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
  </p:notesMasterIdLst>
  <p:sldIdLst>
    <p:sldId id="264" r:id="rId2"/>
    <p:sldId id="257" r:id="rId3"/>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A93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394D32-7F14-A85D-4500-65D8E1499B42}" v="3" dt="2026-04-30T14:43:37.1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608"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6FF9A0-31B8-4050-9017-5101D5C5C429}" type="datetimeFigureOut">
              <a:rPr lang="en-IE" smtClean="0"/>
              <a:t>04/06/2026</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441E99-DB37-415F-8163-E9AD59678D8C}" type="slidenum">
              <a:rPr lang="en-IE" smtClean="0"/>
              <a:t>‹#›</a:t>
            </a:fld>
            <a:endParaRPr lang="en-IE"/>
          </a:p>
        </p:txBody>
      </p:sp>
    </p:spTree>
    <p:extLst>
      <p:ext uri="{BB962C8B-B14F-4D97-AF65-F5344CB8AC3E}">
        <p14:creationId xmlns:p14="http://schemas.microsoft.com/office/powerpoint/2010/main" val="1568384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6297C"/>
        </a:solidFill>
        <a:effectLst/>
      </p:bgPr>
    </p:bg>
    <p:spTree>
      <p:nvGrpSpPr>
        <p:cNvPr id="1" name="">
          <a:extLst>
            <a:ext uri="{FF2B5EF4-FFF2-40B4-BE49-F238E27FC236}">
              <a16:creationId xmlns:a16="http://schemas.microsoft.com/office/drawing/2014/main" id="{D1AF60A1-1572-643B-DD97-F2F5AC8E0FE3}"/>
            </a:ext>
          </a:extLst>
        </p:cNvPr>
        <p:cNvGrpSpPr/>
        <p:nvPr/>
      </p:nvGrpSpPr>
      <p:grpSpPr>
        <a:xfrm>
          <a:off x="0" y="0"/>
          <a:ext cx="0" cy="0"/>
          <a:chOff x="0" y="0"/>
          <a:chExt cx="0" cy="0"/>
        </a:xfrm>
      </p:grpSpPr>
      <p:sp>
        <p:nvSpPr>
          <p:cNvPr id="13" name="Freeform 2">
            <a:extLst>
              <a:ext uri="{FF2B5EF4-FFF2-40B4-BE49-F238E27FC236}">
                <a16:creationId xmlns:a16="http://schemas.microsoft.com/office/drawing/2014/main" id="{7EED5E32-41E9-AD40-C92D-7E6630C78261}"/>
              </a:ext>
            </a:extLst>
          </p:cNvPr>
          <p:cNvSpPr/>
          <p:nvPr/>
        </p:nvSpPr>
        <p:spPr>
          <a:xfrm rot="54000">
            <a:off x="16320756" y="8694291"/>
            <a:ext cx="1643404" cy="1181460"/>
          </a:xfrm>
          <a:custGeom>
            <a:avLst/>
            <a:gdLst/>
            <a:ahLst/>
            <a:cxnLst/>
            <a:rect l="l" t="t" r="r" b="b"/>
            <a:pathLst>
              <a:path w="2072929" h="1525745">
                <a:moveTo>
                  <a:pt x="0" y="32195"/>
                </a:moveTo>
                <a:lnTo>
                  <a:pt x="2049466" y="0"/>
                </a:lnTo>
                <a:lnTo>
                  <a:pt x="2072929" y="1493549"/>
                </a:lnTo>
                <a:lnTo>
                  <a:pt x="23462" y="1525744"/>
                </a:lnTo>
                <a:lnTo>
                  <a:pt x="0" y="32195"/>
                </a:lnTo>
                <a:close/>
              </a:path>
            </a:pathLst>
          </a:custGeom>
          <a:blipFill>
            <a:blip r:embed="rId2"/>
            <a:stretch>
              <a:fillRect l="-8248" t="-14547" r="-7989" b="-541"/>
            </a:stretch>
          </a:blipFill>
        </p:spPr>
        <p:txBody>
          <a:bodyPr/>
          <a:lstStyle/>
          <a:p>
            <a:endParaRPr lang="en-IE"/>
          </a:p>
        </p:txBody>
      </p:sp>
      <p:grpSp>
        <p:nvGrpSpPr>
          <p:cNvPr id="4" name="Group 4">
            <a:extLst>
              <a:ext uri="{FF2B5EF4-FFF2-40B4-BE49-F238E27FC236}">
                <a16:creationId xmlns:a16="http://schemas.microsoft.com/office/drawing/2014/main" id="{C6EB04D5-8E0A-3F3A-D985-C849E776B6C7}"/>
              </a:ext>
            </a:extLst>
          </p:cNvPr>
          <p:cNvGrpSpPr/>
          <p:nvPr/>
        </p:nvGrpSpPr>
        <p:grpSpPr>
          <a:xfrm>
            <a:off x="0" y="0"/>
            <a:ext cx="18509310" cy="1772216"/>
            <a:chOff x="0" y="0"/>
            <a:chExt cx="4874880" cy="466756"/>
          </a:xfrm>
        </p:grpSpPr>
        <p:sp>
          <p:nvSpPr>
            <p:cNvPr id="5" name="Freeform 5">
              <a:extLst>
                <a:ext uri="{FF2B5EF4-FFF2-40B4-BE49-F238E27FC236}">
                  <a16:creationId xmlns:a16="http://schemas.microsoft.com/office/drawing/2014/main" id="{585D38F0-57FE-159D-23D5-583C468D911A}"/>
                </a:ext>
              </a:extLst>
            </p:cNvPr>
            <p:cNvSpPr/>
            <p:nvPr/>
          </p:nvSpPr>
          <p:spPr>
            <a:xfrm>
              <a:off x="0" y="0"/>
              <a:ext cx="4874880" cy="466756"/>
            </a:xfrm>
            <a:custGeom>
              <a:avLst/>
              <a:gdLst/>
              <a:ahLst/>
              <a:cxnLst/>
              <a:rect l="l" t="t" r="r" b="b"/>
              <a:pathLst>
                <a:path w="4874880" h="466756">
                  <a:moveTo>
                    <a:pt x="0" y="0"/>
                  </a:moveTo>
                  <a:lnTo>
                    <a:pt x="4874880" y="0"/>
                  </a:lnTo>
                  <a:lnTo>
                    <a:pt x="4874880" y="466756"/>
                  </a:lnTo>
                  <a:lnTo>
                    <a:pt x="0" y="466756"/>
                  </a:lnTo>
                  <a:close/>
                </a:path>
              </a:pathLst>
            </a:custGeom>
            <a:solidFill>
              <a:srgbClr val="FFFFFF"/>
            </a:solidFill>
          </p:spPr>
          <p:txBody>
            <a:bodyPr/>
            <a:lstStyle/>
            <a:p>
              <a:endParaRPr lang="en-IE"/>
            </a:p>
          </p:txBody>
        </p:sp>
        <p:sp>
          <p:nvSpPr>
            <p:cNvPr id="6" name="TextBox 6">
              <a:extLst>
                <a:ext uri="{FF2B5EF4-FFF2-40B4-BE49-F238E27FC236}">
                  <a16:creationId xmlns:a16="http://schemas.microsoft.com/office/drawing/2014/main" id="{8A09E0D1-09FE-01A3-E279-35D28CF61BF2}"/>
                </a:ext>
              </a:extLst>
            </p:cNvPr>
            <p:cNvSpPr txBox="1"/>
            <p:nvPr/>
          </p:nvSpPr>
          <p:spPr>
            <a:xfrm>
              <a:off x="0" y="9525"/>
              <a:ext cx="4874880" cy="457231"/>
            </a:xfrm>
            <a:prstGeom prst="rect">
              <a:avLst/>
            </a:prstGeom>
          </p:spPr>
          <p:txBody>
            <a:bodyPr lIns="50800" tIns="50800" rIns="50800" bIns="50800" rtlCol="0" anchor="ctr"/>
            <a:lstStyle/>
            <a:p>
              <a:pPr algn="ctr">
                <a:lnSpc>
                  <a:spcPts val="2947"/>
                </a:lnSpc>
              </a:pPr>
              <a:endParaRPr/>
            </a:p>
          </p:txBody>
        </p:sp>
      </p:grpSp>
      <p:sp>
        <p:nvSpPr>
          <p:cNvPr id="7" name="Freeform 7">
            <a:extLst>
              <a:ext uri="{FF2B5EF4-FFF2-40B4-BE49-F238E27FC236}">
                <a16:creationId xmlns:a16="http://schemas.microsoft.com/office/drawing/2014/main" id="{3D40E046-8623-5FC7-1257-2025535112E7}"/>
              </a:ext>
            </a:extLst>
          </p:cNvPr>
          <p:cNvSpPr/>
          <p:nvPr/>
        </p:nvSpPr>
        <p:spPr>
          <a:xfrm>
            <a:off x="7638146" y="688001"/>
            <a:ext cx="3011709" cy="1084215"/>
          </a:xfrm>
          <a:custGeom>
            <a:avLst/>
            <a:gdLst/>
            <a:ahLst/>
            <a:cxnLst/>
            <a:rect l="l" t="t" r="r" b="b"/>
            <a:pathLst>
              <a:path w="3011709" h="1084215">
                <a:moveTo>
                  <a:pt x="0" y="0"/>
                </a:moveTo>
                <a:lnTo>
                  <a:pt x="3011708" y="0"/>
                </a:lnTo>
                <a:lnTo>
                  <a:pt x="3011708" y="1084215"/>
                </a:lnTo>
                <a:lnTo>
                  <a:pt x="0" y="1084215"/>
                </a:lnTo>
                <a:lnTo>
                  <a:pt x="0" y="0"/>
                </a:lnTo>
                <a:close/>
              </a:path>
            </a:pathLst>
          </a:custGeom>
          <a:blipFill>
            <a:blip r:embed="rId3"/>
            <a:stretch>
              <a:fillRect/>
            </a:stretch>
          </a:blipFill>
        </p:spPr>
        <p:txBody>
          <a:bodyPr/>
          <a:lstStyle/>
          <a:p>
            <a:endParaRPr lang="en-IE"/>
          </a:p>
        </p:txBody>
      </p:sp>
      <p:sp>
        <p:nvSpPr>
          <p:cNvPr id="49" name="Text 21">
            <a:extLst>
              <a:ext uri="{FF2B5EF4-FFF2-40B4-BE49-F238E27FC236}">
                <a16:creationId xmlns:a16="http://schemas.microsoft.com/office/drawing/2014/main" id="{BF589E8A-FE4E-350C-D9A4-6F7266969A0D}"/>
              </a:ext>
            </a:extLst>
          </p:cNvPr>
          <p:cNvSpPr/>
          <p:nvPr/>
        </p:nvSpPr>
        <p:spPr>
          <a:xfrm>
            <a:off x="-2505002" y="6694819"/>
            <a:ext cx="4173276" cy="1237792"/>
          </a:xfrm>
          <a:prstGeom prst="rect">
            <a:avLst/>
          </a:prstGeom>
          <a:noFill/>
          <a:ln/>
        </p:spPr>
        <p:txBody>
          <a:bodyPr wrap="square" lIns="0" tIns="0" rIns="0" bIns="0" rtlCol="0" anchor="t"/>
          <a:lstStyle/>
          <a:p>
            <a:pPr defTabSz="1143000">
              <a:lnSpc>
                <a:spcPts val="1500"/>
              </a:lnSpc>
            </a:pPr>
            <a:endParaRPr lang="en-US" sz="2400">
              <a:solidFill>
                <a:srgbClr val="504C49"/>
              </a:solidFill>
              <a:ea typeface="Source Serif 4" pitchFamily="34" charset="-122"/>
            </a:endParaRPr>
          </a:p>
        </p:txBody>
      </p:sp>
      <p:sp>
        <p:nvSpPr>
          <p:cNvPr id="9" name="Content Placeholder 20">
            <a:extLst>
              <a:ext uri="{FF2B5EF4-FFF2-40B4-BE49-F238E27FC236}">
                <a16:creationId xmlns:a16="http://schemas.microsoft.com/office/drawing/2014/main" id="{9C6BA3D7-E466-A862-95AB-2727CF6E5D01}"/>
              </a:ext>
            </a:extLst>
          </p:cNvPr>
          <p:cNvSpPr txBox="1"/>
          <p:nvPr/>
        </p:nvSpPr>
        <p:spPr>
          <a:xfrm>
            <a:off x="1340804" y="3189015"/>
            <a:ext cx="15705249" cy="881197"/>
          </a:xfrm>
          <a:prstGeom prst="rect">
            <a:avLst/>
          </a:prstGeom>
          <a:solidFill>
            <a:srgbClr val="D0A933"/>
          </a:solidFill>
          <a:ln w="12700" cap="rnd">
            <a:noFill/>
            <a:round/>
          </a:ln>
        </p:spPr>
        <p:txBody>
          <a:bodyPr vert="horz" lIns="72000" tIns="72000" rIns="72000" bIns="72000" rtlCol="0">
            <a:noAutofit/>
          </a:bodyPr>
          <a:lstStyle>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algn="ctr"/>
            <a:r>
              <a:rPr lang="fr-FR" sz="2800" dirty="0"/>
              <a:t>Programme Economie Bleue – Pêche et Aquaculture</a:t>
            </a:r>
            <a:endParaRPr lang="en-IE" sz="2800" dirty="0"/>
          </a:p>
        </p:txBody>
      </p:sp>
      <p:sp>
        <p:nvSpPr>
          <p:cNvPr id="10" name="Content Placeholder 17">
            <a:extLst>
              <a:ext uri="{FF2B5EF4-FFF2-40B4-BE49-F238E27FC236}">
                <a16:creationId xmlns:a16="http://schemas.microsoft.com/office/drawing/2014/main" id="{38589E1C-08B1-B246-5965-F5F7D7BABA22}"/>
              </a:ext>
            </a:extLst>
          </p:cNvPr>
          <p:cNvSpPr txBox="1"/>
          <p:nvPr/>
        </p:nvSpPr>
        <p:spPr>
          <a:xfrm>
            <a:off x="1340804" y="4605814"/>
            <a:ext cx="15705249" cy="4551834"/>
          </a:xfrm>
          <a:prstGeom prst="rect">
            <a:avLst/>
          </a:prstGeom>
          <a:solidFill>
            <a:schemeClr val="bg1">
              <a:alpha val="50000"/>
            </a:schemeClr>
          </a:solidFill>
          <a:ln>
            <a:solidFill>
              <a:schemeClr val="accent6"/>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1400" dirty="0"/>
              <a:t>Programme Économie Bleue – Pêche et Aquaculture (</a:t>
            </a:r>
            <a:r>
              <a:rPr lang="fr-FR" sz="1400" dirty="0" err="1"/>
              <a:t>EB</a:t>
            </a:r>
            <a:r>
              <a:rPr lang="fr-FR" sz="1400" dirty="0"/>
              <a:t>) en Algérie, financé par l’Union Européenne et doté de 22 M€. Mis en œuvre de décembre 2021 à décembre 2028 , le Programme vise à renforcer le secteur halieutique et aquacole comme levier de diversification économique et de développement régional côtier, ainsi que la diversification économique hors secteur pêche.</a:t>
            </a:r>
          </a:p>
          <a:p>
            <a:pPr marL="0" indent="0">
              <a:buNone/>
            </a:pPr>
            <a:r>
              <a:rPr lang="fr-FR" sz="1400" u="sng" dirty="0"/>
              <a:t>Zone géographique</a:t>
            </a:r>
            <a:r>
              <a:rPr lang="fr-FR" sz="1400" dirty="0"/>
              <a:t>: Les 14 Wilayas côtières, avec trois antennes basées à Est (Annaba); au Centre (Boumerdès) et à l'Ouest (Tlemcen).</a:t>
            </a:r>
          </a:p>
          <a:p>
            <a:pPr marL="0" indent="0">
              <a:buNone/>
            </a:pPr>
            <a:r>
              <a:rPr lang="fr-FR" sz="1400" u="sng" dirty="0"/>
              <a:t>Montage contractuel</a:t>
            </a:r>
            <a:r>
              <a:rPr lang="fr-FR" sz="1400" dirty="0"/>
              <a:t>: deux Conventions de contributions : 1)Expertise France et 2) l’Agence Européenne de Control des Pêches (EFCA). </a:t>
            </a:r>
          </a:p>
          <a:p>
            <a:pPr marL="0" indent="0">
              <a:buNone/>
            </a:pPr>
            <a:r>
              <a:rPr lang="fr-FR" sz="1400" u="sng" dirty="0"/>
              <a:t>Institution de tutelle: </a:t>
            </a:r>
            <a:r>
              <a:rPr lang="fr-FR" sz="1400" dirty="0"/>
              <a:t>Ministère de l'Agriculture du Développement rurale et de la Pêche  et  la </a:t>
            </a:r>
            <a:r>
              <a:rPr lang="fr-FR" sz="1400" u="sng" dirty="0"/>
              <a:t>Structure de gestion</a:t>
            </a:r>
            <a:r>
              <a:rPr lang="fr-FR" sz="1400" dirty="0"/>
              <a:t>: Direction Générale de la Pêche.</a:t>
            </a:r>
          </a:p>
          <a:p>
            <a:pPr marL="0" indent="0">
              <a:buNone/>
            </a:pPr>
            <a:r>
              <a:rPr lang="fr-FR" sz="1400" dirty="0"/>
              <a:t>L’objectif général de l'action est de contribuer au développement économique de l’Algérie en développant durablement l’économie bleue (</a:t>
            </a:r>
            <a:r>
              <a:rPr lang="fr-FR" sz="1400" dirty="0" err="1"/>
              <a:t>EB</a:t>
            </a:r>
            <a:r>
              <a:rPr lang="fr-FR" sz="1400" dirty="0"/>
              <a:t>) notamment dans le secteur de la pêche et de l’aquaculture. </a:t>
            </a:r>
          </a:p>
          <a:p>
            <a:pPr marL="0" indent="0">
              <a:buNone/>
            </a:pPr>
            <a:r>
              <a:rPr lang="fr-FR" sz="1400" dirty="0"/>
              <a:t>Dans ce cadre, trois objectifs spécifiques sont identifiés :</a:t>
            </a:r>
          </a:p>
          <a:p>
            <a:pPr marL="0" indent="0">
              <a:buNone/>
            </a:pPr>
            <a:r>
              <a:rPr lang="fr-FR" sz="1400" dirty="0"/>
              <a:t>OS1) Soutenir la création d'emplois et de nouvelles opportunités d'investissement au profit des communautés côtières par la diversification des services, l’innovation, la mise en place de la planification des espaces maritimes et la promotion de l’aquaculture marine et continentale ;</a:t>
            </a:r>
          </a:p>
          <a:p>
            <a:pPr marL="0" indent="0">
              <a:buNone/>
            </a:pPr>
            <a:r>
              <a:rPr lang="fr-FR" sz="1400" dirty="0"/>
              <a:t>OS2) Améliorer les revenus et les conditions de travail des pêcheurs artisans ;</a:t>
            </a:r>
          </a:p>
          <a:p>
            <a:pPr marL="0" indent="0">
              <a:buNone/>
            </a:pPr>
            <a:r>
              <a:rPr lang="fr-FR" sz="1400" dirty="0"/>
              <a:t>OS3) Assurer le suivi, le contrôle et la gestion de la pêche sur l’ensemble du territoire en répondant aux définitions et exigences d’encadrement et de rapportage auprès des instances régionales de régulation.</a:t>
            </a:r>
          </a:p>
          <a:p>
            <a:pPr marL="0" indent="0">
              <a:buNone/>
            </a:pPr>
            <a:endParaRPr lang="fr-FR" sz="1400" dirty="0"/>
          </a:p>
          <a:p>
            <a:pPr marL="0" indent="0">
              <a:buNone/>
            </a:pPr>
            <a:endParaRPr lang="en-IE" sz="1400" dirty="0"/>
          </a:p>
        </p:txBody>
      </p:sp>
      <p:sp>
        <p:nvSpPr>
          <p:cNvPr id="11" name="Text 0">
            <a:extLst>
              <a:ext uri="{FF2B5EF4-FFF2-40B4-BE49-F238E27FC236}">
                <a16:creationId xmlns:a16="http://schemas.microsoft.com/office/drawing/2014/main" id="{7704DD88-D737-3D53-07D2-52F2486E2F38}"/>
              </a:ext>
            </a:extLst>
          </p:cNvPr>
          <p:cNvSpPr/>
          <p:nvPr/>
        </p:nvSpPr>
        <p:spPr>
          <a:xfrm>
            <a:off x="793848" y="2033247"/>
            <a:ext cx="11217337" cy="620166"/>
          </a:xfrm>
          <a:prstGeom prst="rect">
            <a:avLst/>
          </a:prstGeom>
          <a:noFill/>
          <a:ln/>
        </p:spPr>
        <p:txBody>
          <a:bodyPr wrap="none" lIns="0" tIns="0" rIns="0" bIns="0" rtlCol="0" anchor="t"/>
          <a:lstStyle/>
          <a:p>
            <a:pPr>
              <a:lnSpc>
                <a:spcPts val="4875"/>
              </a:lnSpc>
            </a:pPr>
            <a:r>
              <a:rPr kumimoji="0" lang="en-US" sz="4800" b="1" i="0" u="none" strike="noStrike" kern="1200" cap="none" spc="0" normalizeH="0" baseline="0" noProof="0" dirty="0">
                <a:ln>
                  <a:noFill/>
                </a:ln>
                <a:solidFill>
                  <a:srgbClr val="D0A933"/>
                </a:solidFill>
                <a:effectLst/>
                <a:uLnTx/>
                <a:uFillTx/>
                <a:latin typeface="+mj-lt"/>
                <a:ea typeface="Platypi Medium" pitchFamily="34" charset="-122"/>
                <a:cs typeface="Platypi Medium" pitchFamily="34" charset="-120"/>
              </a:rPr>
              <a:t>        </a:t>
            </a:r>
            <a:r>
              <a:rPr kumimoji="0" lang="fr-FR" sz="2400" b="1" i="0" u="none" strike="noStrike" kern="1200" cap="none" spc="0" normalizeH="0" baseline="0" noProof="0" dirty="0">
                <a:ln>
                  <a:noFill/>
                </a:ln>
                <a:solidFill>
                  <a:srgbClr val="D0A933"/>
                </a:solidFill>
                <a:effectLst/>
                <a:uLnTx/>
                <a:uFillTx/>
                <a:latin typeface="Calibri"/>
                <a:ea typeface="Platypi Medium" pitchFamily="34" charset="-122"/>
                <a:cs typeface="Platypi Medium" pitchFamily="34" charset="-120"/>
              </a:rPr>
              <a:t>Évaluation à mi-parcours du Programme Economie Bleue – Pêche et Aquaculture</a:t>
            </a:r>
            <a:endParaRPr lang="en-US" sz="4800" b="1" dirty="0">
              <a:solidFill>
                <a:srgbClr val="D0A933"/>
              </a:solidFill>
              <a:latin typeface="+mj-lt"/>
            </a:endParaRPr>
          </a:p>
        </p:txBody>
      </p:sp>
    </p:spTree>
    <p:extLst>
      <p:ext uri="{BB962C8B-B14F-4D97-AF65-F5344CB8AC3E}">
        <p14:creationId xmlns:p14="http://schemas.microsoft.com/office/powerpoint/2010/main" val="4131683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6297C"/>
        </a:solidFill>
        <a:effectLst/>
      </p:bgPr>
    </p:bg>
    <p:spTree>
      <p:nvGrpSpPr>
        <p:cNvPr id="1" name=""/>
        <p:cNvGrpSpPr/>
        <p:nvPr/>
      </p:nvGrpSpPr>
      <p:grpSpPr>
        <a:xfrm>
          <a:off x="0" y="0"/>
          <a:ext cx="0" cy="0"/>
          <a:chOff x="0" y="0"/>
          <a:chExt cx="0" cy="0"/>
        </a:xfrm>
      </p:grpSpPr>
      <p:grpSp>
        <p:nvGrpSpPr>
          <p:cNvPr id="4" name="Group 4"/>
          <p:cNvGrpSpPr/>
          <p:nvPr/>
        </p:nvGrpSpPr>
        <p:grpSpPr>
          <a:xfrm>
            <a:off x="0" y="0"/>
            <a:ext cx="18509310" cy="1772216"/>
            <a:chOff x="0" y="0"/>
            <a:chExt cx="4874880" cy="466756"/>
          </a:xfrm>
        </p:grpSpPr>
        <p:sp>
          <p:nvSpPr>
            <p:cNvPr id="5" name="Freeform 5"/>
            <p:cNvSpPr/>
            <p:nvPr/>
          </p:nvSpPr>
          <p:spPr>
            <a:xfrm>
              <a:off x="0" y="0"/>
              <a:ext cx="4874880" cy="466756"/>
            </a:xfrm>
            <a:custGeom>
              <a:avLst/>
              <a:gdLst/>
              <a:ahLst/>
              <a:cxnLst/>
              <a:rect l="l" t="t" r="r" b="b"/>
              <a:pathLst>
                <a:path w="4874880" h="466756">
                  <a:moveTo>
                    <a:pt x="0" y="0"/>
                  </a:moveTo>
                  <a:lnTo>
                    <a:pt x="4874880" y="0"/>
                  </a:lnTo>
                  <a:lnTo>
                    <a:pt x="4874880" y="466756"/>
                  </a:lnTo>
                  <a:lnTo>
                    <a:pt x="0" y="466756"/>
                  </a:lnTo>
                  <a:close/>
                </a:path>
              </a:pathLst>
            </a:custGeom>
            <a:solidFill>
              <a:srgbClr val="FFFFFF"/>
            </a:solidFill>
          </p:spPr>
          <p:txBody>
            <a:bodyPr/>
            <a:lstStyle/>
            <a:p>
              <a:endParaRPr lang="en-IE"/>
            </a:p>
          </p:txBody>
        </p:sp>
        <p:sp>
          <p:nvSpPr>
            <p:cNvPr id="6" name="TextBox 6"/>
            <p:cNvSpPr txBox="1"/>
            <p:nvPr/>
          </p:nvSpPr>
          <p:spPr>
            <a:xfrm>
              <a:off x="0" y="9525"/>
              <a:ext cx="4874880" cy="457231"/>
            </a:xfrm>
            <a:prstGeom prst="rect">
              <a:avLst/>
            </a:prstGeom>
          </p:spPr>
          <p:txBody>
            <a:bodyPr lIns="50800" tIns="50800" rIns="50800" bIns="50800" rtlCol="0" anchor="ctr"/>
            <a:lstStyle/>
            <a:p>
              <a:pPr algn="ctr">
                <a:lnSpc>
                  <a:spcPts val="2947"/>
                </a:lnSpc>
              </a:pPr>
              <a:endParaRPr/>
            </a:p>
          </p:txBody>
        </p:sp>
      </p:grpSp>
      <p:sp>
        <p:nvSpPr>
          <p:cNvPr id="7" name="Freeform 7"/>
          <p:cNvSpPr/>
          <p:nvPr/>
        </p:nvSpPr>
        <p:spPr>
          <a:xfrm>
            <a:off x="7638146" y="688001"/>
            <a:ext cx="3011709" cy="1084215"/>
          </a:xfrm>
          <a:custGeom>
            <a:avLst/>
            <a:gdLst/>
            <a:ahLst/>
            <a:cxnLst/>
            <a:rect l="l" t="t" r="r" b="b"/>
            <a:pathLst>
              <a:path w="3011709" h="1084215">
                <a:moveTo>
                  <a:pt x="0" y="0"/>
                </a:moveTo>
                <a:lnTo>
                  <a:pt x="3011708" y="0"/>
                </a:lnTo>
                <a:lnTo>
                  <a:pt x="3011708" y="1084215"/>
                </a:lnTo>
                <a:lnTo>
                  <a:pt x="0" y="1084215"/>
                </a:lnTo>
                <a:lnTo>
                  <a:pt x="0" y="0"/>
                </a:lnTo>
                <a:close/>
              </a:path>
            </a:pathLst>
          </a:custGeom>
          <a:blipFill>
            <a:blip r:embed="rId2"/>
            <a:stretch>
              <a:fillRect/>
            </a:stretch>
          </a:blipFill>
        </p:spPr>
        <p:txBody>
          <a:bodyPr/>
          <a:lstStyle/>
          <a:p>
            <a:endParaRPr lang="en-IE"/>
          </a:p>
        </p:txBody>
      </p:sp>
      <p:sp>
        <p:nvSpPr>
          <p:cNvPr id="29" name="Text 15">
            <a:extLst>
              <a:ext uri="{FF2B5EF4-FFF2-40B4-BE49-F238E27FC236}">
                <a16:creationId xmlns:a16="http://schemas.microsoft.com/office/drawing/2014/main" id="{EF567C64-DD61-723C-FFB8-F84BE2C28BD0}"/>
              </a:ext>
            </a:extLst>
          </p:cNvPr>
          <p:cNvSpPr/>
          <p:nvPr/>
        </p:nvSpPr>
        <p:spPr>
          <a:xfrm>
            <a:off x="1298663" y="6879384"/>
            <a:ext cx="297656" cy="372070"/>
          </a:xfrm>
          <a:prstGeom prst="rect">
            <a:avLst/>
          </a:prstGeom>
          <a:noFill/>
          <a:ln/>
        </p:spPr>
        <p:txBody>
          <a:bodyPr wrap="none" lIns="0" tIns="0" rIns="0" bIns="0" rtlCol="0" anchor="t"/>
          <a:lstStyle/>
          <a:p>
            <a:pPr algn="ctr">
              <a:lnSpc>
                <a:spcPts val="2313"/>
              </a:lnSpc>
            </a:pPr>
            <a:endParaRPr lang="en-US" sz="2300">
              <a:solidFill>
                <a:srgbClr val="504C49"/>
              </a:solidFill>
              <a:ea typeface="Platypi Medium"/>
            </a:endParaRPr>
          </a:p>
        </p:txBody>
      </p:sp>
      <p:sp>
        <p:nvSpPr>
          <p:cNvPr id="35" name="Freeform 2">
            <a:extLst>
              <a:ext uri="{FF2B5EF4-FFF2-40B4-BE49-F238E27FC236}">
                <a16:creationId xmlns:a16="http://schemas.microsoft.com/office/drawing/2014/main" id="{D18CA6B0-343A-7EF7-E576-863723873D95}"/>
              </a:ext>
            </a:extLst>
          </p:cNvPr>
          <p:cNvSpPr/>
          <p:nvPr/>
        </p:nvSpPr>
        <p:spPr>
          <a:xfrm rot="54000">
            <a:off x="16320756" y="8694291"/>
            <a:ext cx="1643404" cy="1181460"/>
          </a:xfrm>
          <a:custGeom>
            <a:avLst/>
            <a:gdLst/>
            <a:ahLst/>
            <a:cxnLst/>
            <a:rect l="l" t="t" r="r" b="b"/>
            <a:pathLst>
              <a:path w="2072929" h="1525745">
                <a:moveTo>
                  <a:pt x="0" y="32195"/>
                </a:moveTo>
                <a:lnTo>
                  <a:pt x="2049466" y="0"/>
                </a:lnTo>
                <a:lnTo>
                  <a:pt x="2072929" y="1493549"/>
                </a:lnTo>
                <a:lnTo>
                  <a:pt x="23462" y="1525744"/>
                </a:lnTo>
                <a:lnTo>
                  <a:pt x="0" y="32195"/>
                </a:lnTo>
                <a:close/>
              </a:path>
            </a:pathLst>
          </a:custGeom>
          <a:blipFill>
            <a:blip r:embed="rId3"/>
            <a:stretch>
              <a:fillRect l="-8248" t="-14547" r="-7989" b="-541"/>
            </a:stretch>
          </a:blipFill>
        </p:spPr>
        <p:txBody>
          <a:bodyPr/>
          <a:lstStyle/>
          <a:p>
            <a:endParaRPr lang="en-IE"/>
          </a:p>
        </p:txBody>
      </p:sp>
      <p:sp>
        <p:nvSpPr>
          <p:cNvPr id="36" name="Text 0">
            <a:extLst>
              <a:ext uri="{FF2B5EF4-FFF2-40B4-BE49-F238E27FC236}">
                <a16:creationId xmlns:a16="http://schemas.microsoft.com/office/drawing/2014/main" id="{CA38C262-FD7E-5031-E00C-BBA2B5C5F6EA}"/>
              </a:ext>
            </a:extLst>
          </p:cNvPr>
          <p:cNvSpPr/>
          <p:nvPr/>
        </p:nvSpPr>
        <p:spPr>
          <a:xfrm>
            <a:off x="854439" y="2033247"/>
            <a:ext cx="16594112" cy="620166"/>
          </a:xfrm>
          <a:prstGeom prst="rect">
            <a:avLst/>
          </a:prstGeom>
          <a:noFill/>
          <a:ln/>
        </p:spPr>
        <p:txBody>
          <a:bodyPr wrap="none" lIns="0" tIns="0" rIns="0" bIns="0" rtlCol="0" anchor="t"/>
          <a:lstStyle/>
          <a:p>
            <a:pPr>
              <a:lnSpc>
                <a:spcPts val="4875"/>
              </a:lnSpc>
            </a:pPr>
            <a:r>
              <a:rPr lang="fr-FR" sz="2400" b="1" dirty="0">
                <a:solidFill>
                  <a:srgbClr val="D0A933"/>
                </a:solidFill>
                <a:latin typeface="+mj-lt"/>
                <a:ea typeface="Platypi Medium" pitchFamily="34" charset="-122"/>
                <a:cs typeface="Platypi Medium" pitchFamily="34" charset="-120"/>
              </a:rPr>
              <a:t>                              Évaluation à mi-parcours du Programme Economie Bleue – Pêche et Aquaculture</a:t>
            </a:r>
            <a:endParaRPr lang="en-US" sz="2400" b="1" dirty="0">
              <a:solidFill>
                <a:srgbClr val="D0A933"/>
              </a:solidFill>
              <a:latin typeface="+mj-lt"/>
            </a:endParaRPr>
          </a:p>
        </p:txBody>
      </p:sp>
      <p:sp>
        <p:nvSpPr>
          <p:cNvPr id="53" name="Content Placeholder 20">
            <a:extLst>
              <a:ext uri="{FF2B5EF4-FFF2-40B4-BE49-F238E27FC236}">
                <a16:creationId xmlns:a16="http://schemas.microsoft.com/office/drawing/2014/main" id="{AA39BF24-B3D0-2C50-5303-7E9C71C79574}"/>
              </a:ext>
            </a:extLst>
          </p:cNvPr>
          <p:cNvSpPr txBox="1"/>
          <p:nvPr/>
        </p:nvSpPr>
        <p:spPr>
          <a:xfrm>
            <a:off x="1596319" y="3211412"/>
            <a:ext cx="4747327" cy="680396"/>
          </a:xfrm>
          <a:prstGeom prst="rect">
            <a:avLst/>
          </a:prstGeom>
          <a:solidFill>
            <a:srgbClr val="D0A933"/>
          </a:solidFill>
          <a:ln w="12700" cap="rnd">
            <a:noFill/>
            <a:round/>
          </a:ln>
        </p:spPr>
        <p:txBody>
          <a:bodyPr vert="horz" lIns="72000" tIns="72000" rIns="72000" bIns="72000" rtlCol="0">
            <a:noAutofit/>
          </a:bodyPr>
          <a:lstStyle>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fr-BE" sz="2800" dirty="0"/>
              <a:t>Principaux résultats</a:t>
            </a:r>
            <a:endParaRPr lang="en-IE" sz="2800" dirty="0"/>
          </a:p>
        </p:txBody>
      </p:sp>
      <p:sp>
        <p:nvSpPr>
          <p:cNvPr id="54" name="Content Placeholder 17">
            <a:extLst>
              <a:ext uri="{FF2B5EF4-FFF2-40B4-BE49-F238E27FC236}">
                <a16:creationId xmlns:a16="http://schemas.microsoft.com/office/drawing/2014/main" id="{E129FF31-9EEA-D4B0-5B9C-77D68AF2C777}"/>
              </a:ext>
            </a:extLst>
          </p:cNvPr>
          <p:cNvSpPr txBox="1"/>
          <p:nvPr/>
        </p:nvSpPr>
        <p:spPr>
          <a:xfrm>
            <a:off x="1596319" y="4092608"/>
            <a:ext cx="4747327" cy="5356266"/>
          </a:xfrm>
          <a:prstGeom prst="rect">
            <a:avLst/>
          </a:prstGeom>
          <a:solidFill>
            <a:schemeClr val="bg1">
              <a:alpha val="50000"/>
            </a:schemeClr>
          </a:solidFill>
          <a:ln>
            <a:solidFill>
              <a:schemeClr val="accent6"/>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fr-FR" sz="1400" dirty="0"/>
              <a:t>Le Programme a réalisé au niveau des trois objectifs spécifiques un bon nombre d’études et de diagnostics. Les documents résultants n’ont souvent pas été validés, et les mêmes projets sont souvent restés bloqués (ou trop lents) une fois que les actions de mise en œuvre devaient suivre ne dépassant pas le stade conceptuel. Dans la perspective d’une extension, ces travaux préparatoires constitueraient un socle important pour de futures actions opérationnelles, et seront à tenir en compte quand les activités à mener pendant l’extensions seront identifiées</a:t>
            </a:r>
            <a:r>
              <a:rPr lang="fr-FR" dirty="0"/>
              <a:t>.</a:t>
            </a:r>
          </a:p>
          <a:p>
            <a:pPr lvl="0" algn="just"/>
            <a:r>
              <a:rPr lang="fr-FR" sz="1400" dirty="0"/>
              <a:t>L’évaluation conclut que le Programme </a:t>
            </a:r>
            <a:r>
              <a:rPr lang="fr-FR" sz="1400" dirty="0" err="1"/>
              <a:t>EB</a:t>
            </a:r>
            <a:r>
              <a:rPr lang="fr-FR" sz="1400" dirty="0"/>
              <a:t> présente une pertinence globalement élevée, particulièrement pour les objectifs spécifiques OS 1 et OS 2, en lien direct avec les priorités nationales en matière de diversification économique, développement côtier et valorisation des filières halieutiques;</a:t>
            </a:r>
          </a:p>
          <a:p>
            <a:pPr lvl="0" algn="just"/>
            <a:r>
              <a:rPr lang="fr-FR" sz="1400" dirty="0"/>
              <a:t>La pertinence du Programme est confirmée pour ses dimensions économique, sociale et territoriale, mais affaiblie par un axe stratégique OS 3 qui est jugé modéré à faible. Cet objectif, visant le suivi, contrôle et gestion des pêches (SCS), souffre de confusions conceptuelles majeures  insuffisamment contextualisé, qui a introduit un risque structurel dans la mise en œuvre globale du Programme </a:t>
            </a:r>
            <a:r>
              <a:rPr lang="fr-FR" sz="1400" dirty="0" err="1"/>
              <a:t>EB</a:t>
            </a:r>
            <a:r>
              <a:rPr lang="fr-FR" sz="1400" dirty="0"/>
              <a:t>.</a:t>
            </a:r>
          </a:p>
          <a:p>
            <a:pPr lvl="0" algn="just"/>
            <a:endParaRPr lang="fr-FR" sz="1400" dirty="0"/>
          </a:p>
          <a:p>
            <a:pPr lvl="0" algn="just"/>
            <a:endParaRPr lang="en-GB" sz="1400" dirty="0"/>
          </a:p>
        </p:txBody>
      </p:sp>
      <p:sp>
        <p:nvSpPr>
          <p:cNvPr id="55" name="Content Placeholder 21">
            <a:extLst>
              <a:ext uri="{FF2B5EF4-FFF2-40B4-BE49-F238E27FC236}">
                <a16:creationId xmlns:a16="http://schemas.microsoft.com/office/drawing/2014/main" id="{6186E128-D2F6-E568-630F-616560957BDF}"/>
              </a:ext>
            </a:extLst>
          </p:cNvPr>
          <p:cNvSpPr txBox="1"/>
          <p:nvPr/>
        </p:nvSpPr>
        <p:spPr>
          <a:xfrm>
            <a:off x="6641303" y="3192559"/>
            <a:ext cx="4747326" cy="680395"/>
          </a:xfrm>
          <a:prstGeom prst="rect">
            <a:avLst/>
          </a:prstGeom>
          <a:solidFill>
            <a:srgbClr val="D0A933"/>
          </a:solidFill>
          <a:ln w="12700" cap="rnd">
            <a:noFill/>
            <a:round/>
          </a:ln>
        </p:spPr>
        <p:txBody>
          <a:bodyPr vert="horz" lIns="72000" tIns="72000" rIns="72000" bIns="72000" rtlCol="0">
            <a:noAutofit/>
          </a:bodyPr>
          <a:lstStyle>
            <a:defPPr marR="0" lvl="0" algn="l" rtl="0">
              <a:lnSpc>
                <a:spcPct val="100000"/>
              </a:lnSpc>
              <a:spcBef>
                <a:spcPts val="0"/>
              </a:spcBef>
              <a:spcAft>
                <a:spcPts val="0"/>
              </a:spcAft>
            </a:defPPr>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fr-BE" sz="2800" dirty="0"/>
              <a:t>Leçons apprises</a:t>
            </a:r>
            <a:endParaRPr lang="en-IE" sz="2800" dirty="0"/>
          </a:p>
        </p:txBody>
      </p:sp>
      <p:sp>
        <p:nvSpPr>
          <p:cNvPr id="56" name="Content Placeholder 18">
            <a:extLst>
              <a:ext uri="{FF2B5EF4-FFF2-40B4-BE49-F238E27FC236}">
                <a16:creationId xmlns:a16="http://schemas.microsoft.com/office/drawing/2014/main" id="{79306B86-947B-B47D-3526-53AC76B38716}"/>
              </a:ext>
            </a:extLst>
          </p:cNvPr>
          <p:cNvSpPr txBox="1"/>
          <p:nvPr/>
        </p:nvSpPr>
        <p:spPr>
          <a:xfrm>
            <a:off x="6641302" y="4092608"/>
            <a:ext cx="4747327" cy="5356266"/>
          </a:xfrm>
          <a:prstGeom prst="rect">
            <a:avLst/>
          </a:prstGeom>
          <a:solidFill>
            <a:schemeClr val="bg1">
              <a:alpha val="50000"/>
            </a:schemeClr>
          </a:solidFill>
          <a:ln>
            <a:solidFill>
              <a:schemeClr val="accent6"/>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400" dirty="0"/>
              <a:t>Redevabilité envers le bailleur et les parties prenantes, fonction formative orientée vers l’amélioration en cours de mise en œuvre et aide à la décision pour encadrer la phase d’extension de deux ans accordés au Programme;</a:t>
            </a:r>
          </a:p>
          <a:p>
            <a:pPr algn="just"/>
            <a:r>
              <a:rPr lang="fr-FR" sz="1400" dirty="0"/>
              <a:t>Transversalité : Le traitement des dimensions transversales dans le Programme </a:t>
            </a:r>
            <a:r>
              <a:rPr lang="fr-FR" sz="1400" dirty="0" err="1"/>
              <a:t>EB</a:t>
            </a:r>
            <a:r>
              <a:rPr lang="fr-FR" sz="1400" dirty="0"/>
              <a:t> est prévu et effectivement mis en œuvre dans les activités du Programme, avec des niveaux d’opérationnalisation différenciés selon les composantes;</a:t>
            </a:r>
          </a:p>
          <a:p>
            <a:pPr algn="just"/>
            <a:r>
              <a:rPr lang="fr-FR" sz="1400" dirty="0"/>
              <a:t>Relatif au genre, le Programme </a:t>
            </a:r>
            <a:r>
              <a:rPr lang="fr-FR" sz="1400" dirty="0" err="1"/>
              <a:t>EB</a:t>
            </a:r>
            <a:r>
              <a:rPr lang="fr-FR" sz="1400" dirty="0"/>
              <a:t> intègre la dimension dans ses activités : vis-à-vis d’un contexte très masculin de la pêche (&gt;99 % des activités de capture et de commercialisation sont exercées par des hommes), il y a une ouverture d’opportunités dans l’aquaculture et la conchyliculture et le Programme est resté sensible à cet enjeu.</a:t>
            </a:r>
          </a:p>
          <a:p>
            <a:pPr algn="just"/>
            <a:r>
              <a:rPr lang="fr-FR" sz="1400" dirty="0"/>
              <a:t>Au niveau du Résultat 2.3 (encadrement des petits métiers), le lien est fait avec la Déclaration Ministérielle relative au plan d’action régional pour la pêche artisanale en Méditerranée et en mer Noire de la CGPM (2018). Le lien qui est fait vise l’idée de la mise en place “des conditions de travail décentes et sûres et des dispositifs de protection sociale en faveur des communautés d’artisans pêcheurs”. La cohérence externe du Programme </a:t>
            </a:r>
            <a:r>
              <a:rPr lang="fr-FR" sz="1400" dirty="0" err="1"/>
              <a:t>EB</a:t>
            </a:r>
            <a:r>
              <a:rPr lang="fr-FR" sz="1400" dirty="0"/>
              <a:t> à ce niveau existe et est très élevée.</a:t>
            </a:r>
          </a:p>
          <a:p>
            <a:pPr marL="0" indent="0" algn="just">
              <a:buNone/>
            </a:pPr>
            <a:endParaRPr lang="fr-FR" sz="1400" dirty="0"/>
          </a:p>
        </p:txBody>
      </p:sp>
      <p:sp>
        <p:nvSpPr>
          <p:cNvPr id="57" name="Content Placeholder 22">
            <a:extLst>
              <a:ext uri="{FF2B5EF4-FFF2-40B4-BE49-F238E27FC236}">
                <a16:creationId xmlns:a16="http://schemas.microsoft.com/office/drawing/2014/main" id="{607AF121-F7B9-ADE7-A3E3-57431699D9C6}"/>
              </a:ext>
            </a:extLst>
          </p:cNvPr>
          <p:cNvSpPr txBox="1"/>
          <p:nvPr/>
        </p:nvSpPr>
        <p:spPr>
          <a:xfrm>
            <a:off x="11782618" y="3211412"/>
            <a:ext cx="4747326" cy="680396"/>
          </a:xfrm>
          <a:prstGeom prst="rect">
            <a:avLst/>
          </a:prstGeom>
          <a:solidFill>
            <a:srgbClr val="D0A933"/>
          </a:solidFill>
          <a:ln w="12700" cap="rnd">
            <a:noFill/>
            <a:round/>
          </a:ln>
        </p:spPr>
        <p:txBody>
          <a:bodyPr vert="horz" lIns="72000" tIns="72000" rIns="72000" bIns="72000" rtlCol="0">
            <a:noAutofit/>
          </a:bodyPr>
          <a:lstStyle>
            <a:defPPr marR="0" lvl="0" algn="l" rtl="0">
              <a:lnSpc>
                <a:spcPct val="100000"/>
              </a:lnSpc>
              <a:spcBef>
                <a:spcPts val="0"/>
              </a:spcBef>
              <a:spcAft>
                <a:spcPts val="0"/>
              </a:spcAft>
              <a:defRPr/>
            </a:defPPr>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fr-BE" sz="2800" dirty="0"/>
              <a:t>Recommendations</a:t>
            </a:r>
            <a:endParaRPr lang="en-IE" sz="2800" dirty="0"/>
          </a:p>
        </p:txBody>
      </p:sp>
      <p:sp>
        <p:nvSpPr>
          <p:cNvPr id="58" name="Content Placeholder 19">
            <a:extLst>
              <a:ext uri="{FF2B5EF4-FFF2-40B4-BE49-F238E27FC236}">
                <a16:creationId xmlns:a16="http://schemas.microsoft.com/office/drawing/2014/main" id="{A1045ED4-9918-48ED-08FA-0F92BDD2D016}"/>
              </a:ext>
            </a:extLst>
          </p:cNvPr>
          <p:cNvSpPr txBox="1"/>
          <p:nvPr/>
        </p:nvSpPr>
        <p:spPr>
          <a:xfrm>
            <a:off x="11782618" y="4092608"/>
            <a:ext cx="4747327" cy="5356266"/>
          </a:xfrm>
          <a:prstGeom prst="rect">
            <a:avLst/>
          </a:prstGeom>
          <a:solidFill>
            <a:schemeClr val="bg1">
              <a:alpha val="50000"/>
            </a:schemeClr>
          </a:solidFill>
          <a:ln>
            <a:solidFill>
              <a:schemeClr val="accent6">
                <a:lumMod val="60000"/>
                <a:lumOff val="40000"/>
              </a:schemeClr>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400" dirty="0"/>
              <a:t>L’accent est mis sur la sécurité alimentaire, la valorisation locale des captures, et la création d’emplois côtiers. L’enjeu principal reste l’amélioration de la chaîne de valeur halieutique — de la capture à la distribution — et l’intégration régionale des activités maritimes dans les politiques et stratégies méditerranéennes;</a:t>
            </a:r>
          </a:p>
          <a:p>
            <a:pPr algn="just"/>
            <a:r>
              <a:rPr lang="fr-FR" sz="1400" dirty="0"/>
              <a:t>Une attention particulière devrait être portée aux éléments relatifs à la gouvernance du Programme, les blocages soufferts, en indiquant des pistes pour éviter ou résoudre de tels blocages dans le futur, et quels résultats poursuivre;</a:t>
            </a:r>
          </a:p>
          <a:p>
            <a:pPr algn="just"/>
            <a:r>
              <a:rPr lang="fr-FR" sz="1400" dirty="0"/>
              <a:t>Au niveau des Résultats 1.2 (recherche et innovation) et 1.4 (formations), les liens directs avec la priorité 3.4 du Cadre d’Action </a:t>
            </a:r>
            <a:r>
              <a:rPr lang="fr-FR" sz="1400" dirty="0" err="1"/>
              <a:t>OuestMED</a:t>
            </a:r>
            <a:r>
              <a:rPr lang="fr-FR" sz="1400" dirty="0"/>
              <a:t> (“Le développement et la mobilité des compétences”) doit être fait, alors qu'il est donné dans les thématiques abordées au niveau de ces deux résultats.</a:t>
            </a:r>
          </a:p>
          <a:p>
            <a:pPr algn="just"/>
            <a:endParaRPr lang="en-IE"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110</TotalTime>
  <Words>878</Words>
  <Application>Microsoft Office PowerPoint</Application>
  <PresentationFormat>Custom</PresentationFormat>
  <Paragraphs>25</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Platypi Medium</vt:lpstr>
      <vt:lpstr>Calibri</vt:lpstr>
      <vt:lpstr>Arial</vt:lpstr>
      <vt:lpstr>Aptos</vt:lpstr>
      <vt:lpstr>Source Serif 4</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MENA DAYS PPT corporate font</dc:title>
  <dc:creator>GIURIATO Francesca (MENA)</dc:creator>
  <cp:lastModifiedBy>RABIA Nawel (EEAS-ALGIERS)</cp:lastModifiedBy>
  <cp:revision>9</cp:revision>
  <dcterms:created xsi:type="dcterms:W3CDTF">2006-08-16T00:00:00Z</dcterms:created>
  <dcterms:modified xsi:type="dcterms:W3CDTF">2026-06-04T11:51:47Z</dcterms:modified>
  <dc:identifier>DAGiXxOBc0o</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bd9ddd1-4d20-43f6-abfa-fc3c07406f94_Enabled">
    <vt:lpwstr>true</vt:lpwstr>
  </property>
  <property fmtid="{D5CDD505-2E9C-101B-9397-08002B2CF9AE}" pid="3" name="MSIP_Label_6bd9ddd1-4d20-43f6-abfa-fc3c07406f94_SetDate">
    <vt:lpwstr>2025-05-13T17:53:04Z</vt:lpwstr>
  </property>
  <property fmtid="{D5CDD505-2E9C-101B-9397-08002B2CF9AE}" pid="4" name="MSIP_Label_6bd9ddd1-4d20-43f6-abfa-fc3c07406f94_Method">
    <vt:lpwstr>Standard</vt:lpwstr>
  </property>
  <property fmtid="{D5CDD505-2E9C-101B-9397-08002B2CF9AE}" pid="5" name="MSIP_Label_6bd9ddd1-4d20-43f6-abfa-fc3c07406f94_Name">
    <vt:lpwstr>Commission Use</vt:lpwstr>
  </property>
  <property fmtid="{D5CDD505-2E9C-101B-9397-08002B2CF9AE}" pid="6" name="MSIP_Label_6bd9ddd1-4d20-43f6-abfa-fc3c07406f94_SiteId">
    <vt:lpwstr>b24c8b06-522c-46fe-9080-70926f8dddb1</vt:lpwstr>
  </property>
  <property fmtid="{D5CDD505-2E9C-101B-9397-08002B2CF9AE}" pid="7" name="MSIP_Label_6bd9ddd1-4d20-43f6-abfa-fc3c07406f94_ActionId">
    <vt:lpwstr>4a8959f8-f003-4571-a6d9-f379d35bb91e</vt:lpwstr>
  </property>
  <property fmtid="{D5CDD505-2E9C-101B-9397-08002B2CF9AE}" pid="8" name="MSIP_Label_6bd9ddd1-4d20-43f6-abfa-fc3c07406f94_ContentBits">
    <vt:lpwstr>0</vt:lpwstr>
  </property>
  <property fmtid="{D5CDD505-2E9C-101B-9397-08002B2CF9AE}" pid="9" name="MSIP_Label_6bd9ddd1-4d20-43f6-abfa-fc3c07406f94_Tag">
    <vt:lpwstr>10, 3, 0, 2</vt:lpwstr>
  </property>
</Properties>
</file>