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
  </p:notesMasterIdLst>
  <p:sldIdLst>
    <p:sldId id="257" r:id="rId2"/>
    <p:sldId id="264" r:id="rId3"/>
  </p:sldIdLst>
  <p:sldSz cx="18288000" cy="10287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A933"/>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394D32-7F14-A85D-4500-65D8E1499B42}" v="3" dt="2026-04-30T14:43:37.1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9" d="100"/>
          <a:sy n="39" d="100"/>
        </p:scale>
        <p:origin x="940"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6FF9A0-31B8-4050-9017-5101D5C5C429}" type="datetimeFigureOut">
              <a:rPr lang="en-IE" smtClean="0"/>
              <a:t>31/05/2026</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441E99-DB37-415F-8163-E9AD59678D8C}" type="slidenum">
              <a:rPr lang="en-IE" smtClean="0"/>
              <a:t>‹#›</a:t>
            </a:fld>
            <a:endParaRPr lang="en-IE"/>
          </a:p>
        </p:txBody>
      </p:sp>
    </p:spTree>
    <p:extLst>
      <p:ext uri="{BB962C8B-B14F-4D97-AF65-F5344CB8AC3E}">
        <p14:creationId xmlns:p14="http://schemas.microsoft.com/office/powerpoint/2010/main" val="15683843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5/31/2026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6297C"/>
        </a:solidFill>
        <a:effectLst/>
      </p:bgPr>
    </p:bg>
    <p:spTree>
      <p:nvGrpSpPr>
        <p:cNvPr id="1" name=""/>
        <p:cNvGrpSpPr/>
        <p:nvPr/>
      </p:nvGrpSpPr>
      <p:grpSpPr>
        <a:xfrm>
          <a:off x="0" y="0"/>
          <a:ext cx="0" cy="0"/>
          <a:chOff x="0" y="0"/>
          <a:chExt cx="0" cy="0"/>
        </a:xfrm>
      </p:grpSpPr>
      <p:grpSp>
        <p:nvGrpSpPr>
          <p:cNvPr id="4" name="Group 4"/>
          <p:cNvGrpSpPr/>
          <p:nvPr/>
        </p:nvGrpSpPr>
        <p:grpSpPr>
          <a:xfrm>
            <a:off x="0" y="0"/>
            <a:ext cx="18509310" cy="1772216"/>
            <a:chOff x="0" y="0"/>
            <a:chExt cx="4874880" cy="466756"/>
          </a:xfrm>
        </p:grpSpPr>
        <p:sp>
          <p:nvSpPr>
            <p:cNvPr id="5" name="Freeform 5"/>
            <p:cNvSpPr/>
            <p:nvPr/>
          </p:nvSpPr>
          <p:spPr>
            <a:xfrm>
              <a:off x="0" y="0"/>
              <a:ext cx="4874880" cy="466756"/>
            </a:xfrm>
            <a:custGeom>
              <a:avLst/>
              <a:gdLst/>
              <a:ahLst/>
              <a:cxnLst/>
              <a:rect l="l" t="t" r="r" b="b"/>
              <a:pathLst>
                <a:path w="4874880" h="466756">
                  <a:moveTo>
                    <a:pt x="0" y="0"/>
                  </a:moveTo>
                  <a:lnTo>
                    <a:pt x="4874880" y="0"/>
                  </a:lnTo>
                  <a:lnTo>
                    <a:pt x="4874880" y="466756"/>
                  </a:lnTo>
                  <a:lnTo>
                    <a:pt x="0" y="466756"/>
                  </a:lnTo>
                  <a:close/>
                </a:path>
              </a:pathLst>
            </a:custGeom>
            <a:solidFill>
              <a:srgbClr val="FFFFFF"/>
            </a:solidFill>
          </p:spPr>
          <p:txBody>
            <a:bodyPr/>
            <a:lstStyle/>
            <a:p>
              <a:endParaRPr lang="en-IE"/>
            </a:p>
          </p:txBody>
        </p:sp>
        <p:sp>
          <p:nvSpPr>
            <p:cNvPr id="6" name="TextBox 6"/>
            <p:cNvSpPr txBox="1"/>
            <p:nvPr/>
          </p:nvSpPr>
          <p:spPr>
            <a:xfrm>
              <a:off x="0" y="9525"/>
              <a:ext cx="4874880" cy="457231"/>
            </a:xfrm>
            <a:prstGeom prst="rect">
              <a:avLst/>
            </a:prstGeom>
          </p:spPr>
          <p:txBody>
            <a:bodyPr lIns="50800" tIns="50800" rIns="50800" bIns="50800" rtlCol="0" anchor="ctr"/>
            <a:lstStyle/>
            <a:p>
              <a:pPr algn="ctr">
                <a:lnSpc>
                  <a:spcPts val="2947"/>
                </a:lnSpc>
              </a:pPr>
              <a:endParaRPr/>
            </a:p>
          </p:txBody>
        </p:sp>
      </p:grpSp>
      <p:sp>
        <p:nvSpPr>
          <p:cNvPr id="7" name="Freeform 7"/>
          <p:cNvSpPr/>
          <p:nvPr/>
        </p:nvSpPr>
        <p:spPr>
          <a:xfrm>
            <a:off x="7638146" y="688001"/>
            <a:ext cx="3011709" cy="1084215"/>
          </a:xfrm>
          <a:custGeom>
            <a:avLst/>
            <a:gdLst/>
            <a:ahLst/>
            <a:cxnLst/>
            <a:rect l="l" t="t" r="r" b="b"/>
            <a:pathLst>
              <a:path w="3011709" h="1084215">
                <a:moveTo>
                  <a:pt x="0" y="0"/>
                </a:moveTo>
                <a:lnTo>
                  <a:pt x="3011708" y="0"/>
                </a:lnTo>
                <a:lnTo>
                  <a:pt x="3011708" y="1084215"/>
                </a:lnTo>
                <a:lnTo>
                  <a:pt x="0" y="1084215"/>
                </a:lnTo>
                <a:lnTo>
                  <a:pt x="0" y="0"/>
                </a:lnTo>
                <a:close/>
              </a:path>
            </a:pathLst>
          </a:custGeom>
          <a:blipFill>
            <a:blip r:embed="rId2"/>
            <a:stretch>
              <a:fillRect/>
            </a:stretch>
          </a:blipFill>
        </p:spPr>
        <p:txBody>
          <a:bodyPr/>
          <a:lstStyle/>
          <a:p>
            <a:endParaRPr lang="en-IE"/>
          </a:p>
        </p:txBody>
      </p:sp>
      <p:sp>
        <p:nvSpPr>
          <p:cNvPr id="29" name="Text 15">
            <a:extLst>
              <a:ext uri="{FF2B5EF4-FFF2-40B4-BE49-F238E27FC236}">
                <a16:creationId xmlns:a16="http://schemas.microsoft.com/office/drawing/2014/main" id="{EF567C64-DD61-723C-FFB8-F84BE2C28BD0}"/>
              </a:ext>
            </a:extLst>
          </p:cNvPr>
          <p:cNvSpPr/>
          <p:nvPr/>
        </p:nvSpPr>
        <p:spPr>
          <a:xfrm>
            <a:off x="1298663" y="6879384"/>
            <a:ext cx="297656" cy="372070"/>
          </a:xfrm>
          <a:prstGeom prst="rect">
            <a:avLst/>
          </a:prstGeom>
          <a:noFill/>
          <a:ln/>
        </p:spPr>
        <p:txBody>
          <a:bodyPr wrap="none" lIns="0" tIns="0" rIns="0" bIns="0" rtlCol="0" anchor="t"/>
          <a:lstStyle/>
          <a:p>
            <a:pPr algn="ctr">
              <a:lnSpc>
                <a:spcPts val="2313"/>
              </a:lnSpc>
            </a:pPr>
            <a:endParaRPr lang="en-US" sz="2300">
              <a:solidFill>
                <a:srgbClr val="504C49"/>
              </a:solidFill>
              <a:ea typeface="Platypi Medium"/>
            </a:endParaRPr>
          </a:p>
        </p:txBody>
      </p:sp>
      <p:sp>
        <p:nvSpPr>
          <p:cNvPr id="35" name="Freeform 2">
            <a:extLst>
              <a:ext uri="{FF2B5EF4-FFF2-40B4-BE49-F238E27FC236}">
                <a16:creationId xmlns:a16="http://schemas.microsoft.com/office/drawing/2014/main" id="{D18CA6B0-343A-7EF7-E576-863723873D95}"/>
              </a:ext>
            </a:extLst>
          </p:cNvPr>
          <p:cNvSpPr/>
          <p:nvPr/>
        </p:nvSpPr>
        <p:spPr>
          <a:xfrm rot="54000">
            <a:off x="16320756" y="8694291"/>
            <a:ext cx="1643404" cy="1181460"/>
          </a:xfrm>
          <a:custGeom>
            <a:avLst/>
            <a:gdLst/>
            <a:ahLst/>
            <a:cxnLst/>
            <a:rect l="l" t="t" r="r" b="b"/>
            <a:pathLst>
              <a:path w="2072929" h="1525745">
                <a:moveTo>
                  <a:pt x="0" y="32195"/>
                </a:moveTo>
                <a:lnTo>
                  <a:pt x="2049466" y="0"/>
                </a:lnTo>
                <a:lnTo>
                  <a:pt x="2072929" y="1493549"/>
                </a:lnTo>
                <a:lnTo>
                  <a:pt x="23462" y="1525744"/>
                </a:lnTo>
                <a:lnTo>
                  <a:pt x="0" y="32195"/>
                </a:lnTo>
                <a:close/>
              </a:path>
            </a:pathLst>
          </a:custGeom>
          <a:blipFill>
            <a:blip r:embed="rId3"/>
            <a:stretch>
              <a:fillRect l="-8248" t="-14547" r="-7989" b="-541"/>
            </a:stretch>
          </a:blipFill>
        </p:spPr>
        <p:txBody>
          <a:bodyPr/>
          <a:lstStyle/>
          <a:p>
            <a:endParaRPr lang="en-IE"/>
          </a:p>
        </p:txBody>
      </p:sp>
      <p:sp>
        <p:nvSpPr>
          <p:cNvPr id="36" name="Text 0">
            <a:extLst>
              <a:ext uri="{FF2B5EF4-FFF2-40B4-BE49-F238E27FC236}">
                <a16:creationId xmlns:a16="http://schemas.microsoft.com/office/drawing/2014/main" id="{CA38C262-FD7E-5031-E00C-BBA2B5C5F6EA}"/>
              </a:ext>
            </a:extLst>
          </p:cNvPr>
          <p:cNvSpPr/>
          <p:nvPr/>
        </p:nvSpPr>
        <p:spPr>
          <a:xfrm>
            <a:off x="793849" y="2033247"/>
            <a:ext cx="6919318" cy="620166"/>
          </a:xfrm>
          <a:prstGeom prst="rect">
            <a:avLst/>
          </a:prstGeom>
          <a:noFill/>
          <a:ln/>
        </p:spPr>
        <p:txBody>
          <a:bodyPr wrap="none" lIns="0" tIns="0" rIns="0" bIns="0" rtlCol="0" anchor="t"/>
          <a:lstStyle/>
          <a:p>
            <a:pPr>
              <a:lnSpc>
                <a:spcPts val="4875"/>
              </a:lnSpc>
            </a:pPr>
            <a:r>
              <a:rPr lang="fr-FR" sz="3600" b="1" dirty="0">
                <a:solidFill>
                  <a:srgbClr val="D0A933"/>
                </a:solidFill>
                <a:latin typeface="+mj-lt"/>
                <a:ea typeface="Platypi Medium" pitchFamily="34" charset="-122"/>
                <a:cs typeface="Platypi Medium" pitchFamily="34" charset="-120"/>
              </a:rPr>
              <a:t>Evaluation finale du Programme d'appui au secteur de la justice en Algérie (</a:t>
            </a:r>
            <a:r>
              <a:rPr lang="fr-FR" sz="3600" b="1" dirty="0" err="1">
                <a:solidFill>
                  <a:srgbClr val="D0A933"/>
                </a:solidFill>
                <a:latin typeface="+mj-lt"/>
                <a:ea typeface="Platypi Medium" pitchFamily="34" charset="-122"/>
                <a:cs typeface="Platypi Medium" pitchFamily="34" charset="-120"/>
              </a:rPr>
              <a:t>PASJA</a:t>
            </a:r>
            <a:r>
              <a:rPr lang="fr-FR" sz="3600" b="1" dirty="0">
                <a:solidFill>
                  <a:srgbClr val="D0A933"/>
                </a:solidFill>
                <a:latin typeface="+mj-lt"/>
                <a:ea typeface="Platypi Medium" pitchFamily="34" charset="-122"/>
                <a:cs typeface="Platypi Medium" pitchFamily="34" charset="-120"/>
              </a:rPr>
              <a:t>)</a:t>
            </a:r>
            <a:endParaRPr lang="en-US" sz="3600" b="1" dirty="0">
              <a:solidFill>
                <a:srgbClr val="D0A933"/>
              </a:solidFill>
              <a:latin typeface="+mj-lt"/>
            </a:endParaRPr>
          </a:p>
        </p:txBody>
      </p:sp>
      <p:sp>
        <p:nvSpPr>
          <p:cNvPr id="53" name="Content Placeholder 20">
            <a:extLst>
              <a:ext uri="{FF2B5EF4-FFF2-40B4-BE49-F238E27FC236}">
                <a16:creationId xmlns:a16="http://schemas.microsoft.com/office/drawing/2014/main" id="{AA39BF24-B3D0-2C50-5303-7E9C71C79574}"/>
              </a:ext>
            </a:extLst>
          </p:cNvPr>
          <p:cNvSpPr txBox="1"/>
          <p:nvPr/>
        </p:nvSpPr>
        <p:spPr>
          <a:xfrm>
            <a:off x="1596319" y="3211412"/>
            <a:ext cx="4747327" cy="680396"/>
          </a:xfrm>
          <a:prstGeom prst="rect">
            <a:avLst/>
          </a:prstGeom>
          <a:solidFill>
            <a:srgbClr val="D0A933"/>
          </a:solidFill>
          <a:ln w="12700" cap="rnd">
            <a:noFill/>
            <a:round/>
          </a:ln>
        </p:spPr>
        <p:txBody>
          <a:bodyPr vert="horz" lIns="72000" tIns="72000" rIns="72000" bIns="72000" rtlCol="0">
            <a:noAutofit/>
          </a:bodyPr>
          <a:lstStyle>
            <a:lvl1pPr marL="0" indent="0" defTabSz="914400" eaLnBrk="1" latinLnBrk="0" hangingPunct="1">
              <a:lnSpc>
                <a:spcPct val="90000"/>
              </a:lnSpc>
              <a:spcBef>
                <a:spcPts val="1000"/>
              </a:spcBef>
              <a:buClr>
                <a:schemeClr val="tx2"/>
              </a:buClr>
              <a:buFont typeface="Arial" panose="020B0604020202020204" pitchFamily="34" charset="0"/>
              <a:buNone/>
              <a:defRPr sz="1800" b="1" kern="1200">
                <a:solidFill>
                  <a:schemeClr val="bg1"/>
                </a:solidFill>
                <a:latin typeface="+mn-lt"/>
                <a:ea typeface="+mn-ea"/>
                <a:cs typeface="+mn-cs"/>
              </a:defRPr>
            </a:lvl1pPr>
            <a:lvl2pPr marL="742950" indent="-285750" defTabSz="914400" eaLnBrk="1" latinLnBrk="0" hangingPunct="1">
              <a:lnSpc>
                <a:spcPct val="90000"/>
              </a:lnSpc>
              <a:spcBef>
                <a:spcPts val="500"/>
              </a:spcBef>
              <a:buClr>
                <a:schemeClr val="tx2"/>
              </a:buClr>
              <a:buFont typeface="Arial" panose="020B0604020202020204" pitchFamily="34" charset="0"/>
              <a:buChar char="•"/>
              <a:defRPr sz="1800" kern="1200">
                <a:solidFill>
                  <a:schemeClr val="dk1"/>
                </a:solidFill>
                <a:latin typeface="+mn-lt"/>
                <a:ea typeface="+mn-ea"/>
                <a:cs typeface="+mn-cs"/>
              </a:defRPr>
            </a:lvl2pPr>
            <a:lvl3pPr marL="1143000" indent="-228600" defTabSz="914400" eaLnBrk="1" latinLnBrk="0" hangingPunct="1">
              <a:lnSpc>
                <a:spcPct val="90000"/>
              </a:lnSpc>
              <a:spcBef>
                <a:spcPts val="500"/>
              </a:spcBef>
              <a:buClr>
                <a:schemeClr val="tx2"/>
              </a:buClr>
              <a:buFont typeface="Arial" panose="020B0604020202020204" pitchFamily="34" charset="0"/>
              <a:buChar char="•"/>
              <a:defRPr sz="1600" kern="1200">
                <a:solidFill>
                  <a:schemeClr val="dk1"/>
                </a:solidFill>
                <a:latin typeface="+mn-lt"/>
                <a:ea typeface="+mn-ea"/>
                <a:cs typeface="+mn-cs"/>
              </a:defRPr>
            </a:lvl3pPr>
            <a:lvl4pPr marL="1600200" indent="-228600" defTabSz="914400" eaLnBrk="1" latinLnBrk="0" hangingPunct="1">
              <a:lnSpc>
                <a:spcPct val="90000"/>
              </a:lnSpc>
              <a:spcBef>
                <a:spcPts val="500"/>
              </a:spcBef>
              <a:buClr>
                <a:schemeClr val="tx2"/>
              </a:buClr>
              <a:buFont typeface="Arial" panose="020B0604020202020204" pitchFamily="34" charset="0"/>
              <a:buChar char="•"/>
              <a:defRPr kern="1200">
                <a:solidFill>
                  <a:schemeClr val="dk1"/>
                </a:solidFill>
                <a:latin typeface="+mn-lt"/>
                <a:ea typeface="+mn-ea"/>
                <a:cs typeface="+mn-cs"/>
              </a:defRPr>
            </a:lvl4pPr>
            <a:lvl5pPr marL="20574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r>
              <a:rPr lang="fr-BE" sz="2800" dirty="0"/>
              <a:t>Main </a:t>
            </a:r>
            <a:r>
              <a:rPr lang="fr-BE" sz="2800" dirty="0" err="1"/>
              <a:t>findings</a:t>
            </a:r>
            <a:endParaRPr lang="en-IE" sz="2800" dirty="0"/>
          </a:p>
        </p:txBody>
      </p:sp>
      <p:sp>
        <p:nvSpPr>
          <p:cNvPr id="54" name="Content Placeholder 17">
            <a:extLst>
              <a:ext uri="{FF2B5EF4-FFF2-40B4-BE49-F238E27FC236}">
                <a16:creationId xmlns:a16="http://schemas.microsoft.com/office/drawing/2014/main" id="{E129FF31-9EEA-D4B0-5B9C-77D68AF2C777}"/>
              </a:ext>
            </a:extLst>
          </p:cNvPr>
          <p:cNvSpPr txBox="1"/>
          <p:nvPr/>
        </p:nvSpPr>
        <p:spPr>
          <a:xfrm>
            <a:off x="1596319" y="4092608"/>
            <a:ext cx="4747327" cy="5356266"/>
          </a:xfrm>
          <a:prstGeom prst="rect">
            <a:avLst/>
          </a:prstGeom>
          <a:solidFill>
            <a:schemeClr val="bg1">
              <a:alpha val="50000"/>
            </a:schemeClr>
          </a:solidFill>
          <a:ln>
            <a:solidFill>
              <a:schemeClr val="accent6"/>
            </a:solidFill>
          </a:ln>
        </p:spPr>
        <p:txBody>
          <a:bodyPr/>
          <a:lstStyle>
            <a:lvl1pPr marL="342900" indent="-342900" algn="l" defTabSz="914400" rtl="0" eaLnBrk="1" latinLnBrk="0" hangingPunct="1">
              <a:lnSpc>
                <a:spcPct val="90000"/>
              </a:lnSpc>
              <a:spcBef>
                <a:spcPts val="1000"/>
              </a:spcBef>
              <a:buClr>
                <a:schemeClr val="tx2"/>
              </a:buClr>
              <a:buFont typeface="Arial" panose="020B0604020202020204" pitchFamily="34" charset="0"/>
              <a:buChar char="•"/>
              <a:defRPr sz="2000" kern="1200">
                <a:solidFill>
                  <a:schemeClr val="tx1">
                    <a:lumMod val="95000"/>
                    <a:lumOff val="5000"/>
                  </a:schemeClr>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1200" dirty="0">
                <a:highlight>
                  <a:srgbClr val="FFFF00"/>
                </a:highlight>
              </a:rPr>
              <a:t>L’approche de l’intersectionnalité, selon le principe de « ne laisser personne pour compte » (et l’approche basée sur les droits humains (référentiel des ODD) étaient considérés comme des approches transversales à intégrer dans la stratégie du </a:t>
            </a:r>
            <a:r>
              <a:rPr lang="fr-FR" sz="1200" dirty="0" err="1">
                <a:highlight>
                  <a:srgbClr val="FFFF00"/>
                </a:highlight>
              </a:rPr>
              <a:t>PASJA</a:t>
            </a:r>
            <a:r>
              <a:rPr lang="fr-FR" sz="1200" dirty="0">
                <a:highlight>
                  <a:srgbClr val="FFFF00"/>
                </a:highlight>
              </a:rPr>
              <a:t>. Toutefois, l’équipe d’évaluation a relevé que, dans la logique d’intervention du </a:t>
            </a:r>
            <a:r>
              <a:rPr lang="fr-FR" sz="1200" dirty="0" err="1">
                <a:highlight>
                  <a:srgbClr val="FFFF00"/>
                </a:highlight>
              </a:rPr>
              <a:t>PASJA</a:t>
            </a:r>
            <a:r>
              <a:rPr lang="fr-FR" sz="1200" dirty="0">
                <a:highlight>
                  <a:srgbClr val="FFFF00"/>
                </a:highlight>
              </a:rPr>
              <a:t>, la thématique de l’égalité de genre n’apparaît pas comme une composante explicite. Cette approche n’a pas été effectivement prise en compte dans les objectifs ou les résultats. Dans le cadre logique de l'action (qui a connu diverses adaptations durant la mise en œuvre du programme), il n’existe aucun indicateur de suivi spécifique pour le genre et les indicateurs ne sont pas non plus ventilés par genre. Ces manquements s’expliquent par le fait que cette approche n’est pas suffisamment connue ni considérée comme une approche clé par de nombreux acteurs du </a:t>
            </a:r>
            <a:r>
              <a:rPr lang="fr-FR" sz="1200" dirty="0" err="1">
                <a:highlight>
                  <a:srgbClr val="FFFF00"/>
                </a:highlight>
              </a:rPr>
              <a:t>PASJA</a:t>
            </a:r>
            <a:r>
              <a:rPr lang="fr-FR" sz="1200" dirty="0">
                <a:highlight>
                  <a:srgbClr val="FFFF00"/>
                </a:highlight>
              </a:rPr>
              <a:t>. (Questions transversales).</a:t>
            </a:r>
          </a:p>
          <a:p>
            <a:pPr marL="0" indent="0">
              <a:buNone/>
            </a:pPr>
            <a:endParaRPr lang="fr-FR" sz="1200" dirty="0">
              <a:highlight>
                <a:srgbClr val="FFFF00"/>
              </a:highlight>
            </a:endParaRPr>
          </a:p>
          <a:p>
            <a:pPr marL="0" indent="0">
              <a:buNone/>
            </a:pPr>
            <a:r>
              <a:rPr lang="fr-FR" sz="1200" dirty="0">
                <a:highlight>
                  <a:srgbClr val="FFFF00"/>
                </a:highlight>
              </a:rPr>
              <a:t>L’approche de l’intersectionnalité, selon le principe de « ne laisser personne pour compte » (et l’approche basée sur les droits humains (référentiel des ODD) étaient considérés comme des approches transversales à intégrer dans la stratégie du </a:t>
            </a:r>
            <a:r>
              <a:rPr lang="fr-FR" sz="1200" dirty="0" err="1">
                <a:highlight>
                  <a:srgbClr val="FFFF00"/>
                </a:highlight>
              </a:rPr>
              <a:t>PASJA</a:t>
            </a:r>
            <a:r>
              <a:rPr lang="fr-FR" sz="1200" dirty="0">
                <a:highlight>
                  <a:srgbClr val="FFFF00"/>
                </a:highlight>
              </a:rPr>
              <a:t>. Toutefois, l’équipe d’évaluation a relevé que, dans la logique d’intervention du </a:t>
            </a:r>
            <a:r>
              <a:rPr lang="fr-FR" sz="1200" dirty="0" err="1">
                <a:highlight>
                  <a:srgbClr val="FFFF00"/>
                </a:highlight>
              </a:rPr>
              <a:t>PASJA</a:t>
            </a:r>
            <a:r>
              <a:rPr lang="fr-FR" sz="1200" dirty="0">
                <a:highlight>
                  <a:srgbClr val="FFFF00"/>
                </a:highlight>
              </a:rPr>
              <a:t>, la thématique de l’égalité de genre n’apparaît pas comme une composante explicite. Cette approche n’a pas été effectivement prise en compte dans les objectifs ou les résultats. Dans le cadre logique de l'action (qui a connu diverses adaptations durant la mise en œuvre du programme), il n’existe aucun indicateur de suivi spécifique pour le genre et les indicateurs ne sont pas non plus ventilés par genre. Ces manquements s’expliquent par le fait que cette approche n’est pas suffisamment connue ni considérée comme une approche clé par de nombreux acteurs du </a:t>
            </a:r>
            <a:r>
              <a:rPr lang="fr-FR" sz="1200" dirty="0" err="1">
                <a:highlight>
                  <a:srgbClr val="FFFF00"/>
                </a:highlight>
              </a:rPr>
              <a:t>PASJA</a:t>
            </a:r>
            <a:r>
              <a:rPr lang="fr-FR" sz="1200" dirty="0">
                <a:highlight>
                  <a:srgbClr val="FFFF00"/>
                </a:highlight>
              </a:rPr>
              <a:t>. (Questions transversales).</a:t>
            </a:r>
            <a:endParaRPr lang="en-IE" sz="1200" dirty="0">
              <a:highlight>
                <a:srgbClr val="FFFF00"/>
              </a:highlight>
            </a:endParaRPr>
          </a:p>
        </p:txBody>
      </p:sp>
      <p:sp>
        <p:nvSpPr>
          <p:cNvPr id="55" name="Content Placeholder 21">
            <a:extLst>
              <a:ext uri="{FF2B5EF4-FFF2-40B4-BE49-F238E27FC236}">
                <a16:creationId xmlns:a16="http://schemas.microsoft.com/office/drawing/2014/main" id="{6186E128-D2F6-E568-630F-616560957BDF}"/>
              </a:ext>
            </a:extLst>
          </p:cNvPr>
          <p:cNvSpPr txBox="1"/>
          <p:nvPr/>
        </p:nvSpPr>
        <p:spPr>
          <a:xfrm>
            <a:off x="6641303" y="3192559"/>
            <a:ext cx="4747326" cy="680395"/>
          </a:xfrm>
          <a:prstGeom prst="rect">
            <a:avLst/>
          </a:prstGeom>
          <a:solidFill>
            <a:srgbClr val="D0A933"/>
          </a:solidFill>
          <a:ln w="12700" cap="rnd">
            <a:noFill/>
            <a:round/>
          </a:ln>
        </p:spPr>
        <p:txBody>
          <a:bodyPr vert="horz" lIns="72000" tIns="72000" rIns="72000" bIns="72000" rtlCol="0">
            <a:noAutofit/>
          </a:bodyPr>
          <a:lstStyle>
            <a:defPPr marR="0" lvl="0" algn="l" rtl="0">
              <a:lnSpc>
                <a:spcPct val="100000"/>
              </a:lnSpc>
              <a:spcBef>
                <a:spcPts val="0"/>
              </a:spcBef>
              <a:spcAft>
                <a:spcPts val="0"/>
              </a:spcAft>
            </a:defPPr>
            <a:lvl1pPr marL="0" indent="0" defTabSz="914400" eaLnBrk="1" latinLnBrk="0" hangingPunct="1">
              <a:lnSpc>
                <a:spcPct val="90000"/>
              </a:lnSpc>
              <a:spcBef>
                <a:spcPts val="1000"/>
              </a:spcBef>
              <a:buClr>
                <a:schemeClr val="tx2"/>
              </a:buClr>
              <a:buFont typeface="Arial" panose="020B0604020202020204" pitchFamily="34" charset="0"/>
              <a:buNone/>
              <a:defRPr sz="1800" b="1" kern="1200">
                <a:solidFill>
                  <a:schemeClr val="bg1"/>
                </a:solidFill>
                <a:latin typeface="+mn-lt"/>
                <a:ea typeface="+mn-ea"/>
                <a:cs typeface="+mn-cs"/>
              </a:defRPr>
            </a:lvl1pPr>
            <a:lvl2pPr marL="742950" indent="-285750" defTabSz="914400" eaLnBrk="1" latinLnBrk="0" hangingPunct="1">
              <a:lnSpc>
                <a:spcPct val="90000"/>
              </a:lnSpc>
              <a:spcBef>
                <a:spcPts val="500"/>
              </a:spcBef>
              <a:buClr>
                <a:schemeClr val="tx2"/>
              </a:buClr>
              <a:buFont typeface="Arial" panose="020B0604020202020204" pitchFamily="34" charset="0"/>
              <a:buChar char="•"/>
              <a:defRPr sz="1800" kern="1200">
                <a:solidFill>
                  <a:schemeClr val="dk1"/>
                </a:solidFill>
                <a:latin typeface="+mn-lt"/>
                <a:ea typeface="+mn-ea"/>
                <a:cs typeface="+mn-cs"/>
              </a:defRPr>
            </a:lvl2pPr>
            <a:lvl3pPr marL="1143000" indent="-228600" defTabSz="914400" eaLnBrk="1" latinLnBrk="0" hangingPunct="1">
              <a:lnSpc>
                <a:spcPct val="90000"/>
              </a:lnSpc>
              <a:spcBef>
                <a:spcPts val="500"/>
              </a:spcBef>
              <a:buClr>
                <a:schemeClr val="tx2"/>
              </a:buClr>
              <a:buFont typeface="Arial" panose="020B0604020202020204" pitchFamily="34" charset="0"/>
              <a:buChar char="•"/>
              <a:defRPr sz="1600" kern="1200">
                <a:solidFill>
                  <a:schemeClr val="dk1"/>
                </a:solidFill>
                <a:latin typeface="+mn-lt"/>
                <a:ea typeface="+mn-ea"/>
                <a:cs typeface="+mn-cs"/>
              </a:defRPr>
            </a:lvl3pPr>
            <a:lvl4pPr marL="1600200" indent="-228600" defTabSz="914400" eaLnBrk="1" latinLnBrk="0" hangingPunct="1">
              <a:lnSpc>
                <a:spcPct val="90000"/>
              </a:lnSpc>
              <a:spcBef>
                <a:spcPts val="500"/>
              </a:spcBef>
              <a:buClr>
                <a:schemeClr val="tx2"/>
              </a:buClr>
              <a:buFont typeface="Arial" panose="020B0604020202020204" pitchFamily="34" charset="0"/>
              <a:buChar char="•"/>
              <a:defRPr kern="1200">
                <a:solidFill>
                  <a:schemeClr val="dk1"/>
                </a:solidFill>
                <a:latin typeface="+mn-lt"/>
                <a:ea typeface="+mn-ea"/>
                <a:cs typeface="+mn-cs"/>
              </a:defRPr>
            </a:lvl4pPr>
            <a:lvl5pPr marL="20574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r>
              <a:rPr lang="fr-BE" sz="2800" dirty="0" err="1"/>
              <a:t>Lessons</a:t>
            </a:r>
            <a:r>
              <a:rPr lang="fr-BE" sz="2800" dirty="0"/>
              <a:t> </a:t>
            </a:r>
            <a:r>
              <a:rPr lang="fr-BE" sz="2800" dirty="0" err="1"/>
              <a:t>learnt</a:t>
            </a:r>
            <a:endParaRPr lang="en-IE" sz="2800" dirty="0"/>
          </a:p>
        </p:txBody>
      </p:sp>
      <p:sp>
        <p:nvSpPr>
          <p:cNvPr id="56" name="Content Placeholder 18">
            <a:extLst>
              <a:ext uri="{FF2B5EF4-FFF2-40B4-BE49-F238E27FC236}">
                <a16:creationId xmlns:a16="http://schemas.microsoft.com/office/drawing/2014/main" id="{79306B86-947B-B47D-3526-53AC76B38716}"/>
              </a:ext>
            </a:extLst>
          </p:cNvPr>
          <p:cNvSpPr txBox="1"/>
          <p:nvPr/>
        </p:nvSpPr>
        <p:spPr>
          <a:xfrm>
            <a:off x="6641302" y="4092607"/>
            <a:ext cx="4747327" cy="5506391"/>
          </a:xfrm>
          <a:prstGeom prst="rect">
            <a:avLst/>
          </a:prstGeom>
          <a:solidFill>
            <a:schemeClr val="bg1">
              <a:alpha val="50000"/>
            </a:schemeClr>
          </a:solidFill>
          <a:ln>
            <a:solidFill>
              <a:schemeClr val="accent6"/>
            </a:solidFill>
          </a:ln>
        </p:spPr>
        <p:txBody>
          <a:bodyPr/>
          <a:lstStyle>
            <a:lvl1pPr marL="342900" indent="-342900" algn="l" defTabSz="914400" rtl="0" eaLnBrk="1" latinLnBrk="0" hangingPunct="1">
              <a:lnSpc>
                <a:spcPct val="90000"/>
              </a:lnSpc>
              <a:spcBef>
                <a:spcPts val="1000"/>
              </a:spcBef>
              <a:buClr>
                <a:schemeClr val="tx2"/>
              </a:buClr>
              <a:buFont typeface="Arial" panose="020B0604020202020204" pitchFamily="34" charset="0"/>
              <a:buChar char="•"/>
              <a:defRPr sz="2000" kern="1200">
                <a:solidFill>
                  <a:schemeClr val="tx1">
                    <a:lumMod val="95000"/>
                    <a:lumOff val="5000"/>
                  </a:schemeClr>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1400" dirty="0">
                <a:highlight>
                  <a:srgbClr val="FFFF00"/>
                </a:highlight>
              </a:rPr>
              <a:t>L’approche stratégique adoptée lors de la formulation du </a:t>
            </a:r>
            <a:r>
              <a:rPr lang="fr-FR" sz="1400" dirty="0" err="1">
                <a:highlight>
                  <a:srgbClr val="FFFF00"/>
                </a:highlight>
              </a:rPr>
              <a:t>PASJA</a:t>
            </a:r>
            <a:r>
              <a:rPr lang="fr-FR" sz="1400" dirty="0">
                <a:highlight>
                  <a:srgbClr val="FFFF00"/>
                </a:highlight>
              </a:rPr>
              <a:t> ne s’est pas traduite au cours de la phase opérationnelle par un vrai cadre d’articulation, ou par des synergies suffisamment consolidées entre les trois opérateurs responsables de l’AT, ainsi qu’entre les acteurs clés du secteur de la Justice. La structure même du programme à savoir la coexistence de trois opérateurs, non réunis sous l’égide d’un comité de suivi technique, semble avoir limité une coordination étroite et une circulation mutuelle et continue de l’information. D’autre part, la mise en place par la CF d’une structure duale de pilotage (le </a:t>
            </a:r>
            <a:r>
              <a:rPr lang="fr-FR" sz="1400" dirty="0" err="1">
                <a:highlight>
                  <a:srgbClr val="FFFF00"/>
                </a:highlight>
              </a:rPr>
              <a:t>CPOS</a:t>
            </a:r>
            <a:r>
              <a:rPr lang="fr-FR" sz="1400" dirty="0">
                <a:highlight>
                  <a:srgbClr val="FFFF00"/>
                </a:highlight>
              </a:rPr>
              <a:t> et le CSO) n’a pas favorisé une dynamique d’articulation et de suivi transversale.</a:t>
            </a:r>
          </a:p>
          <a:p>
            <a:pPr marL="0" indent="0">
              <a:buNone/>
            </a:pPr>
            <a:r>
              <a:rPr lang="fr-FR" sz="1400" dirty="0">
                <a:highlight>
                  <a:srgbClr val="FFFF00"/>
                </a:highlight>
              </a:rPr>
              <a:t>La réponse du </a:t>
            </a:r>
            <a:r>
              <a:rPr lang="fr-FR" sz="1400" dirty="0" err="1">
                <a:highlight>
                  <a:srgbClr val="FFFF00"/>
                </a:highlight>
              </a:rPr>
              <a:t>PASJA</a:t>
            </a:r>
            <a:r>
              <a:rPr lang="fr-FR" sz="1400" dirty="0">
                <a:highlight>
                  <a:srgbClr val="FFFF00"/>
                </a:highlight>
              </a:rPr>
              <a:t> aux besoins et attentes des institutions cibles et des bénéficiaires finaux du secteur de la justice s’avère mitigée en raison d’une différence d’approche stratégique et opérationnelle, notamment sur l’intégration de l’approche axée sur les résultats (</a:t>
            </a:r>
            <a:r>
              <a:rPr lang="fr-FR" sz="1400" dirty="0" err="1">
                <a:highlight>
                  <a:srgbClr val="FFFF00"/>
                </a:highlight>
              </a:rPr>
              <a:t>GAR</a:t>
            </a:r>
            <a:r>
              <a:rPr lang="fr-FR" sz="1400" dirty="0">
                <a:highlight>
                  <a:srgbClr val="FFFF00"/>
                </a:highlight>
              </a:rPr>
              <a:t>) des deux principaux opérateurs : </a:t>
            </a:r>
            <a:r>
              <a:rPr lang="fr-FR" sz="1400" dirty="0" err="1">
                <a:highlight>
                  <a:srgbClr val="FFFF00"/>
                </a:highlight>
              </a:rPr>
              <a:t>IBF</a:t>
            </a:r>
            <a:r>
              <a:rPr lang="fr-FR" sz="1400" dirty="0">
                <a:highlight>
                  <a:srgbClr val="FFFF00"/>
                </a:highlight>
              </a:rPr>
              <a:t> (UAP) et </a:t>
            </a:r>
            <a:r>
              <a:rPr lang="fr-FR" sz="1400" dirty="0" err="1">
                <a:highlight>
                  <a:srgbClr val="FFFF00"/>
                </a:highlight>
              </a:rPr>
              <a:t>JCI</a:t>
            </a:r>
            <a:r>
              <a:rPr lang="fr-FR" sz="1400" dirty="0">
                <a:highlight>
                  <a:srgbClr val="FFFF00"/>
                </a:highlight>
              </a:rPr>
              <a:t>/</a:t>
            </a:r>
            <a:r>
              <a:rPr lang="fr-FR" sz="1400" dirty="0" err="1">
                <a:highlight>
                  <a:srgbClr val="FFFF00"/>
                </a:highlight>
              </a:rPr>
              <a:t>EF</a:t>
            </a:r>
            <a:r>
              <a:rPr lang="fr-FR" sz="1400" dirty="0">
                <a:highlight>
                  <a:srgbClr val="FFFF00"/>
                </a:highlight>
              </a:rPr>
              <a:t>. </a:t>
            </a:r>
          </a:p>
          <a:p>
            <a:pPr marL="0" indent="0">
              <a:buNone/>
            </a:pPr>
            <a:r>
              <a:rPr lang="fr-FR" sz="1400" dirty="0">
                <a:highlight>
                  <a:srgbClr val="FFFF00"/>
                </a:highlight>
              </a:rPr>
              <a:t>Dans la logique d’intervention du </a:t>
            </a:r>
            <a:r>
              <a:rPr lang="fr-FR" sz="1400" dirty="0" err="1">
                <a:highlight>
                  <a:srgbClr val="FFFF00"/>
                </a:highlight>
              </a:rPr>
              <a:t>PASJA</a:t>
            </a:r>
            <a:r>
              <a:rPr lang="fr-FR" sz="1400" dirty="0">
                <a:highlight>
                  <a:srgbClr val="FFFF00"/>
                </a:highlight>
              </a:rPr>
              <a:t>, la thématique de l’égalité de genre n’apparaît pas comme une composante explicite. Cette approche n’est pas prise en compte dans les objectifs ou les résultats. Il n’existe aucun indicateur de suivi spécifique pour le genre et les indicateurs ne sont pas non plus ventilés par genre. Ces manquements s’expliquent par le fait que cette approche n’est pas suffisamment connue ni considérée comme une approche clé par de nombreux acteurs du </a:t>
            </a:r>
            <a:r>
              <a:rPr lang="fr-FR" sz="1400" dirty="0" err="1">
                <a:highlight>
                  <a:srgbClr val="FFFF00"/>
                </a:highlight>
              </a:rPr>
              <a:t>PASJA</a:t>
            </a:r>
            <a:r>
              <a:rPr lang="fr-FR" sz="1400" dirty="0">
                <a:highlight>
                  <a:srgbClr val="FFFF00"/>
                </a:highlight>
              </a:rPr>
              <a:t>.</a:t>
            </a:r>
            <a:endParaRPr lang="en-IE" sz="1400" dirty="0">
              <a:highlight>
                <a:srgbClr val="FFFF00"/>
              </a:highlight>
            </a:endParaRPr>
          </a:p>
        </p:txBody>
      </p:sp>
      <p:sp>
        <p:nvSpPr>
          <p:cNvPr id="57" name="Content Placeholder 22">
            <a:extLst>
              <a:ext uri="{FF2B5EF4-FFF2-40B4-BE49-F238E27FC236}">
                <a16:creationId xmlns:a16="http://schemas.microsoft.com/office/drawing/2014/main" id="{607AF121-F7B9-ADE7-A3E3-57431699D9C6}"/>
              </a:ext>
            </a:extLst>
          </p:cNvPr>
          <p:cNvSpPr txBox="1"/>
          <p:nvPr/>
        </p:nvSpPr>
        <p:spPr>
          <a:xfrm>
            <a:off x="11782618" y="3211412"/>
            <a:ext cx="4747326" cy="680396"/>
          </a:xfrm>
          <a:prstGeom prst="rect">
            <a:avLst/>
          </a:prstGeom>
          <a:solidFill>
            <a:srgbClr val="D0A933"/>
          </a:solidFill>
          <a:ln w="12700" cap="rnd">
            <a:noFill/>
            <a:round/>
          </a:ln>
        </p:spPr>
        <p:txBody>
          <a:bodyPr vert="horz" lIns="72000" tIns="72000" rIns="72000" bIns="72000" rtlCol="0">
            <a:noAutofit/>
          </a:bodyPr>
          <a:lstStyle>
            <a:defPPr marR="0" lvl="0" algn="l" rtl="0">
              <a:lnSpc>
                <a:spcPct val="100000"/>
              </a:lnSpc>
              <a:spcBef>
                <a:spcPts val="0"/>
              </a:spcBef>
              <a:spcAft>
                <a:spcPts val="0"/>
              </a:spcAft>
              <a:defRPr/>
            </a:defPPr>
            <a:lvl1pPr marL="0" indent="0" defTabSz="914400" eaLnBrk="1" latinLnBrk="0" hangingPunct="1">
              <a:lnSpc>
                <a:spcPct val="90000"/>
              </a:lnSpc>
              <a:spcBef>
                <a:spcPts val="1000"/>
              </a:spcBef>
              <a:buClr>
                <a:schemeClr val="tx2"/>
              </a:buClr>
              <a:buFont typeface="Arial" panose="020B0604020202020204" pitchFamily="34" charset="0"/>
              <a:buNone/>
              <a:defRPr sz="1800" b="1" kern="1200">
                <a:solidFill>
                  <a:schemeClr val="bg1"/>
                </a:solidFill>
                <a:latin typeface="+mn-lt"/>
                <a:ea typeface="+mn-ea"/>
                <a:cs typeface="+mn-cs"/>
              </a:defRPr>
            </a:lvl1pPr>
            <a:lvl2pPr marL="742950" indent="-285750" defTabSz="914400" eaLnBrk="1" latinLnBrk="0" hangingPunct="1">
              <a:lnSpc>
                <a:spcPct val="90000"/>
              </a:lnSpc>
              <a:spcBef>
                <a:spcPts val="500"/>
              </a:spcBef>
              <a:buClr>
                <a:schemeClr val="tx2"/>
              </a:buClr>
              <a:buFont typeface="Arial" panose="020B0604020202020204" pitchFamily="34" charset="0"/>
              <a:buChar char="•"/>
              <a:defRPr sz="1800" kern="1200">
                <a:solidFill>
                  <a:schemeClr val="dk1"/>
                </a:solidFill>
                <a:latin typeface="+mn-lt"/>
                <a:ea typeface="+mn-ea"/>
                <a:cs typeface="+mn-cs"/>
              </a:defRPr>
            </a:lvl2pPr>
            <a:lvl3pPr marL="1143000" indent="-228600" defTabSz="914400" eaLnBrk="1" latinLnBrk="0" hangingPunct="1">
              <a:lnSpc>
                <a:spcPct val="90000"/>
              </a:lnSpc>
              <a:spcBef>
                <a:spcPts val="500"/>
              </a:spcBef>
              <a:buClr>
                <a:schemeClr val="tx2"/>
              </a:buClr>
              <a:buFont typeface="Arial" panose="020B0604020202020204" pitchFamily="34" charset="0"/>
              <a:buChar char="•"/>
              <a:defRPr sz="1600" kern="1200">
                <a:solidFill>
                  <a:schemeClr val="dk1"/>
                </a:solidFill>
                <a:latin typeface="+mn-lt"/>
                <a:ea typeface="+mn-ea"/>
                <a:cs typeface="+mn-cs"/>
              </a:defRPr>
            </a:lvl3pPr>
            <a:lvl4pPr marL="1600200" indent="-228600" defTabSz="914400" eaLnBrk="1" latinLnBrk="0" hangingPunct="1">
              <a:lnSpc>
                <a:spcPct val="90000"/>
              </a:lnSpc>
              <a:spcBef>
                <a:spcPts val="500"/>
              </a:spcBef>
              <a:buClr>
                <a:schemeClr val="tx2"/>
              </a:buClr>
              <a:buFont typeface="Arial" panose="020B0604020202020204" pitchFamily="34" charset="0"/>
              <a:buChar char="•"/>
              <a:defRPr kern="1200">
                <a:solidFill>
                  <a:schemeClr val="dk1"/>
                </a:solidFill>
                <a:latin typeface="+mn-lt"/>
                <a:ea typeface="+mn-ea"/>
                <a:cs typeface="+mn-cs"/>
              </a:defRPr>
            </a:lvl4pPr>
            <a:lvl5pPr marL="20574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r>
              <a:rPr lang="fr-BE" sz="2800" dirty="0" err="1"/>
              <a:t>Recommendations</a:t>
            </a:r>
            <a:endParaRPr lang="en-IE" sz="2800" dirty="0"/>
          </a:p>
        </p:txBody>
      </p:sp>
      <p:sp>
        <p:nvSpPr>
          <p:cNvPr id="58" name="Content Placeholder 19">
            <a:extLst>
              <a:ext uri="{FF2B5EF4-FFF2-40B4-BE49-F238E27FC236}">
                <a16:creationId xmlns:a16="http://schemas.microsoft.com/office/drawing/2014/main" id="{A1045ED4-9918-48ED-08FA-0F92BDD2D016}"/>
              </a:ext>
            </a:extLst>
          </p:cNvPr>
          <p:cNvSpPr txBox="1"/>
          <p:nvPr/>
        </p:nvSpPr>
        <p:spPr>
          <a:xfrm>
            <a:off x="11782618" y="4092608"/>
            <a:ext cx="4747327" cy="5356266"/>
          </a:xfrm>
          <a:prstGeom prst="rect">
            <a:avLst/>
          </a:prstGeom>
          <a:solidFill>
            <a:schemeClr val="bg1">
              <a:alpha val="50000"/>
            </a:schemeClr>
          </a:solidFill>
          <a:ln>
            <a:solidFill>
              <a:schemeClr val="accent6">
                <a:lumMod val="60000"/>
                <a:lumOff val="40000"/>
              </a:schemeClr>
            </a:solidFill>
          </a:ln>
        </p:spPr>
        <p:txBody>
          <a:bodyPr/>
          <a:lstStyle>
            <a:lvl1pPr marL="342900" indent="-342900" algn="l" defTabSz="914400" rtl="0" eaLnBrk="1" latinLnBrk="0" hangingPunct="1">
              <a:lnSpc>
                <a:spcPct val="90000"/>
              </a:lnSpc>
              <a:spcBef>
                <a:spcPts val="1000"/>
              </a:spcBef>
              <a:buClr>
                <a:schemeClr val="tx2"/>
              </a:buClr>
              <a:buFont typeface="Arial" panose="020B0604020202020204" pitchFamily="34" charset="0"/>
              <a:buChar char="•"/>
              <a:defRPr sz="2000" kern="1200">
                <a:solidFill>
                  <a:schemeClr val="tx1">
                    <a:lumMod val="95000"/>
                    <a:lumOff val="5000"/>
                  </a:schemeClr>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sz="1200" dirty="0">
                <a:highlight>
                  <a:srgbClr val="FFFF00"/>
                </a:highlight>
              </a:rPr>
              <a:t>Appuyer la formulation et la mise en œuvre de la </a:t>
            </a:r>
            <a:r>
              <a:rPr lang="fr-FR" sz="1200" dirty="0" err="1">
                <a:highlight>
                  <a:srgbClr val="FFFF00"/>
                </a:highlight>
              </a:rPr>
              <a:t>LOLF</a:t>
            </a:r>
            <a:r>
              <a:rPr lang="fr-FR" sz="1200" dirty="0">
                <a:highlight>
                  <a:srgbClr val="FFFF00"/>
                </a:highlight>
              </a:rPr>
              <a:t> en l’adaptant aux exigences de performance spécifiques du secteur de la justice en Algérie (envoi d’une mission d’expert chargé d’apporter un soutien aux services compétents du MJ).</a:t>
            </a:r>
          </a:p>
          <a:p>
            <a:pPr marL="0" indent="0">
              <a:buFont typeface="Arial" panose="020B0604020202020204" pitchFamily="34" charset="0"/>
              <a:buNone/>
            </a:pPr>
            <a:endParaRPr lang="fr-FR" sz="1200" dirty="0">
              <a:highlight>
                <a:srgbClr val="FFFF00"/>
              </a:highlight>
            </a:endParaRPr>
          </a:p>
          <a:p>
            <a:pPr marL="0" indent="0">
              <a:buFont typeface="Arial" panose="020B0604020202020204" pitchFamily="34" charset="0"/>
              <a:buNone/>
            </a:pPr>
            <a:endParaRPr lang="fr-FR" sz="1200" dirty="0">
              <a:highlight>
                <a:srgbClr val="FFFF00"/>
              </a:highlight>
            </a:endParaRPr>
          </a:p>
          <a:p>
            <a:pPr marL="0" indent="0">
              <a:buFont typeface="Arial" panose="020B0604020202020204" pitchFamily="34" charset="0"/>
              <a:buNone/>
            </a:pPr>
            <a:r>
              <a:rPr lang="fr-FR" sz="1200" dirty="0">
                <a:highlight>
                  <a:srgbClr val="FFFF00"/>
                </a:highlight>
              </a:rPr>
              <a:t>Dans le domaine de la formation initiale et continue, soutenir la spécialisation des magistrats (ainsi que des personnels des greffes) dans certaines disciplines juridiques, notamment les affaires civiles, commerciales, pénales, administratives, financières, etc. (mise à disposition d’experts formateurs auprès de l’</a:t>
            </a:r>
            <a:r>
              <a:rPr lang="fr-FR" sz="1200" dirty="0" err="1">
                <a:highlight>
                  <a:srgbClr val="FFFF00"/>
                </a:highlight>
              </a:rPr>
              <a:t>ESM</a:t>
            </a:r>
            <a:r>
              <a:rPr lang="fr-FR" sz="1200" dirty="0">
                <a:highlight>
                  <a:srgbClr val="FFFF00"/>
                </a:highlight>
              </a:rPr>
              <a:t> et de l’</a:t>
            </a:r>
            <a:r>
              <a:rPr lang="fr-FR" sz="1200" dirty="0" err="1">
                <a:highlight>
                  <a:srgbClr val="FFFF00"/>
                </a:highlight>
              </a:rPr>
              <a:t>ENPG</a:t>
            </a:r>
            <a:r>
              <a:rPr lang="fr-FR" sz="1200" dirty="0">
                <a:highlight>
                  <a:srgbClr val="FFFF00"/>
                </a:highlight>
              </a:rPr>
              <a:t>) et soutenir la formation de formateurs (</a:t>
            </a:r>
            <a:r>
              <a:rPr lang="fr-FR" sz="1200" dirty="0" err="1">
                <a:highlight>
                  <a:srgbClr val="FFFF00"/>
                </a:highlight>
              </a:rPr>
              <a:t>FoFo</a:t>
            </a:r>
            <a:r>
              <a:rPr lang="fr-FR" sz="1200" dirty="0">
                <a:highlight>
                  <a:srgbClr val="FFFF00"/>
                </a:highlight>
              </a:rPr>
              <a:t>) à l’intention des juges administratifs (</a:t>
            </a:r>
            <a:r>
              <a:rPr lang="fr-FR" sz="1200" dirty="0" err="1">
                <a:highlight>
                  <a:srgbClr val="FFFF00"/>
                </a:highlight>
              </a:rPr>
              <a:t>ESM</a:t>
            </a:r>
            <a:r>
              <a:rPr lang="fr-FR" sz="1200" dirty="0">
                <a:highlight>
                  <a:srgbClr val="FFFF00"/>
                </a:highlight>
              </a:rPr>
              <a:t>).</a:t>
            </a:r>
          </a:p>
          <a:p>
            <a:pPr marL="0" indent="0">
              <a:buFont typeface="Arial" panose="020B0604020202020204" pitchFamily="34" charset="0"/>
              <a:buNone/>
            </a:pPr>
            <a:endParaRPr lang="fr-FR" sz="1200" dirty="0">
              <a:highlight>
                <a:srgbClr val="FFFF00"/>
              </a:highlight>
            </a:endParaRPr>
          </a:p>
          <a:p>
            <a:pPr marL="0" indent="0">
              <a:buFont typeface="Arial" panose="020B0604020202020204" pitchFamily="34" charset="0"/>
              <a:buNone/>
            </a:pPr>
            <a:r>
              <a:rPr lang="fr-FR" sz="1200" dirty="0">
                <a:highlight>
                  <a:srgbClr val="FFFF00"/>
                </a:highlight>
              </a:rPr>
              <a:t>Renforcer l’appui à la formation continue des personnels informaticiens de la Direction Générale de la Modernisation de la Justice (</a:t>
            </a:r>
            <a:r>
              <a:rPr lang="fr-FR" sz="1200" dirty="0" err="1">
                <a:highlight>
                  <a:srgbClr val="FFFF00"/>
                </a:highlight>
              </a:rPr>
              <a:t>DGMJ</a:t>
            </a:r>
            <a:r>
              <a:rPr lang="fr-FR" sz="1200" dirty="0">
                <a:highlight>
                  <a:srgbClr val="FFFF00"/>
                </a:highlight>
              </a:rPr>
              <a:t>) sur 15 thématiques de haut niveau et pointues : sécurité des systèmes d’information ; conception et administration des réseaux ; sécurité des réseaux ; Intelligence artificielle ; gouvernance et gestion de la sécurité informatique ; data analytiques ; gestion des identités et sécurité des accès</a:t>
            </a:r>
            <a:endParaRPr lang="en-IE" sz="1200" dirty="0">
              <a:highlight>
                <a:srgbClr val="FFFF00"/>
              </a:highligh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46297C"/>
        </a:solidFill>
        <a:effectLst/>
      </p:bgPr>
    </p:bg>
    <p:spTree>
      <p:nvGrpSpPr>
        <p:cNvPr id="1" name="">
          <a:extLst>
            <a:ext uri="{FF2B5EF4-FFF2-40B4-BE49-F238E27FC236}">
              <a16:creationId xmlns:a16="http://schemas.microsoft.com/office/drawing/2014/main" id="{D1AF60A1-1572-643B-DD97-F2F5AC8E0FE3}"/>
            </a:ext>
          </a:extLst>
        </p:cNvPr>
        <p:cNvGrpSpPr/>
        <p:nvPr/>
      </p:nvGrpSpPr>
      <p:grpSpPr>
        <a:xfrm>
          <a:off x="0" y="0"/>
          <a:ext cx="0" cy="0"/>
          <a:chOff x="0" y="0"/>
          <a:chExt cx="0" cy="0"/>
        </a:xfrm>
      </p:grpSpPr>
      <p:sp>
        <p:nvSpPr>
          <p:cNvPr id="13" name="Freeform 2">
            <a:extLst>
              <a:ext uri="{FF2B5EF4-FFF2-40B4-BE49-F238E27FC236}">
                <a16:creationId xmlns:a16="http://schemas.microsoft.com/office/drawing/2014/main" id="{7EED5E32-41E9-AD40-C92D-7E6630C78261}"/>
              </a:ext>
            </a:extLst>
          </p:cNvPr>
          <p:cNvSpPr/>
          <p:nvPr/>
        </p:nvSpPr>
        <p:spPr>
          <a:xfrm rot="54000">
            <a:off x="16320756" y="8694291"/>
            <a:ext cx="1643404" cy="1181460"/>
          </a:xfrm>
          <a:custGeom>
            <a:avLst/>
            <a:gdLst/>
            <a:ahLst/>
            <a:cxnLst/>
            <a:rect l="l" t="t" r="r" b="b"/>
            <a:pathLst>
              <a:path w="2072929" h="1525745">
                <a:moveTo>
                  <a:pt x="0" y="32195"/>
                </a:moveTo>
                <a:lnTo>
                  <a:pt x="2049466" y="0"/>
                </a:lnTo>
                <a:lnTo>
                  <a:pt x="2072929" y="1493549"/>
                </a:lnTo>
                <a:lnTo>
                  <a:pt x="23462" y="1525744"/>
                </a:lnTo>
                <a:lnTo>
                  <a:pt x="0" y="32195"/>
                </a:lnTo>
                <a:close/>
              </a:path>
            </a:pathLst>
          </a:custGeom>
          <a:blipFill>
            <a:blip r:embed="rId2"/>
            <a:stretch>
              <a:fillRect l="-8248" t="-14547" r="-7989" b="-541"/>
            </a:stretch>
          </a:blipFill>
        </p:spPr>
        <p:txBody>
          <a:bodyPr/>
          <a:lstStyle/>
          <a:p>
            <a:endParaRPr lang="en-IE"/>
          </a:p>
        </p:txBody>
      </p:sp>
      <p:grpSp>
        <p:nvGrpSpPr>
          <p:cNvPr id="4" name="Group 4">
            <a:extLst>
              <a:ext uri="{FF2B5EF4-FFF2-40B4-BE49-F238E27FC236}">
                <a16:creationId xmlns:a16="http://schemas.microsoft.com/office/drawing/2014/main" id="{C6EB04D5-8E0A-3F3A-D985-C849E776B6C7}"/>
              </a:ext>
            </a:extLst>
          </p:cNvPr>
          <p:cNvGrpSpPr/>
          <p:nvPr/>
        </p:nvGrpSpPr>
        <p:grpSpPr>
          <a:xfrm>
            <a:off x="0" y="0"/>
            <a:ext cx="18509310" cy="1772216"/>
            <a:chOff x="0" y="0"/>
            <a:chExt cx="4874880" cy="466756"/>
          </a:xfrm>
        </p:grpSpPr>
        <p:sp>
          <p:nvSpPr>
            <p:cNvPr id="5" name="Freeform 5">
              <a:extLst>
                <a:ext uri="{FF2B5EF4-FFF2-40B4-BE49-F238E27FC236}">
                  <a16:creationId xmlns:a16="http://schemas.microsoft.com/office/drawing/2014/main" id="{585D38F0-57FE-159D-23D5-583C468D911A}"/>
                </a:ext>
              </a:extLst>
            </p:cNvPr>
            <p:cNvSpPr/>
            <p:nvPr/>
          </p:nvSpPr>
          <p:spPr>
            <a:xfrm>
              <a:off x="0" y="0"/>
              <a:ext cx="4874880" cy="466756"/>
            </a:xfrm>
            <a:custGeom>
              <a:avLst/>
              <a:gdLst/>
              <a:ahLst/>
              <a:cxnLst/>
              <a:rect l="l" t="t" r="r" b="b"/>
              <a:pathLst>
                <a:path w="4874880" h="466756">
                  <a:moveTo>
                    <a:pt x="0" y="0"/>
                  </a:moveTo>
                  <a:lnTo>
                    <a:pt x="4874880" y="0"/>
                  </a:lnTo>
                  <a:lnTo>
                    <a:pt x="4874880" y="466756"/>
                  </a:lnTo>
                  <a:lnTo>
                    <a:pt x="0" y="466756"/>
                  </a:lnTo>
                  <a:close/>
                </a:path>
              </a:pathLst>
            </a:custGeom>
            <a:solidFill>
              <a:srgbClr val="FFFFFF"/>
            </a:solidFill>
          </p:spPr>
          <p:txBody>
            <a:bodyPr/>
            <a:lstStyle/>
            <a:p>
              <a:endParaRPr lang="en-IE"/>
            </a:p>
          </p:txBody>
        </p:sp>
        <p:sp>
          <p:nvSpPr>
            <p:cNvPr id="6" name="TextBox 6">
              <a:extLst>
                <a:ext uri="{FF2B5EF4-FFF2-40B4-BE49-F238E27FC236}">
                  <a16:creationId xmlns:a16="http://schemas.microsoft.com/office/drawing/2014/main" id="{8A09E0D1-09FE-01A3-E279-35D28CF61BF2}"/>
                </a:ext>
              </a:extLst>
            </p:cNvPr>
            <p:cNvSpPr txBox="1"/>
            <p:nvPr/>
          </p:nvSpPr>
          <p:spPr>
            <a:xfrm>
              <a:off x="0" y="9525"/>
              <a:ext cx="4874880" cy="457231"/>
            </a:xfrm>
            <a:prstGeom prst="rect">
              <a:avLst/>
            </a:prstGeom>
          </p:spPr>
          <p:txBody>
            <a:bodyPr lIns="50800" tIns="50800" rIns="50800" bIns="50800" rtlCol="0" anchor="ctr"/>
            <a:lstStyle/>
            <a:p>
              <a:pPr algn="ctr">
                <a:lnSpc>
                  <a:spcPts val="2947"/>
                </a:lnSpc>
              </a:pPr>
              <a:endParaRPr/>
            </a:p>
          </p:txBody>
        </p:sp>
      </p:grpSp>
      <p:sp>
        <p:nvSpPr>
          <p:cNvPr id="7" name="Freeform 7">
            <a:extLst>
              <a:ext uri="{FF2B5EF4-FFF2-40B4-BE49-F238E27FC236}">
                <a16:creationId xmlns:a16="http://schemas.microsoft.com/office/drawing/2014/main" id="{3D40E046-8623-5FC7-1257-2025535112E7}"/>
              </a:ext>
            </a:extLst>
          </p:cNvPr>
          <p:cNvSpPr/>
          <p:nvPr/>
        </p:nvSpPr>
        <p:spPr>
          <a:xfrm>
            <a:off x="7638146" y="688001"/>
            <a:ext cx="3011709" cy="1084215"/>
          </a:xfrm>
          <a:custGeom>
            <a:avLst/>
            <a:gdLst/>
            <a:ahLst/>
            <a:cxnLst/>
            <a:rect l="l" t="t" r="r" b="b"/>
            <a:pathLst>
              <a:path w="3011709" h="1084215">
                <a:moveTo>
                  <a:pt x="0" y="0"/>
                </a:moveTo>
                <a:lnTo>
                  <a:pt x="3011708" y="0"/>
                </a:lnTo>
                <a:lnTo>
                  <a:pt x="3011708" y="1084215"/>
                </a:lnTo>
                <a:lnTo>
                  <a:pt x="0" y="1084215"/>
                </a:lnTo>
                <a:lnTo>
                  <a:pt x="0" y="0"/>
                </a:lnTo>
                <a:close/>
              </a:path>
            </a:pathLst>
          </a:custGeom>
          <a:blipFill>
            <a:blip r:embed="rId3"/>
            <a:stretch>
              <a:fillRect/>
            </a:stretch>
          </a:blipFill>
        </p:spPr>
        <p:txBody>
          <a:bodyPr/>
          <a:lstStyle/>
          <a:p>
            <a:endParaRPr lang="en-IE"/>
          </a:p>
        </p:txBody>
      </p:sp>
      <p:sp>
        <p:nvSpPr>
          <p:cNvPr id="49" name="Text 21">
            <a:extLst>
              <a:ext uri="{FF2B5EF4-FFF2-40B4-BE49-F238E27FC236}">
                <a16:creationId xmlns:a16="http://schemas.microsoft.com/office/drawing/2014/main" id="{BF589E8A-FE4E-350C-D9A4-6F7266969A0D}"/>
              </a:ext>
            </a:extLst>
          </p:cNvPr>
          <p:cNvSpPr/>
          <p:nvPr/>
        </p:nvSpPr>
        <p:spPr>
          <a:xfrm>
            <a:off x="-2505002" y="6694819"/>
            <a:ext cx="4173276" cy="1237792"/>
          </a:xfrm>
          <a:prstGeom prst="rect">
            <a:avLst/>
          </a:prstGeom>
          <a:noFill/>
          <a:ln/>
        </p:spPr>
        <p:txBody>
          <a:bodyPr wrap="square" lIns="0" tIns="0" rIns="0" bIns="0" rtlCol="0" anchor="t"/>
          <a:lstStyle/>
          <a:p>
            <a:pPr defTabSz="1143000">
              <a:lnSpc>
                <a:spcPts val="1500"/>
              </a:lnSpc>
            </a:pPr>
            <a:endParaRPr lang="en-US" sz="2400">
              <a:solidFill>
                <a:srgbClr val="504C49"/>
              </a:solidFill>
              <a:ea typeface="Source Serif 4" pitchFamily="34" charset="-122"/>
            </a:endParaRPr>
          </a:p>
        </p:txBody>
      </p:sp>
      <p:sp>
        <p:nvSpPr>
          <p:cNvPr id="9" name="Content Placeholder 20">
            <a:extLst>
              <a:ext uri="{FF2B5EF4-FFF2-40B4-BE49-F238E27FC236}">
                <a16:creationId xmlns:a16="http://schemas.microsoft.com/office/drawing/2014/main" id="{9C6BA3D7-E466-A862-95AB-2727CF6E5D01}"/>
              </a:ext>
            </a:extLst>
          </p:cNvPr>
          <p:cNvSpPr txBox="1"/>
          <p:nvPr/>
        </p:nvSpPr>
        <p:spPr>
          <a:xfrm>
            <a:off x="1402030" y="3151582"/>
            <a:ext cx="15705249" cy="881197"/>
          </a:xfrm>
          <a:prstGeom prst="rect">
            <a:avLst/>
          </a:prstGeom>
          <a:solidFill>
            <a:srgbClr val="D0A933"/>
          </a:solidFill>
          <a:ln w="12700" cap="rnd">
            <a:noFill/>
            <a:round/>
          </a:ln>
        </p:spPr>
        <p:txBody>
          <a:bodyPr vert="horz" lIns="72000" tIns="72000" rIns="72000" bIns="72000" rtlCol="0">
            <a:noAutofit/>
          </a:bodyPr>
          <a:lstStyle>
            <a:lvl1pPr marL="0" indent="0" defTabSz="914400" eaLnBrk="1" latinLnBrk="0" hangingPunct="1">
              <a:lnSpc>
                <a:spcPct val="90000"/>
              </a:lnSpc>
              <a:spcBef>
                <a:spcPts val="1000"/>
              </a:spcBef>
              <a:buClr>
                <a:schemeClr val="tx2"/>
              </a:buClr>
              <a:buFont typeface="Arial" panose="020B0604020202020204" pitchFamily="34" charset="0"/>
              <a:buNone/>
              <a:defRPr sz="1800" b="1" kern="1200">
                <a:solidFill>
                  <a:schemeClr val="bg1"/>
                </a:solidFill>
                <a:latin typeface="+mn-lt"/>
                <a:ea typeface="+mn-ea"/>
                <a:cs typeface="+mn-cs"/>
              </a:defRPr>
            </a:lvl1pPr>
            <a:lvl2pPr marL="742950" indent="-285750" defTabSz="914400" eaLnBrk="1" latinLnBrk="0" hangingPunct="1">
              <a:lnSpc>
                <a:spcPct val="90000"/>
              </a:lnSpc>
              <a:spcBef>
                <a:spcPts val="500"/>
              </a:spcBef>
              <a:buClr>
                <a:schemeClr val="tx2"/>
              </a:buClr>
              <a:buFont typeface="Arial" panose="020B0604020202020204" pitchFamily="34" charset="0"/>
              <a:buChar char="•"/>
              <a:defRPr sz="1800" kern="1200">
                <a:solidFill>
                  <a:schemeClr val="dk1"/>
                </a:solidFill>
                <a:latin typeface="+mn-lt"/>
                <a:ea typeface="+mn-ea"/>
                <a:cs typeface="+mn-cs"/>
              </a:defRPr>
            </a:lvl2pPr>
            <a:lvl3pPr marL="1143000" indent="-228600" defTabSz="914400" eaLnBrk="1" latinLnBrk="0" hangingPunct="1">
              <a:lnSpc>
                <a:spcPct val="90000"/>
              </a:lnSpc>
              <a:spcBef>
                <a:spcPts val="500"/>
              </a:spcBef>
              <a:buClr>
                <a:schemeClr val="tx2"/>
              </a:buClr>
              <a:buFont typeface="Arial" panose="020B0604020202020204" pitchFamily="34" charset="0"/>
              <a:buChar char="•"/>
              <a:defRPr sz="1600" kern="1200">
                <a:solidFill>
                  <a:schemeClr val="dk1"/>
                </a:solidFill>
                <a:latin typeface="+mn-lt"/>
                <a:ea typeface="+mn-ea"/>
                <a:cs typeface="+mn-cs"/>
              </a:defRPr>
            </a:lvl3pPr>
            <a:lvl4pPr marL="1600200" indent="-228600" defTabSz="914400" eaLnBrk="1" latinLnBrk="0" hangingPunct="1">
              <a:lnSpc>
                <a:spcPct val="90000"/>
              </a:lnSpc>
              <a:spcBef>
                <a:spcPts val="500"/>
              </a:spcBef>
              <a:buClr>
                <a:schemeClr val="tx2"/>
              </a:buClr>
              <a:buFont typeface="Arial" panose="020B0604020202020204" pitchFamily="34" charset="0"/>
              <a:buChar char="•"/>
              <a:defRPr kern="1200">
                <a:solidFill>
                  <a:schemeClr val="dk1"/>
                </a:solidFill>
                <a:latin typeface="+mn-lt"/>
                <a:ea typeface="+mn-ea"/>
                <a:cs typeface="+mn-cs"/>
              </a:defRPr>
            </a:lvl4pPr>
            <a:lvl5pPr marL="20574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r>
              <a:rPr lang="fr-FR" sz="2800" dirty="0"/>
              <a:t>Evaluation finale du Programme d'appui au secteur de la justice en Algérie (</a:t>
            </a:r>
            <a:r>
              <a:rPr lang="fr-FR" sz="2800" dirty="0" err="1"/>
              <a:t>PASJA</a:t>
            </a:r>
            <a:r>
              <a:rPr lang="fr-FR" sz="2800" dirty="0"/>
              <a:t>)</a:t>
            </a:r>
            <a:endParaRPr lang="en-IE" sz="2800" dirty="0"/>
          </a:p>
        </p:txBody>
      </p:sp>
      <p:sp>
        <p:nvSpPr>
          <p:cNvPr id="10" name="Content Placeholder 17">
            <a:extLst>
              <a:ext uri="{FF2B5EF4-FFF2-40B4-BE49-F238E27FC236}">
                <a16:creationId xmlns:a16="http://schemas.microsoft.com/office/drawing/2014/main" id="{38589E1C-08B1-B246-5965-F5F7D7BABA22}"/>
              </a:ext>
            </a:extLst>
          </p:cNvPr>
          <p:cNvSpPr txBox="1"/>
          <p:nvPr/>
        </p:nvSpPr>
        <p:spPr>
          <a:xfrm>
            <a:off x="1340804" y="4605812"/>
            <a:ext cx="15705249" cy="5282773"/>
          </a:xfrm>
          <a:prstGeom prst="rect">
            <a:avLst/>
          </a:prstGeom>
          <a:solidFill>
            <a:schemeClr val="bg1">
              <a:alpha val="50000"/>
            </a:schemeClr>
          </a:solidFill>
          <a:ln>
            <a:solidFill>
              <a:schemeClr val="accent6"/>
            </a:solidFill>
          </a:ln>
        </p:spPr>
        <p:txBody>
          <a:bodyPr/>
          <a:lstStyle>
            <a:lvl1pPr marL="342900" indent="-342900" algn="l" defTabSz="914400" rtl="0" eaLnBrk="1" latinLnBrk="0" hangingPunct="1">
              <a:lnSpc>
                <a:spcPct val="90000"/>
              </a:lnSpc>
              <a:spcBef>
                <a:spcPts val="1000"/>
              </a:spcBef>
              <a:buClr>
                <a:schemeClr val="tx2"/>
              </a:buClr>
              <a:buFont typeface="Arial" panose="020B0604020202020204" pitchFamily="34" charset="0"/>
              <a:buChar char="•"/>
              <a:defRPr sz="2000" kern="1200">
                <a:solidFill>
                  <a:schemeClr val="tx1">
                    <a:lumMod val="95000"/>
                    <a:lumOff val="5000"/>
                  </a:schemeClr>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800" dirty="0">
                <a:highlight>
                  <a:srgbClr val="FFFF00"/>
                </a:highlight>
              </a:rPr>
              <a:t>Le Programme d’appui au secteur de la justice en Algérie (</a:t>
            </a:r>
            <a:r>
              <a:rPr lang="fr-FR" sz="2800" dirty="0" err="1">
                <a:highlight>
                  <a:srgbClr val="FFFF00"/>
                </a:highlight>
              </a:rPr>
              <a:t>PASJA</a:t>
            </a:r>
            <a:r>
              <a:rPr lang="fr-FR" sz="2800" dirty="0">
                <a:highlight>
                  <a:srgbClr val="FFFF00"/>
                </a:highlight>
              </a:rPr>
              <a:t>) a été conçu et financé dans le cadre de la coopération entre l’UE et l’État algérien pour mener la Réforme de la Justice. Le programme est régi par une Convention de financement (CF) signée le 18 octobre 2015. Le budget de l’intervention était de 10 550 000,00 EUR, dont 9 millions d’euros financés par l’UE ; 1,1 million d’euros par l’Algérie et 450 000 EUR par la France. </a:t>
            </a:r>
          </a:p>
          <a:p>
            <a:pPr marL="0" indent="0">
              <a:buNone/>
            </a:pPr>
            <a:r>
              <a:rPr lang="fr-FR" sz="2800" dirty="0">
                <a:highlight>
                  <a:srgbClr val="FFFF00"/>
                </a:highlight>
              </a:rPr>
              <a:t>La durée initiale de 72 mois a été allongée de trois ans par trois avenants d’une année chacune en septembre 2018, juin 2020 et octobre 2021. Ces avenants ont porté la période d’exécution totale à 108 mois (c.-à-d. 84 mois pour la mise en œuvre et 24 mois pour la clôture) et la date de fin du programme au 18 octobre 2022. Au total, les trois avenants ont fixé ainsi à 7 ans (2015-2022) la durée de mise en œuvre du programme. </a:t>
            </a:r>
          </a:p>
          <a:p>
            <a:pPr marL="0" indent="0">
              <a:buNone/>
            </a:pPr>
            <a:endParaRPr lang="fr-FR" sz="2800" dirty="0">
              <a:highlight>
                <a:srgbClr val="FFFF00"/>
              </a:highlight>
            </a:endParaRPr>
          </a:p>
          <a:p>
            <a:pPr marL="0" indent="0">
              <a:buNone/>
            </a:pPr>
            <a:endParaRPr lang="fr-FR" sz="2800" dirty="0">
              <a:highlight>
                <a:srgbClr val="FFFF00"/>
              </a:highlight>
            </a:endParaRPr>
          </a:p>
          <a:p>
            <a:pPr marL="0" indent="0">
              <a:buNone/>
            </a:pPr>
            <a:endParaRPr lang="fr-FR" sz="2800" dirty="0">
              <a:highlight>
                <a:srgbClr val="FFFF00"/>
              </a:highlight>
            </a:endParaRPr>
          </a:p>
          <a:p>
            <a:pPr marL="0" indent="0">
              <a:buNone/>
            </a:pPr>
            <a:endParaRPr lang="fr-FR" sz="2800" dirty="0">
              <a:highlight>
                <a:srgbClr val="FFFF00"/>
              </a:highlight>
            </a:endParaRPr>
          </a:p>
          <a:p>
            <a:pPr marL="0" indent="0">
              <a:buNone/>
            </a:pPr>
            <a:endParaRPr lang="fr-FR" sz="2800" dirty="0">
              <a:highlight>
                <a:srgbClr val="FFFF00"/>
              </a:highlight>
            </a:endParaRPr>
          </a:p>
          <a:p>
            <a:pPr marL="0" indent="0">
              <a:buNone/>
            </a:pPr>
            <a:endParaRPr lang="fr-FR" sz="2800" dirty="0">
              <a:highlight>
                <a:srgbClr val="FFFF00"/>
              </a:highlight>
            </a:endParaRPr>
          </a:p>
        </p:txBody>
      </p:sp>
      <p:sp>
        <p:nvSpPr>
          <p:cNvPr id="11" name="Text 0">
            <a:extLst>
              <a:ext uri="{FF2B5EF4-FFF2-40B4-BE49-F238E27FC236}">
                <a16:creationId xmlns:a16="http://schemas.microsoft.com/office/drawing/2014/main" id="{7704DD88-D737-3D53-07D2-52F2486E2F38}"/>
              </a:ext>
            </a:extLst>
          </p:cNvPr>
          <p:cNvSpPr/>
          <p:nvPr/>
        </p:nvSpPr>
        <p:spPr>
          <a:xfrm>
            <a:off x="793849" y="2033247"/>
            <a:ext cx="6919318" cy="620166"/>
          </a:xfrm>
          <a:prstGeom prst="rect">
            <a:avLst/>
          </a:prstGeom>
          <a:noFill/>
          <a:ln/>
        </p:spPr>
        <p:txBody>
          <a:bodyPr wrap="none" lIns="0" tIns="0" rIns="0" bIns="0" rtlCol="0" anchor="t"/>
          <a:lstStyle/>
          <a:p>
            <a:pPr>
              <a:lnSpc>
                <a:spcPts val="4875"/>
              </a:lnSpc>
            </a:pPr>
            <a:r>
              <a:rPr lang="en-US" sz="4800" b="1" dirty="0">
                <a:solidFill>
                  <a:srgbClr val="D0A933"/>
                </a:solidFill>
                <a:latin typeface="+mj-lt"/>
                <a:ea typeface="Platypi Medium" pitchFamily="34" charset="-122"/>
                <a:cs typeface="Platypi Medium" pitchFamily="34" charset="-120"/>
              </a:rPr>
              <a:t>(short) Evaluation title </a:t>
            </a:r>
            <a:endParaRPr lang="en-US" sz="4800" b="1" dirty="0">
              <a:solidFill>
                <a:srgbClr val="D0A933"/>
              </a:solidFill>
              <a:latin typeface="+mj-lt"/>
            </a:endParaRPr>
          </a:p>
        </p:txBody>
      </p:sp>
    </p:spTree>
    <p:extLst>
      <p:ext uri="{BB962C8B-B14F-4D97-AF65-F5344CB8AC3E}">
        <p14:creationId xmlns:p14="http://schemas.microsoft.com/office/powerpoint/2010/main" val="41316832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44</TotalTime>
  <Words>977</Words>
  <Application>Microsoft Office PowerPoint</Application>
  <PresentationFormat>Custom</PresentationFormat>
  <Paragraphs>24</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Platypi Medium</vt:lpstr>
      <vt:lpstr>Source Serif 4</vt:lpstr>
      <vt:lpstr>Calibri</vt:lpstr>
      <vt:lpstr>Arial</vt:lpstr>
      <vt:lpstr>Aptos</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MENA DAYS PPT corporate font</dc:title>
  <dc:creator>GIURIATO Francesca (MENA)</dc:creator>
  <cp:lastModifiedBy>BERKOUK Safia (EEAS-ALGIERS)</cp:lastModifiedBy>
  <cp:revision>8</cp:revision>
  <dcterms:created xsi:type="dcterms:W3CDTF">2006-08-16T00:00:00Z</dcterms:created>
  <dcterms:modified xsi:type="dcterms:W3CDTF">2026-05-31T13:49:41Z</dcterms:modified>
  <dc:identifier>DAGiXxOBc0o</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bd9ddd1-4d20-43f6-abfa-fc3c07406f94_Enabled">
    <vt:lpwstr>true</vt:lpwstr>
  </property>
  <property fmtid="{D5CDD505-2E9C-101B-9397-08002B2CF9AE}" pid="3" name="MSIP_Label_6bd9ddd1-4d20-43f6-abfa-fc3c07406f94_SetDate">
    <vt:lpwstr>2025-05-13T17:53:04Z</vt:lpwstr>
  </property>
  <property fmtid="{D5CDD505-2E9C-101B-9397-08002B2CF9AE}" pid="4" name="MSIP_Label_6bd9ddd1-4d20-43f6-abfa-fc3c07406f94_Method">
    <vt:lpwstr>Standard</vt:lpwstr>
  </property>
  <property fmtid="{D5CDD505-2E9C-101B-9397-08002B2CF9AE}" pid="5" name="MSIP_Label_6bd9ddd1-4d20-43f6-abfa-fc3c07406f94_Name">
    <vt:lpwstr>Commission Use</vt:lpwstr>
  </property>
  <property fmtid="{D5CDD505-2E9C-101B-9397-08002B2CF9AE}" pid="6" name="MSIP_Label_6bd9ddd1-4d20-43f6-abfa-fc3c07406f94_SiteId">
    <vt:lpwstr>b24c8b06-522c-46fe-9080-70926f8dddb1</vt:lpwstr>
  </property>
  <property fmtid="{D5CDD505-2E9C-101B-9397-08002B2CF9AE}" pid="7" name="MSIP_Label_6bd9ddd1-4d20-43f6-abfa-fc3c07406f94_ActionId">
    <vt:lpwstr>4a8959f8-f003-4571-a6d9-f379d35bb91e</vt:lpwstr>
  </property>
  <property fmtid="{D5CDD505-2E9C-101B-9397-08002B2CF9AE}" pid="8" name="MSIP_Label_6bd9ddd1-4d20-43f6-abfa-fc3c07406f94_ContentBits">
    <vt:lpwstr>0</vt:lpwstr>
  </property>
  <property fmtid="{D5CDD505-2E9C-101B-9397-08002B2CF9AE}" pid="9" name="MSIP_Label_6bd9ddd1-4d20-43f6-abfa-fc3c07406f94_Tag">
    <vt:lpwstr>10, 3, 0, 2</vt:lpwstr>
  </property>
</Properties>
</file>