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920" r:id="rId4"/>
  </p:sldMasterIdLst>
  <p:notesMasterIdLst>
    <p:notesMasterId r:id="rId8"/>
  </p:notesMasterIdLst>
  <p:handoutMasterIdLst>
    <p:handoutMasterId r:id="rId9"/>
  </p:handoutMasterIdLst>
  <p:sldIdLst>
    <p:sldId id="387" r:id="rId5"/>
    <p:sldId id="388" r:id="rId6"/>
    <p:sldId id="383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53" roundtripDataSignature="AMtx7mh3YP3xexYcFoahXa2ehi0H5V4Za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8ED548-FF7C-27E2-06B8-845347C3E2D4}" name="RINK Daniela (ENEST)" initials="R(" userId="S::daniela.rink@ec.europa.eu::06a3407d-7808-458f-8077-c901dcbaf594" providerId="AD"/>
  <p188:author id="{850A86CA-1BE3-563E-B309-5612DAD09997}" name="BUENO BARRIGA Maria Del Carmen (ENEST)" initials="MB" userId="S::Maria-Del-Carmen.BUENO-BARRIGA@ec.europa.eu::746f5703-989e-4891-a569-9520b9f0cc5b" providerId="AD"/>
  <p188:author id="{C05383F3-1795-6C0B-5859-22F85252F5B1}" name="LAMBRECHT Regine (ESTAT-EXT)" initials="RL" userId="S::Regine.LAMBRECHT@ext.ec.europa.eu::1a5166bf-0d9b-4429-b96c-64f3c887b7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3399"/>
    <a:srgbClr val="000000"/>
    <a:srgbClr val="0D0D0D"/>
    <a:srgbClr val="FFD34E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55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3" Type="http://customschemas.google.com/relationships/presentationmetadata" Target="metadata"/><Relationship Id="rId58" Type="http://schemas.microsoft.com/office/2018/10/relationships/authors" Target="authors.xml"/><Relationship Id="rId5" Type="http://schemas.openxmlformats.org/officeDocument/2006/relationships/slide" Target="slides/slide1.xml"/><Relationship Id="rId57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56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4D34D8-E3B4-F069-6ADD-F8D442E609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191E5-897D-1F21-6B64-C79FF3AD2E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E606C-77CD-45C1-9571-DE74CA837D88}" type="datetimeFigureOut">
              <a:rPr lang="en-IE" smtClean="0"/>
              <a:t>16/06/2026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03FA3-5DC7-AAE3-B405-7184FD6B12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54CF8-DBD9-2EAE-C757-6C20B65855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08B9C-ED77-41BB-BC53-D69EC8827C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5320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page option 1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75400-3E4A-4805-76D4-89E3DBA22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7486"/>
            <a:ext cx="2743200" cy="172523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r>
              <a:rPr lang="fr-BE"/>
              <a:t>DD/MM/YYYY</a:t>
            </a:r>
            <a:endParaRPr lang="en-IE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290A50-B43D-A2B6-515F-75425256AC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40714"/>
            <a:ext cx="10515600" cy="1020337"/>
          </a:xfrm>
          <a:noFill/>
        </p:spPr>
        <p:txBody>
          <a:bodyPr>
            <a:noAutofit/>
          </a:bodyPr>
          <a:lstStyle>
            <a:lvl1pPr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a title</a:t>
            </a:r>
            <a:endParaRPr lang="en-IE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9D02D42-BA7D-84CC-873F-80F08362B35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219575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0E4EF-7051-9AAC-2C78-0958FBC514B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199" y="5243158"/>
            <a:ext cx="3176847" cy="304616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marL="0" indent="0">
              <a:buNone/>
              <a:defRPr sz="1600" b="0"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European Commission">
            <a:extLst>
              <a:ext uri="{FF2B5EF4-FFF2-40B4-BE49-F238E27FC236}">
                <a16:creationId xmlns:a16="http://schemas.microsoft.com/office/drawing/2014/main" id="{85D80D5D-B11B-B8B1-1D33-81E7377D59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5015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F39DED1-43B7-A54B-D3D7-54792E535D2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416748-3994-A02A-B7BD-AC8272883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6A56761B-AC86-49AF-4B3B-2CCCDB7A4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8569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0E4D59-AF6A-8993-094A-5A4FED57EA3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3588F2-1E00-50BC-0820-CB663EE97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7575C568-2951-1529-11F7-C12F1B067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9454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AA9BB-29EC-79EA-02CA-8452ADF649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1BA1A05-4F7E-D9F9-D094-9C9394F846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298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B8270BF-EE76-A46D-95E0-FB617042099B}"/>
              </a:ext>
            </a:extLst>
          </p:cNvPr>
          <p:cNvSpPr>
            <a:spLocks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7262511B-BA2E-7984-66D6-B5152DA09D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11" name="Picture 10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B557BE9-B8DC-E601-A0F8-16CD84F918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EFAC7B2-2467-A72A-9F8B-CBD0FB0D8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12" name="Footer Placeholder 8">
            <a:extLst>
              <a:ext uri="{FF2B5EF4-FFF2-40B4-BE49-F238E27FC236}">
                <a16:creationId xmlns:a16="http://schemas.microsoft.com/office/drawing/2014/main" id="{D838E642-5C12-54DE-94A0-3EDA044A5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366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colu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CCFB38-4E5F-126B-A212-3CBD911F98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87083"/>
            <a:ext cx="4670502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6259F-C7F8-D963-3DFD-92239B4D3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87083"/>
            <a:ext cx="5181600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02BBC44B-821F-21ED-8464-03E521698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22B46DA4-CDDE-5119-2E5E-AD549E681C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321162-C08B-5D98-4E1F-FE50C321D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5400899-1203-EA20-07C6-EFFB182F41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6760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A8786C-FCBD-3783-706E-0CBF5B0343E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29467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4DC31AC-D39C-A8A3-ED76-D3399E224DE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7400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635DEE-A882-2487-2337-D6BB66A7A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440D1373-D055-D2EC-8197-171DDBDAD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01730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 text three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F39438-760E-ED2B-8243-319A5EF0477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68465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A7DAD-79FF-9241-7523-B9F28613F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284C9D-0459-8584-A6B3-FFE83837141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8730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9454014D-FC40-DABB-5F97-62E05A376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2440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E2655-E9DF-246B-F4FD-D62B2B37A4B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1C7A71E-B4AA-350C-C619-6CD926C5F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90199"/>
            <a:ext cx="3045644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64B145-4048-55E1-B2E9-6B27CC0E5870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586925" y="2010169"/>
            <a:ext cx="3132055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6044468-6F92-BCD9-357B-E3328166560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86926" y="2690199"/>
            <a:ext cx="3132055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2839C1-28EB-C84A-8FE0-1EB86DE1BDE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8422064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1E8E11D-2B2A-C5C5-EFFC-16D79851057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422064" y="2690199"/>
            <a:ext cx="3045644" cy="259823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761D88-1D18-A805-8D96-5BEBFEFE2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C4BB2291-2147-D1C0-AB46-6D3DE9C2D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20171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9DE773-46A1-EE6A-D3DF-FC96DCA4C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3834467-B58A-08E2-AA0A-DB1D50F360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5" name="Picture 4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570F0233-3DB4-DD9F-5F0F-396910702D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4DF5A1-9706-DCB7-1601-51D0F26AE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FB7DFF0-1C84-8F6C-0408-2B1515126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5619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9BD169-F6A4-2E23-F2D4-B7DED1FC9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C2FD4-3B80-FE70-83EA-C9956AF11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B7624A9B-CC72-EEB9-2AE2-FDB9629A0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85923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5;p31">
            <a:extLst>
              <a:ext uri="{FF2B5EF4-FFF2-40B4-BE49-F238E27FC236}">
                <a16:creationId xmlns:a16="http://schemas.microsoft.com/office/drawing/2014/main" id="{D3CADB7B-43FA-62FF-A4B3-5E073752114C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981200"/>
            <a:ext cx="12192000" cy="48767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0E61F-C8F9-4190-1EE4-9217CF0F1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94518"/>
            <a:ext cx="10515600" cy="1068400"/>
          </a:xfrm>
          <a:solidFill>
            <a:schemeClr val="bg1"/>
          </a:solidFill>
        </p:spPr>
        <p:txBody>
          <a:bodyPr lIns="144000" tIns="144000" rIns="144000" bIns="144000" anchor="b">
            <a:noAutofit/>
          </a:bodyPr>
          <a:lstStyle>
            <a:lvl1pPr>
              <a:defRPr sz="8800"/>
            </a:lvl1pPr>
          </a:lstStyle>
          <a:p>
            <a:r>
              <a:rPr lang="en-US"/>
              <a:t>Click to add a title</a:t>
            </a:r>
            <a:endParaRPr lang="en-IE"/>
          </a:p>
        </p:txBody>
      </p:sp>
      <p:sp>
        <p:nvSpPr>
          <p:cNvPr id="6" name="Content Placeholder 14">
            <a:extLst>
              <a:ext uri="{FF2B5EF4-FFF2-40B4-BE49-F238E27FC236}">
                <a16:creationId xmlns:a16="http://schemas.microsoft.com/office/drawing/2014/main" id="{F041A8C2-E23F-3F85-E8AE-2AEEB496419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942564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95398073-E69B-2867-360F-504F7007FD0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6437CF6F-3079-899D-F025-61C0BCD596A4}"/>
              </a:ext>
            </a:extLst>
          </p:cNvPr>
          <p:cNvPicPr/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European Commission">
            <a:extLst>
              <a:ext uri="{FF2B5EF4-FFF2-40B4-BE49-F238E27FC236}">
                <a16:creationId xmlns:a16="http://schemas.microsoft.com/office/drawing/2014/main" id="{97034CB8-2B4A-3519-77AF-1512D68F2797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664" y="174518"/>
            <a:ext cx="2544024" cy="915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9597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text and 4 images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91;p33">
            <a:extLst>
              <a:ext uri="{FF2B5EF4-FFF2-40B4-BE49-F238E27FC236}">
                <a16:creationId xmlns:a16="http://schemas.microsoft.com/office/drawing/2014/main" id="{A9F38C94-2545-ED67-4909-C5A475FCF803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3538332" y="2197664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95;p33">
            <a:extLst>
              <a:ext uri="{FF2B5EF4-FFF2-40B4-BE49-F238E27FC236}">
                <a16:creationId xmlns:a16="http://schemas.microsoft.com/office/drawing/2014/main" id="{45EC68E1-18F5-04CB-00B3-F8948F3B4F18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6161035" y="2197663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0A4763F-1C9A-B628-1609-DA5C75C90F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802758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Google Shape;91;p33">
            <a:extLst>
              <a:ext uri="{FF2B5EF4-FFF2-40B4-BE49-F238E27FC236}">
                <a16:creationId xmlns:a16="http://schemas.microsoft.com/office/drawing/2014/main" id="{0AB5F208-A96D-CEBC-874F-7B719FD86FE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3538332" y="403139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7" name="Google Shape;95;p33">
            <a:extLst>
              <a:ext uri="{FF2B5EF4-FFF2-40B4-BE49-F238E27FC236}">
                <a16:creationId xmlns:a16="http://schemas.microsoft.com/office/drawing/2014/main" id="{0AC28D44-5B34-89F9-D8AB-62E99E380E3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61035" y="4031390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14095A4F-385F-CF4A-5E10-E3628D85F6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2758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92A6C90-A6CE-C107-4350-7906F5FDD7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839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FA45C4F8-1803-A72B-10DF-5927ABF6E4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839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F9C7B51-3F16-5ABF-3BE2-AA17BD10D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F256C38A-CD2B-89BF-A117-9ED92151C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4727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6457" y="589047"/>
            <a:ext cx="7587343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766457" y="1895333"/>
            <a:ext cx="7587342" cy="3845577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E7AFEC3F-1C21-3132-B967-9F0F25A56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2728" y="62689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5917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F83483-47D9-4712-A8D7-6CBF6177582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7"/>
            <a:ext cx="5138057" cy="717240"/>
          </a:xfrm>
          <a:solidFill>
            <a:schemeClr val="bg1"/>
          </a:solidFill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bg1"/>
                </a:solidFill>
                <a:highlight>
                  <a:srgbClr val="003399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7724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035CA-6728-7746-C9FC-81382094BF06}"/>
              </a:ext>
            </a:extLst>
          </p:cNvPr>
          <p:cNvSpPr/>
          <p:nvPr/>
        </p:nvSpPr>
        <p:spPr>
          <a:xfrm>
            <a:off x="5388429" y="0"/>
            <a:ext cx="6803571" cy="685799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701F0-97E6-7792-DA18-AD6E08BC874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6"/>
            <a:ext cx="5138057" cy="1000267"/>
          </a:xfrm>
          <a:noFill/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tx2"/>
                </a:solidFill>
                <a:highlight>
                  <a:srgbClr val="FFD34E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noFill/>
        </p:spPr>
        <p:txBody>
          <a:bodyPr>
            <a:noAutofit/>
          </a:bodyPr>
          <a:lstStyle>
            <a:lvl1pPr marL="0" indent="0">
              <a:buClr>
                <a:schemeClr val="bg1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07C9B7E-A9F7-E74E-8B7F-3BB737CA39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B7786630-3DC2-B1C3-65DD-397E446197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207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in 2 columns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7773642" y="0"/>
            <a:ext cx="4418358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78936A4-CDCB-C345-F71F-92F2A35F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067"/>
            <a:ext cx="7915275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E590DB-1C31-60F0-D6F8-A1706796115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4C5D68-6EAE-4A7A-7185-241C6CF3B9B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305921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blue flag with yellow stars&#10;&#10;Description automatically generated">
            <a:extLst>
              <a:ext uri="{FF2B5EF4-FFF2-40B4-BE49-F238E27FC236}">
                <a16:creationId xmlns:a16="http://schemas.microsoft.com/office/drawing/2014/main" id="{901A7271-B7CF-4C49-1423-D7CA7ECEF2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C0DCEE1B-27AC-37B6-7683-71F823E43E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397D846-EECB-7092-C88A-21E2250BD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296A4E82-A1A1-EFC7-7768-E6DDC71C4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59539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314E959-31F1-870D-FAE7-99D8E6333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F6ADE38F-D638-BFB1-E702-D0F6D0CB0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84891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coloured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2517C-B46F-A98F-0643-A97107DEC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2D6F6E54-ED8F-C9DE-9355-5B2E347C2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1836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a coloure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0C1291-4A16-4E7F-D6F2-0662C6CC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706136"/>
            <a:ext cx="4840275" cy="346317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21CCFCC-12CB-E276-21C2-DAA2C8D36EC9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393779" y="1706137"/>
            <a:ext cx="4960021" cy="3463178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240A71C-FBDC-ABE7-AF08-221E5E629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C1FACF7A-9967-0A10-F75B-7E70FCAB2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0522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posi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559404-34AB-2AB1-76B4-CB85000D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16904"/>
            <a:ext cx="10515600" cy="81690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012AF7B-3A7E-8763-817E-DD321C64A6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A2B82B-3461-6DA2-3E41-F3AC8139182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tx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Google Shape;66;p29" descr="Quote">
            <a:extLst>
              <a:ext uri="{FF2B5EF4-FFF2-40B4-BE49-F238E27FC236}">
                <a16:creationId xmlns:a16="http://schemas.microsoft.com/office/drawing/2014/main" id="{2BA61D73-E039-6C69-A4A9-27D86CB30D1D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flag with yellow stars&#10;&#10;Description automatically generated">
            <a:extLst>
              <a:ext uri="{FF2B5EF4-FFF2-40B4-BE49-F238E27FC236}">
                <a16:creationId xmlns:a16="http://schemas.microsoft.com/office/drawing/2014/main" id="{BE2FFB7F-6A6F-E203-E2CE-AAC503E40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Google Shape;66;p29" descr="Quote">
            <a:extLst>
              <a:ext uri="{FF2B5EF4-FFF2-40B4-BE49-F238E27FC236}">
                <a16:creationId xmlns:a16="http://schemas.microsoft.com/office/drawing/2014/main" id="{D61A7912-F509-F977-C8A3-05B55096DDA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ue flag with yellow stars&#10;&#10;Description automatically generated">
            <a:extLst>
              <a:ext uri="{FF2B5EF4-FFF2-40B4-BE49-F238E27FC236}">
                <a16:creationId xmlns:a16="http://schemas.microsoft.com/office/drawing/2014/main" id="{519F3A2E-810F-F3DF-534B-DFE8563EDC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0BD146-26A9-B2E3-790A-137432E69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3E557AF9-465E-61C3-8C33-29231AE45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1349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ega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16039EEF-B8E6-4383-4827-068F061175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1BE876A1-64BE-0A6D-B28E-A01C8883D1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bg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oogle Shape;66;p29" descr="Quote">
            <a:extLst>
              <a:ext uri="{FF2B5EF4-FFF2-40B4-BE49-F238E27FC236}">
                <a16:creationId xmlns:a16="http://schemas.microsoft.com/office/drawing/2014/main" id="{E1B4A183-929D-5431-B365-FECE6A72A484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6CD1AA0-BE2D-038C-5423-E271CF1636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148383-BBA9-7909-CFDF-60BEA0FE9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03511"/>
            <a:ext cx="10515600" cy="816904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pic>
        <p:nvPicPr>
          <p:cNvPr id="6" name="Google Shape;66;p29" descr="Quote">
            <a:extLst>
              <a:ext uri="{FF2B5EF4-FFF2-40B4-BE49-F238E27FC236}">
                <a16:creationId xmlns:a16="http://schemas.microsoft.com/office/drawing/2014/main" id="{DE2EBF53-76CE-6C8F-0861-C3A5D384E18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AB87E6E1-A561-866F-CE99-26D9647684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65A446-C679-3C21-6DB2-E6E244E9D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1C79F0A-B650-EE29-9ABF-AC09E7753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022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78779EA-6394-AAE5-959A-6BB82A7D90AE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Google Shape;75;p31">
            <a:extLst>
              <a:ext uri="{FF2B5EF4-FFF2-40B4-BE49-F238E27FC236}">
                <a16:creationId xmlns:a16="http://schemas.microsoft.com/office/drawing/2014/main" id="{66DB0E40-389A-4ADF-E594-6BBAB29E719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6BCEAD-64F8-A9C2-D826-FF1F037B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A59C8E60-AD13-6DDB-15AD-A3F8E3F22A7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39B419-47F7-2FF3-C377-FBB7B2DBA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D8C14CF6-6F1D-C458-1F86-A760F31F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5229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rcle picture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4152718" y="1683033"/>
            <a:ext cx="3886563" cy="3886563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43A5598A-C2EA-5505-BEB5-E80CA68AED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3D5D7A7A-28D1-BC55-7F75-53B9E5FBC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B7D111-DE2E-9994-A799-F62F38E83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3A6EEA9-52B7-550C-7CFD-E465C8DB4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0056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4D01C79-8E51-7320-51B2-6B4D1CD158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6200794-8F7F-E0F0-3735-90CCC24A8A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271D99-21D4-ED76-0E54-1ECA6FD71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36249086-331D-49C8-6F5E-1FD73ADA2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58344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white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7EF38B-E8AF-66F2-44F8-7A5DA7FF3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0850E44D-CF7B-5CF4-6BF7-5B2F65007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706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ircles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Google Shape;128;p36">
            <a:extLst>
              <a:ext uri="{FF2B5EF4-FFF2-40B4-BE49-F238E27FC236}">
                <a16:creationId xmlns:a16="http://schemas.microsoft.com/office/drawing/2014/main" id="{C6066961-5253-C2E8-C59C-7D3AEA19074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4407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7354" y="179242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128;p36">
            <a:extLst>
              <a:ext uri="{FF2B5EF4-FFF2-40B4-BE49-F238E27FC236}">
                <a16:creationId xmlns:a16="http://schemas.microsoft.com/office/drawing/2014/main" id="{530B519E-B8E9-0851-34A7-4EBCABDB1F24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838198" y="379352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7CC6BA2-60D9-1664-3253-8468AB06B3B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2887352" y="394186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28;p36">
            <a:extLst>
              <a:ext uri="{FF2B5EF4-FFF2-40B4-BE49-F238E27FC236}">
                <a16:creationId xmlns:a16="http://schemas.microsoft.com/office/drawing/2014/main" id="{B0466037-50F3-96B3-1B0E-06D3D18B8BC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422796" y="167960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C1C8BB-B6BF-EFC9-4FB7-FE68ADABF649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471950" y="182795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2B2D1DEC-353D-0530-46BD-FAC7D81DC42A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422794" y="382905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C01048-C2DE-CFE9-C353-8ED3741099B7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71948" y="397739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7E4CCE-C35C-C711-24D0-0F4BCA80C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3B38F9D4-3EE2-3396-18AD-F87E4219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98333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rectangles pictures white backgroun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15" name="Google Shape;97;p33">
            <a:extLst>
              <a:ext uri="{FF2B5EF4-FFF2-40B4-BE49-F238E27FC236}">
                <a16:creationId xmlns:a16="http://schemas.microsoft.com/office/drawing/2014/main" id="{51CBB8A7-3E08-DCAC-14AF-878AC33CDC30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38200" y="1931348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438DF5-CCC4-87AD-037A-C14F79B62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08868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Google Shape;97;p33">
            <a:extLst>
              <a:ext uri="{FF2B5EF4-FFF2-40B4-BE49-F238E27FC236}">
                <a16:creationId xmlns:a16="http://schemas.microsoft.com/office/drawing/2014/main" id="{BFE9E99F-07A9-26A1-106E-78351E5222CA}"/>
              </a:ext>
            </a:extLst>
          </p:cNvPr>
          <p:cNvSpPr>
            <a:spLocks noGrp="1"/>
          </p:cNvSpPr>
          <p:nvPr>
            <p:ph type="pic" idx="7"/>
          </p:nvPr>
        </p:nvSpPr>
        <p:spPr>
          <a:xfrm>
            <a:off x="838202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A6A52A8-BCDE-0058-03FA-48265F58CC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08868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95;p33">
            <a:extLst>
              <a:ext uri="{FF2B5EF4-FFF2-40B4-BE49-F238E27FC236}">
                <a16:creationId xmlns:a16="http://schemas.microsoft.com/office/drawing/2014/main" id="{A15E4B72-6400-86B0-FD40-4FCA9F38655E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180157" y="1931348"/>
            <a:ext cx="2461593" cy="163815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76022ECE-0EE9-F2CA-72F3-353CAD2AB4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587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97;p33">
            <a:extLst>
              <a:ext uri="{FF2B5EF4-FFF2-40B4-BE49-F238E27FC236}">
                <a16:creationId xmlns:a16="http://schemas.microsoft.com/office/drawing/2014/main" id="{0D3E0C88-3573-7B0F-D8F7-5AAD283A42F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180157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F2FF4C0-B8CC-5E9A-7FF2-0BA1FD8666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91587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F815C1-0113-F490-4A53-0227959CF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40C61561-6F08-5417-8327-52799F612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11212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 squared pictures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2993028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Google Shape;116;p35">
            <a:extLst>
              <a:ext uri="{FF2B5EF4-FFF2-40B4-BE49-F238E27FC236}">
                <a16:creationId xmlns:a16="http://schemas.microsoft.com/office/drawing/2014/main" id="{80AA888C-2660-9749-11E6-8A96DD56EAC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147856" y="161372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Google Shape;117;p35">
            <a:extLst>
              <a:ext uri="{FF2B5EF4-FFF2-40B4-BE49-F238E27FC236}">
                <a16:creationId xmlns:a16="http://schemas.microsoft.com/office/drawing/2014/main" id="{95752BFF-4A6F-68EA-E048-C405D776F6A9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7302684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Google Shape;118;p35">
            <a:extLst>
              <a:ext uri="{FF2B5EF4-FFF2-40B4-BE49-F238E27FC236}">
                <a16:creationId xmlns:a16="http://schemas.microsoft.com/office/drawing/2014/main" id="{69A61CD2-9393-897F-4851-B55A256B6577}"/>
              </a:ext>
            </a:extLst>
          </p:cNvPr>
          <p:cNvSpPr>
            <a:spLocks noGrp="1"/>
          </p:cNvSpPr>
          <p:nvPr>
            <p:ph type="pic" idx="6"/>
          </p:nvPr>
        </p:nvSpPr>
        <p:spPr>
          <a:xfrm>
            <a:off x="9457512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5" name="Google Shape;114;p35">
            <a:extLst>
              <a:ext uri="{FF2B5EF4-FFF2-40B4-BE49-F238E27FC236}">
                <a16:creationId xmlns:a16="http://schemas.microsoft.com/office/drawing/2014/main" id="{5BBBB0BA-17D9-1A2A-5573-A96E32CB11C7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838200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6" name="Google Shape;115;p35">
            <a:extLst>
              <a:ext uri="{FF2B5EF4-FFF2-40B4-BE49-F238E27FC236}">
                <a16:creationId xmlns:a16="http://schemas.microsoft.com/office/drawing/2014/main" id="{E234676C-5503-D335-7C9F-8EBF756F24A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2993028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7" name="Google Shape;116;p35">
            <a:extLst>
              <a:ext uri="{FF2B5EF4-FFF2-40B4-BE49-F238E27FC236}">
                <a16:creationId xmlns:a16="http://schemas.microsoft.com/office/drawing/2014/main" id="{8C059826-5CA9-F193-6C89-8B0DECF9ACE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47856" y="379975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8" name="Google Shape;117;p35">
            <a:extLst>
              <a:ext uri="{FF2B5EF4-FFF2-40B4-BE49-F238E27FC236}">
                <a16:creationId xmlns:a16="http://schemas.microsoft.com/office/drawing/2014/main" id="{E57729DD-0495-06CF-3D2B-B8EC5F7D6EF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302684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9" name="Google Shape;118;p35">
            <a:extLst>
              <a:ext uri="{FF2B5EF4-FFF2-40B4-BE49-F238E27FC236}">
                <a16:creationId xmlns:a16="http://schemas.microsoft.com/office/drawing/2014/main" id="{DDFD3960-357B-A667-2997-F567232AE448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457512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EF7B-6FA5-122A-260D-E885CDDAA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2F8295BB-BABD-70B5-D58D-1DF08E62A28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2003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2" name="Google Shape;121;p35">
            <a:extLst>
              <a:ext uri="{FF2B5EF4-FFF2-40B4-BE49-F238E27FC236}">
                <a16:creationId xmlns:a16="http://schemas.microsoft.com/office/drawing/2014/main" id="{2EA4C09F-A3D0-2FDF-C8EF-EDEF2FCF78CE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C5C1-4287-4FC9-8450-3D86D951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F95AF122-27C1-57B4-2A7C-54A134842A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86140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8" name="Google Shape;114;p35">
            <a:extLst>
              <a:ext uri="{FF2B5EF4-FFF2-40B4-BE49-F238E27FC236}">
                <a16:creationId xmlns:a16="http://schemas.microsoft.com/office/drawing/2014/main" id="{F38470BA-1066-4059-A16D-B9EE9722C73D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115;p35">
            <a:extLst>
              <a:ext uri="{FF2B5EF4-FFF2-40B4-BE49-F238E27FC236}">
                <a16:creationId xmlns:a16="http://schemas.microsoft.com/office/drawing/2014/main" id="{4C5EDD4B-6148-8C81-CEE4-C4C5BFE4E787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Google Shape;121;p35">
            <a:extLst>
              <a:ext uri="{FF2B5EF4-FFF2-40B4-BE49-F238E27FC236}">
                <a16:creationId xmlns:a16="http://schemas.microsoft.com/office/drawing/2014/main" id="{85A61031-57E6-E855-38A1-FA502D6C575D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C730096-D3D5-78FF-DEE5-BE9525C4DB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9F566B8-5CFB-8DB0-6A67-925C39BEFB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800A1-1EE4-975A-7B55-1404DB41F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D39D4F72-AD6A-6B47-A2FF-9CFB1C55FF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9800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 with credi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444;p20">
            <a:extLst>
              <a:ext uri="{FF2B5EF4-FFF2-40B4-BE49-F238E27FC236}">
                <a16:creationId xmlns:a16="http://schemas.microsoft.com/office/drawing/2014/main" id="{DA7E9652-CF81-1788-7674-E1FA25BFE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44BEB-A192-AF1A-3CE0-A12C2705D8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996499"/>
            <a:ext cx="10515600" cy="16668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Google Shape;444;p20">
            <a:extLst>
              <a:ext uri="{FF2B5EF4-FFF2-40B4-BE49-F238E27FC236}">
                <a16:creationId xmlns:a16="http://schemas.microsoft.com/office/drawing/2014/main" id="{8A55753B-1E31-7005-E76C-7A1B520A3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FE782E-88D7-720D-47B0-E5C4BDBFE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1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5B256C-F848-9C9F-2A9C-E218DE9A199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1F22256-0B85-5AAD-C0B2-E8F5E3C50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35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D58619-8012-9B7D-9C59-16671B37457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0835BD4-2C09-6FBA-FC30-3BD6A2866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1374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45A3C0-5810-CECB-04D1-E370BADB2EE8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 tIns="144000" rIns="144000" bIns="144000" anchor="ctr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BD178DF-B2B3-E383-43AA-D54BBF2273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C194F48-423C-93CB-1A61-CE12CAB5B4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5037411D-B917-4DD6-582A-69CDCB27D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093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526B31-D383-5ABA-08B1-8097743DECE0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D7151F52-9DDF-CEC4-58EC-587B7A1D7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blue flag with yellow stars&#10;&#10;Description automatically generated">
            <a:extLst>
              <a:ext uri="{FF2B5EF4-FFF2-40B4-BE49-F238E27FC236}">
                <a16:creationId xmlns:a16="http://schemas.microsoft.com/office/drawing/2014/main" id="{8B94F84F-1590-9DE6-C3AC-9FBA58E40E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6D8387C3-85B8-44CF-42FB-C414F5876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9851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BD8A8F-01F7-069C-2D69-AFCA2F78D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87499CD-21D1-84C4-7FD1-F33A39639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3A7104ED-A036-D2F4-B40F-5A65C505A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922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9BE7C2-2602-0313-8D83-EAB1C755A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342900" indent="-342900">
              <a:buClr>
                <a:schemeClr val="tx2"/>
              </a:buClr>
              <a:buSzPct val="150000"/>
              <a:buFont typeface="Arial" panose="020B0604020202020204" pitchFamily="34" charset="0"/>
              <a:buChar char="•"/>
              <a:defRPr sz="2000"/>
            </a:lvl1pPr>
            <a:lvl2pPr>
              <a:buClr>
                <a:schemeClr val="tx2"/>
              </a:buClr>
              <a:buSzPct val="100000"/>
              <a:defRPr sz="1800"/>
            </a:lvl2pPr>
            <a:lvl3pPr>
              <a:buClr>
                <a:schemeClr val="tx2"/>
              </a:buClr>
              <a:defRPr sz="1600"/>
            </a:lvl3pPr>
            <a:lvl4pPr>
              <a:buClr>
                <a:schemeClr val="tx2"/>
              </a:buCl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D43C2E6-DFE0-78B7-AEF2-E94F28383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2BE520F0-58F1-06F4-10C5-832EFDCE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4900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ags" Target="../tags/tag1.xml"/><Relationship Id="rId45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2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9BFCF753-35EE-A431-3502-54767A84F847}"/>
              </a:ext>
            </a:extLst>
          </p:cNvPr>
          <p:cNvGraphicFramePr>
            <a:graphicFrameLocks/>
          </p:cNvGraphicFramePr>
          <p:nvPr userDrawn="1">
            <p:custDataLst>
              <p:tags r:id="rId40"/>
            </p:custDataLst>
            <p:extLst>
              <p:ext uri="{D42A27DB-BD31-4B8C-83A1-F6EECF244321}">
                <p14:modId xmlns:p14="http://schemas.microsoft.com/office/powerpoint/2010/main" val="19128459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1" imgW="426" imgH="426" progId="TCLayout.ActiveDocument.1">
                  <p:embed/>
                </p:oleObj>
              </mc:Choice>
              <mc:Fallback>
                <p:oleObj name="think-cell Slide" r:id="rId41" imgW="426" imgH="426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BFCF753-35EE-A431-3502-54767A84F8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E374-A678-A684-FA4B-26330CF65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A1E0C-386D-FF7A-6872-1942CD4335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6"/>
            <a:ext cx="10515600" cy="816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E66B9-5E84-94E6-4EDD-A9E25FB07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42619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0"/>
            <a:endParaRPr lang="en-US"/>
          </a:p>
          <a:p>
            <a:pPr lvl="1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653097-A9FD-84E7-4EFA-47C8DA485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CE57FDCE-6642-0FA5-3739-FA81457769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4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640C55-B1A0-5DE0-B0E4-F05DE550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A12B438D-C839-BF7B-253A-401802D9F2AC}"/>
              </a:ext>
            </a:extLst>
          </p:cNvPr>
          <p:cNvPicPr/>
          <p:nvPr userDrawn="1"/>
        </p:nvPicPr>
        <p:blipFill>
          <a:blip r:embed="rId44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56ABFE-DCB4-5FCC-525D-A462F5BB0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  <p:pic>
        <p:nvPicPr>
          <p:cNvPr id="11" name="Picture Placeholder 26" descr="A logo with text and a light bulb&#10;&#10;AI-generated content may be incorrect.">
            <a:extLst>
              <a:ext uri="{FF2B5EF4-FFF2-40B4-BE49-F238E27FC236}">
                <a16:creationId xmlns:a16="http://schemas.microsoft.com/office/drawing/2014/main" id="{365F79E8-8430-D7E7-A21F-6AAB506D3B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5"/>
          <a:srcRect l="10718" t="10714" r="10718" b="10714"/>
          <a:stretch>
            <a:fillRect/>
          </a:stretch>
        </p:blipFill>
        <p:spPr>
          <a:xfrm>
            <a:off x="9929516" y="5952935"/>
            <a:ext cx="776671" cy="776671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2993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  <p:sldLayoutId id="2147483933" r:id="rId13"/>
    <p:sldLayoutId id="2147483934" r:id="rId14"/>
    <p:sldLayoutId id="2147483935" r:id="rId15"/>
    <p:sldLayoutId id="2147483936" r:id="rId16"/>
    <p:sldLayoutId id="2147483937" r:id="rId17"/>
    <p:sldLayoutId id="2147483938" r:id="rId18"/>
    <p:sldLayoutId id="2147483939" r:id="rId19"/>
    <p:sldLayoutId id="2147483940" r:id="rId20"/>
    <p:sldLayoutId id="2147483941" r:id="rId21"/>
    <p:sldLayoutId id="2147483942" r:id="rId22"/>
    <p:sldLayoutId id="2147483943" r:id="rId23"/>
    <p:sldLayoutId id="2147483944" r:id="rId24"/>
    <p:sldLayoutId id="2147483945" r:id="rId25"/>
    <p:sldLayoutId id="2147483946" r:id="rId26"/>
    <p:sldLayoutId id="2147483947" r:id="rId27"/>
    <p:sldLayoutId id="2147483948" r:id="rId28"/>
    <p:sldLayoutId id="2147483949" r:id="rId29"/>
    <p:sldLayoutId id="2147483950" r:id="rId30"/>
    <p:sldLayoutId id="2147483951" r:id="rId31"/>
    <p:sldLayoutId id="2147483952" r:id="rId32"/>
    <p:sldLayoutId id="2147483953" r:id="rId33"/>
    <p:sldLayoutId id="2147483954" r:id="rId34"/>
    <p:sldLayoutId id="2147483955" r:id="rId35"/>
    <p:sldLayoutId id="2147483956" r:id="rId36"/>
    <p:sldLayoutId id="2147483957" r:id="rId37"/>
    <p:sldLayoutId id="2147483958" r:id="rId3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21889-842C-19E2-4932-37ABA5181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6">
            <a:extLst>
              <a:ext uri="{FF2B5EF4-FFF2-40B4-BE49-F238E27FC236}">
                <a16:creationId xmlns:a16="http://schemas.microsoft.com/office/drawing/2014/main" id="{6078A073-A80C-05AD-A09F-16AFCB9844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1182030"/>
          </a:xfrm>
          <a:prstGeom prst="rect">
            <a:avLst/>
          </a:prstGeom>
          <a:solidFill>
            <a:srgbClr val="003399"/>
          </a:solidFill>
        </p:spPr>
        <p:txBody>
          <a:bodyPr vert="horz" lIns="72000" tIns="72000" rIns="72000" bIns="7200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highlight>
                  <a:srgbClr val="003399"/>
                </a:highlight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</a:pPr>
            <a:r>
              <a:rPr lang="en-GB" sz="3400" dirty="0"/>
              <a:t>Thematic Evaluation of EU support on social protection to Kosovo</a:t>
            </a:r>
            <a:endParaRPr lang="en-IE" sz="3400" dirty="0"/>
          </a:p>
        </p:txBody>
      </p:sp>
      <p:sp>
        <p:nvSpPr>
          <p:cNvPr id="15" name="Content Placeholder 20">
            <a:extLst>
              <a:ext uri="{FF2B5EF4-FFF2-40B4-BE49-F238E27FC236}">
                <a16:creationId xmlns:a16="http://schemas.microsoft.com/office/drawing/2014/main" id="{FF5ED7C1-5B75-2B5B-0B23-F9C57D923E8C}"/>
              </a:ext>
            </a:extLst>
          </p:cNvPr>
          <p:cNvSpPr txBox="1">
            <a:spLocks/>
          </p:cNvSpPr>
          <p:nvPr/>
        </p:nvSpPr>
        <p:spPr>
          <a:xfrm>
            <a:off x="488155" y="1496684"/>
            <a:ext cx="10629508" cy="3891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rnd">
            <a:noFill/>
            <a:round/>
          </a:ln>
        </p:spPr>
        <p:txBody>
          <a:bodyPr vert="horz" lIns="72000" tIns="72000" rIns="72000" bIns="72000" rtlCol="0">
            <a:noAutofit/>
          </a:bodyPr>
          <a:lstStyle>
            <a:lvl1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1600" dirty="0"/>
              <a:t>Intervention(s) </a:t>
            </a:r>
            <a:r>
              <a:rPr lang="fr-BE" sz="1600" dirty="0" err="1"/>
              <a:t>being</a:t>
            </a:r>
            <a:r>
              <a:rPr lang="fr-BE" sz="1600" dirty="0"/>
              <a:t> </a:t>
            </a:r>
            <a:r>
              <a:rPr lang="fr-BE" sz="1600" dirty="0" err="1"/>
              <a:t>evaluated</a:t>
            </a:r>
            <a:r>
              <a:rPr lang="fr-BE" sz="1600" dirty="0"/>
              <a:t>:</a:t>
            </a:r>
            <a:endParaRPr lang="en-IE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266030-9B1A-3622-198E-DE2BEA352FEE}"/>
              </a:ext>
            </a:extLst>
          </p:cNvPr>
          <p:cNvSpPr txBox="1"/>
          <p:nvPr/>
        </p:nvSpPr>
        <p:spPr>
          <a:xfrm>
            <a:off x="583404" y="2110256"/>
            <a:ext cx="9541671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  <a:p>
            <a:r>
              <a:rPr lang="en-GB" b="1" dirty="0"/>
              <a:t>‘EU4 Social protection following the coronavirus crisis’ </a:t>
            </a:r>
            <a:r>
              <a:rPr lang="en-GB" dirty="0"/>
              <a:t>(EUR 11.8 M) </a:t>
            </a:r>
          </a:p>
          <a:p>
            <a:r>
              <a:rPr lang="en-GB" dirty="0"/>
              <a:t>The main objective was to addressed social protection issues following the covid-19 crisis. </a:t>
            </a:r>
          </a:p>
          <a:p>
            <a:r>
              <a:rPr lang="en-GB" dirty="0"/>
              <a:t>This programme was implemented through 3 separate projects by UNDP (EUR 5 M), Save the Children (EUR 4 M), IOM (EUR 2.4).</a:t>
            </a:r>
          </a:p>
          <a:p>
            <a:endParaRPr lang="en-GB" dirty="0"/>
          </a:p>
          <a:p>
            <a:r>
              <a:rPr lang="en-GB" dirty="0"/>
              <a:t>The Action put forward 5 areas of intervention that were distributed among the different implementers:</a:t>
            </a:r>
          </a:p>
          <a:p>
            <a:r>
              <a:rPr lang="en-GB" i="1" dirty="0"/>
              <a:t>	1. </a:t>
            </a:r>
            <a:r>
              <a:rPr lang="en-GB" dirty="0"/>
              <a:t>Ensuring basic services</a:t>
            </a:r>
          </a:p>
          <a:p>
            <a:r>
              <a:rPr lang="en-GB" i="1" dirty="0"/>
              <a:t>	2. </a:t>
            </a:r>
            <a:r>
              <a:rPr lang="en-GB" dirty="0"/>
              <a:t>Strengthening accessibility to social services and personal protective equipment for front-line</a:t>
            </a:r>
          </a:p>
          <a:p>
            <a:r>
              <a:rPr lang="en-GB" dirty="0"/>
              <a:t>	workers to mitigate the effect of the pandemic</a:t>
            </a:r>
          </a:p>
          <a:p>
            <a:r>
              <a:rPr lang="en-GB" i="1" dirty="0"/>
              <a:t>	3. </a:t>
            </a:r>
            <a:r>
              <a:rPr lang="en-GB" dirty="0"/>
              <a:t>Strengthening the financial and institutional system and legal framework to improve the quality</a:t>
            </a:r>
          </a:p>
          <a:p>
            <a:r>
              <a:rPr lang="en-GB" dirty="0"/>
              <a:t>	and accessibility of social services</a:t>
            </a:r>
          </a:p>
          <a:p>
            <a:r>
              <a:rPr lang="en-GB" i="1" dirty="0"/>
              <a:t>	4. </a:t>
            </a:r>
            <a:r>
              <a:rPr lang="en-GB" dirty="0"/>
              <a:t>Strengthening social cohesion and minority inclusion</a:t>
            </a:r>
          </a:p>
          <a:p>
            <a:r>
              <a:rPr lang="en-GB" i="1" dirty="0"/>
              <a:t>	5. </a:t>
            </a:r>
            <a:r>
              <a:rPr lang="en-GB" dirty="0"/>
              <a:t>Support to women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790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C41CF-ECF2-072B-D9E3-67CD62F24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6">
            <a:extLst>
              <a:ext uri="{FF2B5EF4-FFF2-40B4-BE49-F238E27FC236}">
                <a16:creationId xmlns:a16="http://schemas.microsoft.com/office/drawing/2014/main" id="{DA0DDA17-4335-DC57-E44D-D7C0D8AA76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1182030"/>
          </a:xfrm>
          <a:prstGeom prst="rect">
            <a:avLst/>
          </a:prstGeom>
          <a:solidFill>
            <a:srgbClr val="003399"/>
          </a:solidFill>
        </p:spPr>
        <p:txBody>
          <a:bodyPr vert="horz" lIns="72000" tIns="72000" rIns="72000" bIns="7200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highlight>
                  <a:srgbClr val="003399"/>
                </a:highlight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</a:pPr>
            <a:r>
              <a:rPr lang="en-GB" sz="3400" dirty="0"/>
              <a:t>Thematic Evaluation of EU support on social protection to Kosovo</a:t>
            </a:r>
            <a:endParaRPr lang="en-IE" sz="3400" dirty="0"/>
          </a:p>
        </p:txBody>
      </p:sp>
      <p:sp>
        <p:nvSpPr>
          <p:cNvPr id="15" name="Content Placeholder 20">
            <a:extLst>
              <a:ext uri="{FF2B5EF4-FFF2-40B4-BE49-F238E27FC236}">
                <a16:creationId xmlns:a16="http://schemas.microsoft.com/office/drawing/2014/main" id="{E8F166B7-FE8E-C9F0-FEF5-84C8CFD9F260}"/>
              </a:ext>
            </a:extLst>
          </p:cNvPr>
          <p:cNvSpPr txBox="1">
            <a:spLocks/>
          </p:cNvSpPr>
          <p:nvPr/>
        </p:nvSpPr>
        <p:spPr>
          <a:xfrm>
            <a:off x="488155" y="1496684"/>
            <a:ext cx="10629508" cy="3891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rnd">
            <a:noFill/>
            <a:round/>
          </a:ln>
        </p:spPr>
        <p:txBody>
          <a:bodyPr vert="horz" lIns="72000" tIns="72000" rIns="72000" bIns="72000" rtlCol="0">
            <a:noAutofit/>
          </a:bodyPr>
          <a:lstStyle>
            <a:lvl1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1600" dirty="0"/>
              <a:t>Intervention(s) </a:t>
            </a:r>
            <a:r>
              <a:rPr lang="fr-BE" sz="1600" dirty="0" err="1"/>
              <a:t>being</a:t>
            </a:r>
            <a:r>
              <a:rPr lang="fr-BE" sz="1600" dirty="0"/>
              <a:t> </a:t>
            </a:r>
            <a:r>
              <a:rPr lang="fr-BE" sz="1600" dirty="0" err="1"/>
              <a:t>evaluated</a:t>
            </a:r>
            <a:r>
              <a:rPr lang="fr-BE" sz="1600" dirty="0"/>
              <a:t>:</a:t>
            </a:r>
            <a:endParaRPr lang="en-IE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AC7019-EC0A-E4CD-E3AF-B287CBE78F29}"/>
              </a:ext>
            </a:extLst>
          </p:cNvPr>
          <p:cNvSpPr txBox="1"/>
          <p:nvPr/>
        </p:nvSpPr>
        <p:spPr>
          <a:xfrm>
            <a:off x="488155" y="1885831"/>
            <a:ext cx="9541671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  <a:p>
            <a:r>
              <a:rPr lang="en-GB" b="1" dirty="0"/>
              <a:t>“Capacity development and financial support to </a:t>
            </a:r>
            <a:r>
              <a:rPr lang="en-GB" b="1" dirty="0" err="1"/>
              <a:t>CSOs</a:t>
            </a:r>
            <a:r>
              <a:rPr lang="en-GB" b="1" dirty="0"/>
              <a:t> working for gender equality amidst the COVID-19 pandemic and its aftermath and beyond” </a:t>
            </a:r>
            <a:r>
              <a:rPr lang="en-GB" dirty="0"/>
              <a:t>(EUR 0.4 M).</a:t>
            </a:r>
          </a:p>
          <a:p>
            <a:r>
              <a:rPr lang="en-GB" dirty="0"/>
              <a:t>The main objective of this programme was to enhance the capacities and resilience of Kosovo </a:t>
            </a:r>
            <a:r>
              <a:rPr lang="en-GB" dirty="0" err="1"/>
              <a:t>CSOs</a:t>
            </a:r>
            <a:r>
              <a:rPr lang="en-GB" dirty="0"/>
              <a:t> working towards gender  equality to  mitigate  social  and  economic  impacts  of  the  COVID-19  pandemic  among  the  most vulnerable, particularly women and girls</a:t>
            </a:r>
          </a:p>
          <a:p>
            <a:endParaRPr lang="en-GB" dirty="0"/>
          </a:p>
          <a:p>
            <a:r>
              <a:rPr lang="en-GB" dirty="0"/>
              <a:t>In addition, 2 projects resulting from the call “Civil Society Facility &amp; Media Programme for Western Balkans and Turkey 2016-2017:</a:t>
            </a:r>
          </a:p>
          <a:p>
            <a:endParaRPr lang="en-GB" dirty="0"/>
          </a:p>
          <a:p>
            <a:r>
              <a:rPr lang="en-GB" dirty="0"/>
              <a:t>“</a:t>
            </a:r>
            <a:r>
              <a:rPr lang="en-GB" b="1" dirty="0"/>
              <a:t>Social services decentralisation”: Joint Action for Decentralisation </a:t>
            </a:r>
            <a:r>
              <a:rPr lang="en-GB" dirty="0"/>
              <a:t>(EUR 0.5 M)</a:t>
            </a:r>
          </a:p>
          <a:p>
            <a:r>
              <a:rPr lang="en-GB" dirty="0"/>
              <a:t>The overall objective of this action is to contribute to the completion of social services decentralisation process in</a:t>
            </a:r>
          </a:p>
          <a:p>
            <a:r>
              <a:rPr lang="en-GB" dirty="0"/>
              <a:t>Kosovo.</a:t>
            </a:r>
          </a:p>
          <a:p>
            <a:endParaRPr lang="en-GB" dirty="0"/>
          </a:p>
          <a:p>
            <a:r>
              <a:rPr lang="en-GB" dirty="0"/>
              <a:t>‘</a:t>
            </a:r>
            <a:r>
              <a:rPr lang="en-GB" b="1" dirty="0"/>
              <a:t>’Social protection of most vulnerable groups of children’’ - provision of comprehensive psychosocial, shelter</a:t>
            </a:r>
          </a:p>
          <a:p>
            <a:r>
              <a:rPr lang="en-GB" b="1" dirty="0"/>
              <a:t>and rehabilitation services</a:t>
            </a:r>
            <a:r>
              <a:rPr lang="en-GB" dirty="0"/>
              <a:t>( EUR 0.45 M) -  The two Components under this project were: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Component 1. Children with disabilities in target municipalities benefited from utilisation of qualitative psychosocial and rehabilitation services and access to innovative programmes;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Component 2. Children in need of protection from all Kosovo benefitted from access to and utilisation of integrated shelter rehabilitation and reintegration services.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7174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6">
            <a:extLst>
              <a:ext uri="{FF2B5EF4-FFF2-40B4-BE49-F238E27FC236}">
                <a16:creationId xmlns:a16="http://schemas.microsoft.com/office/drawing/2014/main" id="{021BCB6A-EEB8-7C27-E137-00D425A90F2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1182030"/>
          </a:xfrm>
          <a:prstGeom prst="rect">
            <a:avLst/>
          </a:prstGeom>
          <a:solidFill>
            <a:srgbClr val="003399"/>
          </a:solidFill>
        </p:spPr>
        <p:txBody>
          <a:bodyPr vert="horz" lIns="72000" tIns="72000" rIns="72000" bIns="7200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highlight>
                  <a:srgbClr val="003399"/>
                </a:highlight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GB" sz="3400" dirty="0"/>
              <a:t>Thematic Evaluation of EU support on social protection to Kosovo</a:t>
            </a:r>
            <a:endParaRPr lang="en-IE" sz="3400" dirty="0">
              <a:highlight>
                <a:srgbClr val="00FFFF"/>
              </a:highlight>
            </a:endParaRPr>
          </a:p>
        </p:txBody>
      </p:sp>
      <p:sp>
        <p:nvSpPr>
          <p:cNvPr id="15" name="Content Placeholder 20">
            <a:extLst>
              <a:ext uri="{FF2B5EF4-FFF2-40B4-BE49-F238E27FC236}">
                <a16:creationId xmlns:a16="http://schemas.microsoft.com/office/drawing/2014/main" id="{D88AAC15-0058-6439-AB7F-1D3FAF4D0A8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845" y="1487870"/>
            <a:ext cx="3541071" cy="4603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rnd">
            <a:noFill/>
            <a:round/>
          </a:ln>
        </p:spPr>
        <p:txBody>
          <a:bodyPr vert="horz" lIns="72000" tIns="72000" rIns="72000" bIns="72000" rtlCol="0">
            <a:noAutofit/>
          </a:bodyPr>
          <a:lstStyle>
            <a:lvl1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1600" dirty="0"/>
              <a:t>Main </a:t>
            </a:r>
            <a:r>
              <a:rPr lang="fr-BE" sz="1600" dirty="0" err="1"/>
              <a:t>findings</a:t>
            </a:r>
            <a:endParaRPr lang="en-IE" sz="1600" dirty="0"/>
          </a:p>
        </p:txBody>
      </p:sp>
      <p:sp>
        <p:nvSpPr>
          <p:cNvPr id="17" name="Content Placeholder 21">
            <a:extLst>
              <a:ext uri="{FF2B5EF4-FFF2-40B4-BE49-F238E27FC236}">
                <a16:creationId xmlns:a16="http://schemas.microsoft.com/office/drawing/2014/main" id="{48353D5D-C017-32E7-B3F9-CA90F650E66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20515" y="1487870"/>
            <a:ext cx="3641538" cy="4603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rnd">
            <a:noFill/>
            <a:round/>
          </a:ln>
        </p:spPr>
        <p:txBody>
          <a:bodyPr vert="horz" lIns="72000" tIns="72000" rIns="72000" bIns="72000" rtlCol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1600"/>
              <a:t>Lessons learnt</a:t>
            </a:r>
            <a:endParaRPr lang="en-IE" sz="1600"/>
          </a:p>
        </p:txBody>
      </p:sp>
      <p:sp>
        <p:nvSpPr>
          <p:cNvPr id="18" name="Content Placeholder 18">
            <a:extLst>
              <a:ext uri="{FF2B5EF4-FFF2-40B4-BE49-F238E27FC236}">
                <a16:creationId xmlns:a16="http://schemas.microsoft.com/office/drawing/2014/main" id="{46EB06F5-0912-DE52-5C71-AD381E485B5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20515" y="2071097"/>
            <a:ext cx="3641538" cy="385065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solidFill>
              <a:schemeClr val="accent6"/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50" dirty="0"/>
              <a:t>Strengthened CSO-government cooperation and capacity building improved service delivery for vulnerable groups. Where civil society organisations and government institutions developed collaborative working relationships, supported by targeted capacity-building initiatives, outcomes improved measurably,  particularly in expanding access to essential services for vulnerable groups and equipping stakeholders to respond to emerging challenges.</a:t>
            </a:r>
          </a:p>
          <a:p>
            <a:r>
              <a:rPr lang="en-GB" sz="1250" dirty="0"/>
              <a:t>A combined approach with support to the policy level and the grass root level, i.e. the most vulnerable can have a strong impact.</a:t>
            </a:r>
          </a:p>
        </p:txBody>
      </p:sp>
      <p:sp>
        <p:nvSpPr>
          <p:cNvPr id="19" name="Content Placeholder 22">
            <a:extLst>
              <a:ext uri="{FF2B5EF4-FFF2-40B4-BE49-F238E27FC236}">
                <a16:creationId xmlns:a16="http://schemas.microsoft.com/office/drawing/2014/main" id="{D6012A71-F568-FF62-EBD0-E8A4D43A75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69709" y="1487870"/>
            <a:ext cx="3541071" cy="4603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rnd">
            <a:noFill/>
            <a:round/>
          </a:ln>
        </p:spPr>
        <p:txBody>
          <a:bodyPr vert="horz" lIns="72000" tIns="72000" rIns="72000" bIns="72000" rtlCol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defTabSz="91440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1600" err="1"/>
              <a:t>Recommendations</a:t>
            </a:r>
            <a:endParaRPr lang="en-IE" sz="160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7B3AA6CB-C3ED-67B9-7A98-5E8C9AA736F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69709" y="2071096"/>
            <a:ext cx="3541071" cy="385065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50" dirty="0"/>
              <a:t>Increase national government funding for social protection services delivered by CSO Social Service Providers to ensure long-term sustainability and prevent service suspension.</a:t>
            </a:r>
          </a:p>
          <a:p>
            <a:r>
              <a:rPr lang="en-GB" sz="1250" dirty="0"/>
              <a:t>Develop a national strategy (and costed action plan) for social protection in Kosovo.</a:t>
            </a:r>
          </a:p>
          <a:p>
            <a:r>
              <a:rPr lang="en-GB" sz="1250" dirty="0"/>
              <a:t>Clarify roles and competencies in social protection at central as well as between central and local levels.</a:t>
            </a:r>
          </a:p>
          <a:p>
            <a:r>
              <a:rPr lang="en-GB" sz="1250" dirty="0"/>
              <a:t>Strengthen monitoring and evaluation mechanisms with gender-sensitive indicators and expand collaboration with diverse stakeholders to ensure services reach women.</a:t>
            </a:r>
            <a:endParaRPr lang="en-IE" sz="1250" dirty="0"/>
          </a:p>
        </p:txBody>
      </p:sp>
      <p:sp>
        <p:nvSpPr>
          <p:cNvPr id="2" name="Content Placeholder 18">
            <a:extLst>
              <a:ext uri="{FF2B5EF4-FFF2-40B4-BE49-F238E27FC236}">
                <a16:creationId xmlns:a16="http://schemas.microsoft.com/office/drawing/2014/main" id="{064B1789-EDDE-398B-F813-60CD363E2E58}"/>
              </a:ext>
            </a:extLst>
          </p:cNvPr>
          <p:cNvSpPr txBox="1"/>
          <p:nvPr/>
        </p:nvSpPr>
        <p:spPr>
          <a:xfrm>
            <a:off x="385378" y="2071095"/>
            <a:ext cx="3641538" cy="385065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solidFill>
              <a:schemeClr val="accent6"/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200" b="1" dirty="0"/>
              <a:t>Effectiveness: </a:t>
            </a:r>
            <a:r>
              <a:rPr lang="en-GB" sz="1200" dirty="0"/>
              <a:t>The expansion of service providers, a key indicator of effectiveness, was significantly facilitated by EU funding. Sub-grants allocated to organizations such as Save the Children and Kosovo Women’s Network (</a:t>
            </a:r>
            <a:r>
              <a:rPr lang="en-GB" sz="1200" dirty="0" err="1"/>
              <a:t>KWN</a:t>
            </a:r>
            <a:r>
              <a:rPr lang="en-GB" sz="1200" dirty="0"/>
              <a:t>) allowed for the provision of specialized services, effectively increasing accessibility for vulnerable groups and fostering better coordination between local institutions and </a:t>
            </a:r>
            <a:r>
              <a:rPr lang="en-GB" sz="1200" dirty="0" err="1"/>
              <a:t>CSOs</a:t>
            </a:r>
            <a:r>
              <a:rPr lang="en-GB" sz="1200" dirty="0"/>
              <a:t>.</a:t>
            </a:r>
          </a:p>
          <a:p>
            <a:pPr marL="0" indent="0">
              <a:buNone/>
            </a:pPr>
            <a:r>
              <a:rPr lang="en-GB" sz="1200" b="1" dirty="0"/>
              <a:t>Impact: </a:t>
            </a:r>
            <a:r>
              <a:rPr lang="en-GB" sz="1200" dirty="0"/>
              <a:t>Tangible improvements in social services provision, particularly in response to COVID-19, have expanded access to essential services. Capacity-building initiatives have transformed Kosovo's social protection workforce, equipping stakeholders with the skills needed to address emerging challenges like COVID-19.</a:t>
            </a:r>
          </a:p>
          <a:p>
            <a:pPr marL="0" indent="0">
              <a:buNone/>
            </a:pPr>
            <a:r>
              <a:rPr lang="en-GB" sz="1200" b="1" dirty="0"/>
              <a:t>Sustainability: </a:t>
            </a:r>
            <a:r>
              <a:rPr lang="en-GB" sz="1200" dirty="0"/>
              <a:t>Cooperation and coordination between institutional bodies and </a:t>
            </a:r>
            <a:r>
              <a:rPr lang="en-GB" sz="1200" dirty="0" err="1"/>
              <a:t>CSOs</a:t>
            </a:r>
            <a:r>
              <a:rPr lang="en-GB" sz="1200" dirty="0"/>
              <a:t> in Kosovo's social protection sector have significantly improved with EU-funded support, fostering more sustainable partnerships and enhancing outcomes. </a:t>
            </a:r>
            <a:endParaRPr lang="en-IE" sz="1200" dirty="0"/>
          </a:p>
        </p:txBody>
      </p:sp>
    </p:spTree>
    <p:extLst>
      <p:ext uri="{BB962C8B-B14F-4D97-AF65-F5344CB8AC3E}">
        <p14:creationId xmlns:p14="http://schemas.microsoft.com/office/powerpoint/2010/main" val="39188075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olour palette new PPT">
  <a:themeElements>
    <a:clrScheme name="EC Colour Palette 2024">
      <a:dk1>
        <a:sysClr val="windowText" lastClr="000000"/>
      </a:dk1>
      <a:lt1>
        <a:sysClr val="window" lastClr="FFFFFF"/>
      </a:lt1>
      <a:dk2>
        <a:srgbClr val="003399"/>
      </a:dk2>
      <a:lt2>
        <a:srgbClr val="C6E5DF"/>
      </a:lt2>
      <a:accent1>
        <a:srgbClr val="44BA7E"/>
      </a:accent1>
      <a:accent2>
        <a:srgbClr val="000083"/>
      </a:accent2>
      <a:accent3>
        <a:srgbClr val="48038C"/>
      </a:accent3>
      <a:accent4>
        <a:srgbClr val="FF712C"/>
      </a:accent4>
      <a:accent5>
        <a:srgbClr val="FFD34E"/>
      </a:accent5>
      <a:accent6>
        <a:srgbClr val="DD0C86"/>
      </a:accent6>
      <a:hlink>
        <a:srgbClr val="003399"/>
      </a:hlink>
      <a:folHlink>
        <a:srgbClr val="003399"/>
      </a:folHlink>
    </a:clrScheme>
    <a:fontScheme name="EC reva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amp_VI_EC_Corporate_PPT_Template_2024 2.pptx" id="{82638BCC-62B9-435A-B3D4-91B8F41A0F82}" vid="{331CF50E-8039-4F5B-9C47-F59CDFBC17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gs10 xmlns="541a8a8b-b856-4d35-a5c7-7f2c0ec3d499" xsi:nil="true"/>
    <Detailsofcontract xmlns="541a8a8b-b856-4d35-a5c7-7f2c0ec3d499" xsi:nil="true"/>
    <lcf76f155ced4ddcb4097134ff3c332f xmlns="541a8a8b-b856-4d35-a5c7-7f2c0ec3d499">
      <Terms xmlns="http://schemas.microsoft.com/office/infopath/2007/PartnerControls"/>
    </lcf76f155ced4ddcb4097134ff3c332f>
    <TaxCatchAll xmlns="e0757b53-df10-4b98-9811-094c4c3e23a8">
      <Value>45</Value>
    </TaxCatchAll>
    <hd784805b50e45ec95ead5c3b36fcf7f xmlns="541a8a8b-b856-4d35-a5c7-7f2c0ec3d499">
      <Terms xmlns="http://schemas.microsoft.com/office/infopath/2007/PartnerControls">
        <TermInfo xmlns="http://schemas.microsoft.com/office/infopath/2007/PartnerControls">
          <TermName xmlns="http://schemas.microsoft.com/office/infopath/2007/PartnerControls">mainstreaming</TermName>
          <TermId xmlns="http://schemas.microsoft.com/office/infopath/2007/PartnerControls">623ca3ea-03e6-464f-a754-a63c26a54d4e</TermId>
        </TermInfo>
      </Terms>
    </hd784805b50e45ec95ead5c3b36fcf7f>
    <Tags1 xmlns="541a8a8b-b856-4d35-a5c7-7f2c0ec3d4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7E4EC354ADFB40AC5D4FC129E379BA" ma:contentTypeVersion="32" ma:contentTypeDescription="Create a new document." ma:contentTypeScope="" ma:versionID="8e914beb79d8c10be8e4102a345a9582">
  <xsd:schema xmlns:xsd="http://www.w3.org/2001/XMLSchema" xmlns:xs="http://www.w3.org/2001/XMLSchema" xmlns:p="http://schemas.microsoft.com/office/2006/metadata/properties" xmlns:ns2="541a8a8b-b856-4d35-a5c7-7f2c0ec3d499" xmlns:ns3="e0757b53-df10-4b98-9811-094c4c3e23a8" targetNamespace="http://schemas.microsoft.com/office/2006/metadata/properties" ma:root="true" ma:fieldsID="2d360b25b78aab0ebbf1f0b136ae7772" ns2:_="" ns3:_="">
    <xsd:import namespace="541a8a8b-b856-4d35-a5c7-7f2c0ec3d499"/>
    <xsd:import namespace="e0757b53-df10-4b98-9811-094c4c3e23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Tags1" minOccurs="0"/>
                <xsd:element ref="ns2:Tags10" minOccurs="0"/>
                <xsd:element ref="ns2:Detailsofcontract" minOccurs="0"/>
                <xsd:element ref="ns2:MediaServiceBillingMetadata" minOccurs="0"/>
                <xsd:element ref="ns2:hd784805b50e45ec95ead5c3b36fcf7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a8a8b-b856-4d35-a5c7-7f2c0ec3d4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ags1" ma:index="25" nillable="true" ma:displayName="Tags" ma:format="Dropdown" ma:indexed="true" ma:internalName="Tags1">
      <xsd:simpleType>
        <xsd:restriction base="dms:Choice">
          <xsd:enumeration value="test 1"/>
          <xsd:enumeration value="test 2"/>
          <xsd:enumeration value="test 3"/>
        </xsd:restriction>
      </xsd:simpleType>
    </xsd:element>
    <xsd:element name="Tags10" ma:index="26" nillable="true" ma:displayName="Tags" ma:format="Dropdown" ma:internalName="Tags10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test 1"/>
                    <xsd:enumeration value="test 2"/>
                    <xsd:enumeration value="test 3"/>
                    <xsd:enumeration value="URGENT"/>
                  </xsd:restriction>
                </xsd:simpleType>
              </xsd:element>
            </xsd:sequence>
          </xsd:extension>
        </xsd:complexContent>
      </xsd:complexType>
    </xsd:element>
    <xsd:element name="Detailsofcontract" ma:index="27" nillable="true" ma:displayName="Details of contract" ma:format="Dropdown" ma:internalName="Detailsofcontract">
      <xsd:simpleType>
        <xsd:restriction base="dms:Text">
          <xsd:maxLength value="255"/>
        </xsd:restriction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  <xsd:element name="hd784805b50e45ec95ead5c3b36fcf7f" ma:index="30" nillable="true" ma:taxonomy="true" ma:internalName="hd784805b50e45ec95ead5c3b36fcf7f" ma:taxonomyFieldName="Tag" ma:displayName="Tag" ma:default="45;#mainstreaming|623ca3ea-03e6-464f-a754-a63c26a54d4e" ma:fieldId="{1d784805-b50e-45ec-95ea-d5c3b36fcf7f}" ma:sspId="22b2fad6-9d2c-441c-a321-3f5f1e9bd928" ma:termSetId="5e40e955-c7f5-409e-a439-acd3f9e5de6f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757b53-df10-4b98-9811-094c4c3e23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f677e050-44f1-4183-8226-54733150d4e5}" ma:internalName="TaxCatchAll" ma:showField="CatchAllData" ma:web="e0757b53-df10-4b98-9811-094c4c3e23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7B6F83-6DDD-48D8-857B-BE72EE2D0B99}">
  <ds:schemaRefs>
    <ds:schemaRef ds:uri="541a8a8b-b856-4d35-a5c7-7f2c0ec3d499"/>
    <ds:schemaRef ds:uri="e0757b53-df10-4b98-9811-094c4c3e23a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6DEF30C-9A1A-43B9-8681-494063771A09}">
  <ds:schemaRefs>
    <ds:schemaRef ds:uri="541a8a8b-b856-4d35-a5c7-7f2c0ec3d499"/>
    <ds:schemaRef ds:uri="e0757b53-df10-4b98-9811-094c4c3e23a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C578E49-555D-4D0C-B802-355039F0D8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479</TotalTime>
  <Words>687</Words>
  <Application>Microsoft Office PowerPoint</Application>
  <PresentationFormat>Widescreen</PresentationFormat>
  <Paragraphs>45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colour palette new PPT</vt:lpstr>
      <vt:lpstr>think-cell Slide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BUENO BARRIGA Maria Del Carmen (ENEST)</dc:creator>
  <cp:lastModifiedBy>TAHIRI Aferdita (EEAS-PRISTINA)</cp:lastModifiedBy>
  <cp:revision>7</cp:revision>
  <dcterms:created xsi:type="dcterms:W3CDTF">2026-05-05T16:42:07Z</dcterms:created>
  <dcterms:modified xsi:type="dcterms:W3CDTF">2026-06-16T13:56:12Z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0x010100087E4EC354ADFB40AC5D4FC129E379BA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2023-09-26T10:27:54Z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5f9041e0-26c3-439f-9557-91c751557f9e</vt:lpwstr>
  </property>
  <property fmtid="{D5CDD505-2E9C-101B-9397-08002B2CF9AE}" pid="9" name="MSIP_Label_6bd9ddd1-4d20-43f6-abfa-fc3c07406f94_ContentBits">
    <vt:lpwstr>0</vt:lpwstr>
  </property>
  <property fmtid="{D5CDD505-2E9C-101B-9397-08002B2CF9AE}" pid="10" name="Tag">
    <vt:lpwstr>45;#mainstreaming|623ca3ea-03e6-464f-a754-a63c26a54d4e</vt:lpwstr>
  </property>
  <property fmtid="{D5CDD505-2E9C-101B-9397-08002B2CF9AE}" pid="11" name="MediaServiceImageTags">
    <vt:lpwstr/>
  </property>
</Properties>
</file>