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80" r:id="rId2"/>
  </p:sldMasterIdLst>
  <p:notesMasterIdLst>
    <p:notesMasterId r:id="rId26"/>
  </p:notesMasterIdLst>
  <p:sldIdLst>
    <p:sldId id="310" r:id="rId3"/>
    <p:sldId id="346" r:id="rId4"/>
    <p:sldId id="324" r:id="rId5"/>
    <p:sldId id="258" r:id="rId6"/>
    <p:sldId id="259" r:id="rId7"/>
    <p:sldId id="312" r:id="rId8"/>
    <p:sldId id="325" r:id="rId9"/>
    <p:sldId id="316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277" r:id="rId2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DF"/>
    <a:srgbClr val="008000"/>
    <a:srgbClr val="ED6D8B"/>
    <a:srgbClr val="BE387E"/>
    <a:srgbClr val="FCD5B5"/>
    <a:srgbClr val="FF0066"/>
    <a:srgbClr val="F49AC7"/>
    <a:srgbClr val="F2CAE7"/>
    <a:srgbClr val="FCD8EF"/>
    <a:srgbClr val="F88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ลักษณะสีปานกลาง 1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40" autoAdjust="0"/>
  </p:normalViewPr>
  <p:slideViewPr>
    <p:cSldViewPr>
      <p:cViewPr>
        <p:scale>
          <a:sx n="66" d="100"/>
          <a:sy n="66" d="100"/>
        </p:scale>
        <p:origin x="-14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5F231-5751-4731-9896-4BC844342F91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A4627-1304-466C-A855-2573DDBA6A5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865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4627-1304-466C-A855-2573DDBA6A58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8790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A4627-1304-466C-A855-2573DDBA6A58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39119-891F-4297-B1D7-08028FFF5EE1}" type="slidenum">
              <a:rPr lang="th-TH" smtClean="0">
                <a:solidFill>
                  <a:prstClr val="black"/>
                </a:solidFill>
              </a:rPr>
              <a:pPr/>
              <a:t>15</a:t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39119-891F-4297-B1D7-08028FFF5EE1}" type="slidenum">
              <a:rPr lang="th-TH" smtClean="0">
                <a:solidFill>
                  <a:prstClr val="black"/>
                </a:solidFill>
              </a:rPr>
              <a:pPr/>
              <a:t>16</a:t>
            </a:fld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54B0625-3CF9-4795-827A-2DCEB8A7F85F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0625-3CF9-4795-827A-2DCEB8A7F85F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0625-3CF9-4795-827A-2DCEB8A7F85F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54B0625-3CF9-4795-827A-2DCEB8A7F85F}" type="datetimeFigureOut">
              <a:rPr lang="th-TH" smtClean="0">
                <a:solidFill>
                  <a:srgbClr val="E40059"/>
                </a:solidFill>
              </a:rPr>
              <a:pPr/>
              <a:t>18/10/59</a:t>
            </a:fld>
            <a:endParaRPr lang="th-TH">
              <a:solidFill>
                <a:srgbClr val="E40059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h-TH">
              <a:solidFill>
                <a:srgbClr val="E40059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35F49B3-5EFC-4038-9F5E-FC2821778052}" type="slidenum">
              <a:rPr lang="th-TH" smtClean="0">
                <a:solidFill>
                  <a:prstClr val="white"/>
                </a:solidFill>
              </a:rPr>
              <a:pPr/>
              <a:t>‹#›</a:t>
            </a:fld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10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0625-3CF9-4795-827A-2DCEB8A7F85F}" type="datetimeFigureOut">
              <a:rPr lang="th-TH" smtClean="0">
                <a:solidFill>
                  <a:srgbClr val="E40059"/>
                </a:solidFill>
              </a:rPr>
              <a:pPr/>
              <a:t>18/10/59</a:t>
            </a:fld>
            <a:endParaRPr lang="th-TH">
              <a:solidFill>
                <a:srgbClr val="E400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E400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1020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0625-3CF9-4795-827A-2DCEB8A7F85F}" type="datetimeFigureOut">
              <a:rPr lang="th-TH" smtClean="0">
                <a:solidFill>
                  <a:srgbClr val="E40059"/>
                </a:solidFill>
              </a:rPr>
              <a:pPr/>
              <a:t>18/10/59</a:t>
            </a:fld>
            <a:endParaRPr lang="th-TH">
              <a:solidFill>
                <a:srgbClr val="E400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E400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230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0625-3CF9-4795-827A-2DCEB8A7F85F}" type="datetimeFigureOut">
              <a:rPr lang="th-TH" smtClean="0">
                <a:solidFill>
                  <a:srgbClr val="E40059"/>
                </a:solidFill>
              </a:rPr>
              <a:pPr/>
              <a:t>18/10/59</a:t>
            </a:fld>
            <a:endParaRPr lang="th-TH">
              <a:solidFill>
                <a:srgbClr val="E400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E400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7823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4B0625-3CF9-4795-827A-2DCEB8A7F85F}" type="datetimeFigureOut">
              <a:rPr lang="th-TH" smtClean="0">
                <a:solidFill>
                  <a:srgbClr val="E40059"/>
                </a:solidFill>
              </a:rPr>
              <a:pPr/>
              <a:t>18/10/59</a:t>
            </a:fld>
            <a:endParaRPr lang="th-TH">
              <a:solidFill>
                <a:srgbClr val="E40059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>
              <a:solidFill>
                <a:srgbClr val="E400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60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54B0625-3CF9-4795-827A-2DCEB8A7F85F}" type="datetimeFigureOut">
              <a:rPr lang="th-TH" smtClean="0">
                <a:solidFill>
                  <a:srgbClr val="E40059"/>
                </a:solidFill>
              </a:rPr>
              <a:pPr/>
              <a:t>18/10/59</a:t>
            </a:fld>
            <a:endParaRPr lang="th-TH">
              <a:solidFill>
                <a:srgbClr val="E400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h-TH">
              <a:solidFill>
                <a:srgbClr val="E400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3335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0625-3CF9-4795-827A-2DCEB8A7F85F}" type="datetimeFigureOut">
              <a:rPr lang="th-TH" smtClean="0">
                <a:solidFill>
                  <a:srgbClr val="E40059"/>
                </a:solidFill>
              </a:rPr>
              <a:pPr/>
              <a:t>18/10/59</a:t>
            </a:fld>
            <a:endParaRPr lang="th-TH">
              <a:solidFill>
                <a:srgbClr val="E4005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E400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0999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0625-3CF9-4795-827A-2DCEB8A7F85F}" type="datetimeFigureOut">
              <a:rPr lang="th-TH" smtClean="0">
                <a:solidFill>
                  <a:srgbClr val="E40059"/>
                </a:solidFill>
              </a:rPr>
              <a:pPr/>
              <a:t>18/10/59</a:t>
            </a:fld>
            <a:endParaRPr lang="th-TH">
              <a:solidFill>
                <a:srgbClr val="E400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E400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830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0625-3CF9-4795-827A-2DCEB8A7F85F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0625-3CF9-4795-827A-2DCEB8A7F85F}" type="datetimeFigureOut">
              <a:rPr lang="th-TH" smtClean="0">
                <a:solidFill>
                  <a:srgbClr val="E40059"/>
                </a:solidFill>
              </a:rPr>
              <a:pPr/>
              <a:t>18/10/59</a:t>
            </a:fld>
            <a:endParaRPr lang="th-TH">
              <a:solidFill>
                <a:srgbClr val="E400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E400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5726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0625-3CF9-4795-827A-2DCEB8A7F85F}" type="datetimeFigureOut">
              <a:rPr lang="th-TH" smtClean="0">
                <a:solidFill>
                  <a:srgbClr val="E40059"/>
                </a:solidFill>
              </a:rPr>
              <a:pPr/>
              <a:t>18/10/59</a:t>
            </a:fld>
            <a:endParaRPr lang="th-TH">
              <a:solidFill>
                <a:srgbClr val="E400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E400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6398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0625-3CF9-4795-827A-2DCEB8A7F85F}" type="datetimeFigureOut">
              <a:rPr lang="th-TH" smtClean="0">
                <a:solidFill>
                  <a:srgbClr val="E40059"/>
                </a:solidFill>
              </a:rPr>
              <a:pPr/>
              <a:t>18/10/59</a:t>
            </a:fld>
            <a:endParaRPr lang="th-TH">
              <a:solidFill>
                <a:srgbClr val="E400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E400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526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0625-3CF9-4795-827A-2DCEB8A7F85F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0625-3CF9-4795-827A-2DCEB8A7F85F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4B0625-3CF9-4795-827A-2DCEB8A7F85F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54B0625-3CF9-4795-827A-2DCEB8A7F85F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0625-3CF9-4795-827A-2DCEB8A7F85F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0625-3CF9-4795-827A-2DCEB8A7F85F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B0625-3CF9-4795-827A-2DCEB8A7F85F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54B0625-3CF9-4795-827A-2DCEB8A7F85F}" type="datetimeFigureOut">
              <a:rPr lang="th-TH" smtClean="0"/>
              <a:pPr/>
              <a:t>18/10/59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54B0625-3CF9-4795-827A-2DCEB8A7F85F}" type="datetimeFigureOut">
              <a:rPr lang="th-TH" smtClean="0">
                <a:solidFill>
                  <a:srgbClr val="E40059"/>
                </a:solidFill>
              </a:rPr>
              <a:pPr/>
              <a:t>18/10/59</a:t>
            </a:fld>
            <a:endParaRPr lang="th-TH">
              <a:solidFill>
                <a:srgbClr val="E4005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h-TH">
              <a:solidFill>
                <a:srgbClr val="E40059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35F49B3-5EFC-4038-9F5E-FC282177805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566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6"/>
          <p:cNvGrpSpPr/>
          <p:nvPr/>
        </p:nvGrpSpPr>
        <p:grpSpPr>
          <a:xfrm>
            <a:off x="3851920" y="4405597"/>
            <a:ext cx="1704478" cy="1793131"/>
            <a:chOff x="6084168" y="4077072"/>
            <a:chExt cx="2483768" cy="2483768"/>
          </a:xfrm>
        </p:grpSpPr>
        <p:pic>
          <p:nvPicPr>
            <p:cNvPr id="6" name="Picture 4" descr="http://www.technologybloggers.org/wp-content/uploads/2014/06/833389_nikmaka.nanofoodsuplemenmultivitamin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84168" y="4077072"/>
              <a:ext cx="2483768" cy="2483768"/>
            </a:xfrm>
            <a:prstGeom prst="rect">
              <a:avLst/>
            </a:prstGeom>
            <a:noFill/>
          </p:spPr>
        </p:pic>
        <p:sp>
          <p:nvSpPr>
            <p:cNvPr id="7" name="สี่เหลี่ยมมุมมน 8"/>
            <p:cNvSpPr/>
            <p:nvPr/>
          </p:nvSpPr>
          <p:spPr>
            <a:xfrm>
              <a:off x="6718288" y="5200172"/>
              <a:ext cx="288032" cy="72008"/>
            </a:xfrm>
            <a:prstGeom prst="roundRect">
              <a:avLst/>
            </a:prstGeom>
            <a:solidFill>
              <a:srgbClr val="CC3300"/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มุมมน 9"/>
            <p:cNvSpPr/>
            <p:nvPr/>
          </p:nvSpPr>
          <p:spPr>
            <a:xfrm>
              <a:off x="7351846" y="4422598"/>
              <a:ext cx="288032" cy="72008"/>
            </a:xfrm>
            <a:prstGeom prst="roundRect">
              <a:avLst/>
            </a:prstGeom>
            <a:solidFill>
              <a:srgbClr val="CC3300"/>
            </a:solidFill>
            <a:ln>
              <a:solidFill>
                <a:srgbClr val="CC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4" name="Picture 2" descr="http://1.bp.blogspot.com/-3S4YYJiyOS0/U1Z2TCwEMII/AAAAAAAAJLA/CM0S3CtAwoY/s1600/Aromafork-Molecule-R-Concept-De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9055">
            <a:off x="330492" y="4630328"/>
            <a:ext cx="2527990" cy="14442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1020712"/>
            <a:ext cx="8892480" cy="197624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spc="-160" dirty="0" smtClean="0">
                <a:latin typeface="Browallia New"/>
                <a:cs typeface="Calibri" pitchFamily="34" charset="0"/>
              </a:rPr>
              <a:t>Notification of Ministry of Public Health </a:t>
            </a:r>
            <a:br>
              <a:rPr lang="en-US" sz="3600" b="1" spc="-160" dirty="0" smtClean="0">
                <a:latin typeface="Browallia New"/>
                <a:cs typeface="Calibri" pitchFamily="34" charset="0"/>
              </a:rPr>
            </a:br>
            <a:r>
              <a:rPr lang="en-US" sz="3600" b="1" spc="-160" dirty="0" smtClean="0">
                <a:latin typeface="Browallia New"/>
                <a:cs typeface="Calibri" pitchFamily="34" charset="0"/>
              </a:rPr>
              <a:t>(No.376) B.E. 2559 (2016) </a:t>
            </a:r>
            <a:br>
              <a:rPr lang="en-US" sz="3600" b="1" spc="-160" dirty="0" smtClean="0">
                <a:latin typeface="Browallia New"/>
                <a:cs typeface="Calibri" pitchFamily="34" charset="0"/>
              </a:rPr>
            </a:br>
            <a:r>
              <a:rPr lang="en-US" sz="3600" b="1" spc="-160" dirty="0" smtClean="0">
                <a:latin typeface="Browallia New"/>
                <a:cs typeface="Calibri" pitchFamily="34" charset="0"/>
              </a:rPr>
              <a:t>Re: Novel Food</a:t>
            </a:r>
            <a:endParaRPr lang="th-TH" sz="3600" b="1" spc="-40" dirty="0">
              <a:effectLst/>
              <a:latin typeface="Browallia New"/>
            </a:endParaRPr>
          </a:p>
        </p:txBody>
      </p:sp>
      <p:sp>
        <p:nvSpPr>
          <p:cNvPr id="11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12589"/>
            <a:ext cx="2498119" cy="142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4727" t="9641" r="26547" b="4547"/>
          <a:stretch>
            <a:fillRect/>
          </a:stretch>
        </p:blipFill>
        <p:spPr bwMode="auto">
          <a:xfrm>
            <a:off x="0" y="0"/>
            <a:ext cx="4824413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4932040" y="766445"/>
            <a:ext cx="4102746" cy="923330"/>
          </a:xfrm>
          <a:prstGeom prst="rect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GB" sz="18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Technical textbooks</a:t>
            </a:r>
            <a:r>
              <a:rPr lang="th-TH" sz="18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or published articles in relevant and reliable technical journal</a:t>
            </a:r>
            <a:r>
              <a:rPr lang="th-TH" sz="18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 cstate="print"/>
          <a:srcRect l="1840" t="9273" r="3661" b="16495"/>
          <a:stretch>
            <a:fillRect/>
          </a:stretch>
        </p:blipFill>
        <p:spPr bwMode="auto">
          <a:xfrm>
            <a:off x="323528" y="3789040"/>
            <a:ext cx="5168350" cy="304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4211960" y="5301208"/>
            <a:ext cx="4789196" cy="923330"/>
          </a:xfrm>
          <a:prstGeom prst="rect">
            <a:avLst/>
          </a:prstGeom>
          <a:solidFill>
            <a:srgbClr val="FCD5B5">
              <a:alpha val="89804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An official letter or certificate of free sale from competent authorities or agencies or bodies assigned by competent authorities</a:t>
            </a:r>
            <a:r>
              <a:rPr lang="th-TH" sz="18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 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4499992" y="2204864"/>
            <a:ext cx="4501164" cy="923330"/>
          </a:xfrm>
          <a:prstGeom prst="rect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Technical database of government agencies or international organizations such as FAO, WHO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067944" y="3717032"/>
            <a:ext cx="4933212" cy="923330"/>
          </a:xfrm>
          <a:prstGeom prst="rect">
            <a:avLst/>
          </a:prstGeom>
          <a:solidFill>
            <a:srgbClr val="FCD5B5">
              <a:alpha val="90980"/>
            </a:srgbClr>
          </a:solidFill>
        </p:spPr>
        <p:txBody>
          <a:bodyPr wrap="square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Reliable databases related to scientific journals</a:t>
            </a:r>
            <a:r>
              <a:rPr lang="th-TH" sz="18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such as Elsevier, TOXLINE, </a:t>
            </a:r>
            <a:r>
              <a:rPr lang="en-US" sz="1800" b="1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Pubmed</a:t>
            </a:r>
            <a:r>
              <a:rPr lang="en-US" sz="18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,</a:t>
            </a:r>
            <a:r>
              <a:rPr lang="th-TH" sz="18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BIOSIS, TOXNET, NAPRALERT</a:t>
            </a:r>
            <a:endParaRPr lang="th-TH" sz="1800" b="1" dirty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911" y="97468"/>
            <a:ext cx="639149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prstClr val="black"/>
                </a:solidFill>
                <a:latin typeface="Browallia New"/>
                <a:cs typeface="Calibri" pitchFamily="34" charset="0"/>
              </a:rPr>
              <a:t>Source of reliable information for history of use as food</a:t>
            </a:r>
            <a:endParaRPr lang="th-TH" sz="2000" u="sng" dirty="0">
              <a:solidFill>
                <a:prstClr val="black"/>
              </a:solidFill>
              <a:latin typeface="Browallia New"/>
            </a:endParaRPr>
          </a:p>
        </p:txBody>
      </p:sp>
      <p:sp>
        <p:nvSpPr>
          <p:cNvPr id="13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</p:spTree>
    <p:extLst>
      <p:ext uri="{BB962C8B-B14F-4D97-AF65-F5344CB8AC3E}">
        <p14:creationId xmlns:p14="http://schemas.microsoft.com/office/powerpoint/2010/main" val="42066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496" y="980728"/>
            <a:ext cx="88802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en-US" sz="2000" b="1" i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“</a:t>
            </a:r>
            <a:r>
              <a:rPr lang="en-US" sz="20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a production process not currently used” </a:t>
            </a:r>
            <a:r>
              <a:rPr lang="en-U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includes any process which may  lead to a significantly different product with significant changes in the composition or  structure of such food which affect their nutritional value (such as increase nutrients , etc.), metabolism and/or also undesirable properties (such as contaminants from environment, </a:t>
            </a:r>
            <a:r>
              <a:rPr lang="en-US" sz="2000" b="1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mycotoxins</a:t>
            </a:r>
            <a:r>
              <a:rPr lang="en-U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en-US" sz="2000" b="1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allergens,or</a:t>
            </a:r>
            <a:r>
              <a:rPr lang="en-U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pathogens, etc</a:t>
            </a:r>
            <a:r>
              <a:rPr lang="en-U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.)</a:t>
            </a:r>
          </a:p>
          <a:p>
            <a:pPr algn="thaiDist">
              <a:spcBef>
                <a:spcPts val="600"/>
              </a:spcBef>
            </a:pPr>
            <a:endParaRPr lang="en-US" sz="2000" b="1" dirty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>
              <a:spcBef>
                <a:spcPts val="600"/>
              </a:spcBef>
            </a:pPr>
            <a:endParaRPr lang="en-US" sz="2000" b="1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Examples of new technologies in food production:</a:t>
            </a:r>
            <a:endParaRPr lang="th-TH" sz="2000" b="1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>
              <a:spcBef>
                <a:spcPts val="600"/>
              </a:spcBef>
            </a:pPr>
            <a:r>
              <a:rPr lang="th-TH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- </a:t>
            </a:r>
            <a:r>
              <a:rPr lang="en-U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Nanotechnology</a:t>
            </a:r>
            <a:endParaRPr lang="th-TH" sz="2000" b="1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>
              <a:spcBef>
                <a:spcPts val="600"/>
              </a:spcBef>
            </a:pPr>
            <a:r>
              <a:rPr lang="th-TH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-</a:t>
            </a:r>
            <a:r>
              <a:rPr lang="en-U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GB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Non-thermal food pasteurization process</a:t>
            </a:r>
          </a:p>
          <a:p>
            <a:pPr>
              <a:spcBef>
                <a:spcPts val="600"/>
              </a:spcBef>
            </a:pPr>
            <a:r>
              <a:rPr lang="th-TH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- </a:t>
            </a:r>
            <a:r>
              <a:rPr lang="en-GB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High hydrostatic pressure process</a:t>
            </a:r>
            <a:endParaRPr lang="th-TH" sz="2000" b="1" dirty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7650" name="AutoShape 2" descr="ผลการค้นหารูปภาพสำหรับ nanotechnology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27652" name="AutoShape 4" descr="ผลการค้นหารูปภาพสำหรับ nanotechnology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</a:endParaRPr>
          </a:p>
        </p:txBody>
      </p:sp>
      <p:pic>
        <p:nvPicPr>
          <p:cNvPr id="27654" name="Picture 6" descr="ผลการค้นหารูปภาพสำหรับ nanotechn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645024"/>
            <a:ext cx="2111537" cy="1336850"/>
          </a:xfrm>
          <a:prstGeom prst="rect">
            <a:avLst/>
          </a:prstGeom>
          <a:noFill/>
        </p:spPr>
      </p:pic>
      <p:pic>
        <p:nvPicPr>
          <p:cNvPr id="27656" name="Picture 8" descr="ผลการค้นหารูปภาพสำหรับ novel proc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725144"/>
            <a:ext cx="2088232" cy="1296144"/>
          </a:xfrm>
          <a:prstGeom prst="rect">
            <a:avLst/>
          </a:prstGeom>
          <a:noFill/>
        </p:spPr>
      </p:pic>
      <p:sp>
        <p:nvSpPr>
          <p:cNvPr id="27660" name="AutoShape 12" descr="ผลการค้นหารูปภาพสำหรับ High hydrostatic pressure process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</a:endParaRPr>
          </a:p>
        </p:txBody>
      </p:sp>
      <p:pic>
        <p:nvPicPr>
          <p:cNvPr id="27662" name="Picture 14" descr="ผลการค้นหารูปภาพสำหรับ High hydrostatic pressure proce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8383" y="5489849"/>
            <a:ext cx="2113737" cy="1368151"/>
          </a:xfrm>
          <a:prstGeom prst="rect">
            <a:avLst/>
          </a:prstGeom>
          <a:noFill/>
        </p:spPr>
      </p:pic>
      <p:sp>
        <p:nvSpPr>
          <p:cNvPr id="14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</p:spTree>
    <p:extLst>
      <p:ext uri="{BB962C8B-B14F-4D97-AF65-F5344CB8AC3E}">
        <p14:creationId xmlns:p14="http://schemas.microsoft.com/office/powerpoint/2010/main" val="41594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764704"/>
            <a:ext cx="871296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u="sng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2. Scope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 By provision of section 5 in the first phrase, and 6(3) (9) and (10) of the Food Act  1979</a:t>
            </a:r>
            <a:endParaRPr lang="th-TH" sz="2000" b="1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355976" y="1733907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7741" y="2237963"/>
            <a:ext cx="691727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Browallia New" pitchFamily="34" charset="-34"/>
              </a:rPr>
              <a:t>Any substance used in food, food ingredient, or food product</a:t>
            </a:r>
          </a:p>
          <a:p>
            <a:pPr algn="ctr"/>
            <a:r>
              <a:rPr lang="en-US" sz="1800" b="1" dirty="0" smtClean="0">
                <a:solidFill>
                  <a:prstClr val="black"/>
                </a:solidFill>
                <a:latin typeface="Browallia New" pitchFamily="34" charset="-34"/>
              </a:rPr>
              <a:t>Which is defined as “Novel food” </a:t>
            </a:r>
            <a:endParaRPr lang="th-TH" sz="1400" b="1" dirty="0" smtClean="0">
              <a:solidFill>
                <a:prstClr val="black"/>
              </a:solidFill>
              <a:latin typeface="Browallia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093" y="3861048"/>
            <a:ext cx="8555484" cy="61555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700" b="1" dirty="0" smtClean="0">
                <a:solidFill>
                  <a:prstClr val="black"/>
                </a:solidFill>
                <a:latin typeface="Browallia New" pitchFamily="34" charset="-34"/>
              </a:rPr>
              <a:t>Novel food shall be evaluated on safety assessment </a:t>
            </a:r>
          </a:p>
          <a:p>
            <a:pPr algn="ctr"/>
            <a:r>
              <a:rPr lang="en-US" sz="1700" b="1" dirty="0" smtClean="0">
                <a:solidFill>
                  <a:prstClr val="black"/>
                </a:solidFill>
                <a:latin typeface="Browallia New" pitchFamily="34" charset="-34"/>
              </a:rPr>
              <a:t>prior to submit its label to Food and Drug Administration for approval before use</a:t>
            </a:r>
            <a:endParaRPr lang="th-TH" sz="1700" b="1" dirty="0" smtClean="0">
              <a:solidFill>
                <a:prstClr val="black"/>
              </a:solidFill>
              <a:latin typeface="Browallia New" pitchFamily="34" charset="-34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355976" y="3284984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5047436"/>
            <a:ext cx="8640960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en-US" sz="2000" b="1" u="sng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3. Safety assessment</a:t>
            </a:r>
            <a:endParaRPr lang="th-TH" sz="2000" b="1" u="sng" dirty="0" smtClean="0">
              <a:solidFill>
                <a:srgbClr val="7030A0"/>
              </a:solidFill>
              <a:latin typeface="Browallia New" pitchFamily="34" charset="-34"/>
              <a:cs typeface="Browallia New" pitchFamily="34" charset="-34"/>
            </a:endParaRPr>
          </a:p>
          <a:p>
            <a:pPr algn="thaiDist"/>
            <a:r>
              <a:rPr lang="en-U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Apply relevant information described in the annex of this notification to the risk assessment center recognized by Food and Drug Administration </a:t>
            </a:r>
            <a:endParaRPr lang="th-TH" sz="2000" b="1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" name="สี่เหลี่ยมมุมมน 1"/>
          <p:cNvSpPr/>
          <p:nvPr/>
        </p:nvSpPr>
        <p:spPr>
          <a:xfrm>
            <a:off x="2771800" y="116632"/>
            <a:ext cx="626469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Notification of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MoPH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 (No.376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) B.E. 2559 (2016) Re: Novel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food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Browallia New"/>
              <a:cs typeface="Calibri" pitchFamily="34" charset="0"/>
            </a:endParaRPr>
          </a:p>
        </p:txBody>
      </p:sp>
      <p:sp>
        <p:nvSpPr>
          <p:cNvPr id="14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</p:spTree>
    <p:extLst>
      <p:ext uri="{BB962C8B-B14F-4D97-AF65-F5344CB8AC3E}">
        <p14:creationId xmlns:p14="http://schemas.microsoft.com/office/powerpoint/2010/main" val="67588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92696"/>
            <a:ext cx="833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800" b="1" u="sng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Safety assessment centers recognized by Food and Drug Administration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7465" y="1301859"/>
            <a:ext cx="8485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Browallia New" pitchFamily="34" charset="-34"/>
              </a:rPr>
              <a:t>Announcement of Food and Drug Administration 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Browallia New" pitchFamily="34" charset="-34"/>
              </a:rPr>
              <a:t>Re: List of risk assessment centers recognized by Food and Drug Administration</a:t>
            </a:r>
            <a:endParaRPr lang="th-TH" sz="1600" b="1" dirty="0" smtClean="0">
              <a:solidFill>
                <a:prstClr val="black"/>
              </a:solidFill>
              <a:latin typeface="Browallia New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045" y="2584643"/>
            <a:ext cx="461216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800" b="1" i="1" u="sng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3 Centers for Novel safety assessment  </a:t>
            </a:r>
            <a:endParaRPr lang="th-TH" sz="1800" b="1" i="1" u="sng" dirty="0" smtClean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  <a:p>
            <a:pPr>
              <a:spcBef>
                <a:spcPts val="600"/>
              </a:spcBef>
            </a:pPr>
            <a:r>
              <a:rPr lang="en-US" sz="1800" b="1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1</a:t>
            </a:r>
            <a:r>
              <a:rPr lang="en-US" sz="1600" b="1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) </a:t>
            </a:r>
            <a:r>
              <a:rPr lang="en-US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Bureau of Quality and Safety of Food</a:t>
            </a:r>
            <a:br>
              <a:rPr lang="en-US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en-US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  Department of Medical Sciences </a:t>
            </a:r>
          </a:p>
          <a:p>
            <a:pPr>
              <a:spcBef>
                <a:spcPts val="600"/>
              </a:spcBef>
            </a:pPr>
            <a:r>
              <a:rPr lang="en-US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  Ministry of Public Health</a:t>
            </a:r>
            <a:endParaRPr lang="th-TH" sz="1600" b="1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>
              <a:spcBef>
                <a:spcPts val="600"/>
              </a:spcBef>
            </a:pPr>
            <a:r>
              <a:rPr lang="en-GB" sz="1600" b="1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2) </a:t>
            </a:r>
            <a:r>
              <a:rPr lang="en-US" sz="1600" b="1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The National Food Institute</a:t>
            </a:r>
          </a:p>
          <a:p>
            <a:pPr>
              <a:spcBef>
                <a:spcPts val="600"/>
              </a:spcBef>
            </a:pPr>
            <a:r>
              <a:rPr lang="en-US" sz="1600" b="1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  Ministry of Industry</a:t>
            </a:r>
            <a:r>
              <a:rPr lang="th-TH" sz="1600" b="1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1600" b="1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3) THAILAND Risk Assessment Center </a:t>
            </a:r>
          </a:p>
          <a:p>
            <a:pPr>
              <a:spcBef>
                <a:spcPts val="600"/>
              </a:spcBef>
            </a:pPr>
            <a:r>
              <a:rPr lang="en-US" sz="1600" b="1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 (TRAC), </a:t>
            </a:r>
            <a:r>
              <a:rPr lang="en-US" sz="1600" b="1" i="1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Mahidol</a:t>
            </a:r>
            <a:r>
              <a:rPr lang="en-US" sz="1600" b="1" i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University</a:t>
            </a:r>
            <a:endParaRPr lang="th-TH" sz="1600" b="1" i="1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857" t="9469" r="24460" b="1938"/>
          <a:stretch>
            <a:fillRect/>
          </a:stretch>
        </p:blipFill>
        <p:spPr bwMode="auto">
          <a:xfrm>
            <a:off x="4211960" y="2132856"/>
            <a:ext cx="473412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07504" y="6474822"/>
            <a:ext cx="5468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i="1" dirty="0" smtClean="0">
                <a:solidFill>
                  <a:prstClr val="black"/>
                </a:solidFill>
                <a:latin typeface="Browallia New" pitchFamily="34" charset="-34"/>
                <a:cs typeface="Browallia New"/>
              </a:rPr>
              <a:t>(</a:t>
            </a:r>
            <a:r>
              <a:rPr lang="en-US" sz="1600" b="1" i="1" dirty="0" smtClean="0">
                <a:solidFill>
                  <a:prstClr val="black"/>
                </a:solidFill>
                <a:latin typeface="Browallia New" pitchFamily="34" charset="-34"/>
                <a:cs typeface="Browallia New"/>
              </a:rPr>
              <a:t>Link: http://food.fda.moph.go.th/law/announ_fda.php</a:t>
            </a:r>
            <a:r>
              <a:rPr lang="th-TH" sz="1600" b="1" i="1" dirty="0" smtClean="0">
                <a:solidFill>
                  <a:prstClr val="black"/>
                </a:solidFill>
                <a:latin typeface="Browallia New" pitchFamily="34" charset="-34"/>
                <a:cs typeface="Browallia New"/>
              </a:rPr>
              <a:t>)</a:t>
            </a:r>
            <a:endParaRPr lang="th-TH" sz="1600" b="1" i="1" dirty="0">
              <a:solidFill>
                <a:prstClr val="black"/>
              </a:solidFill>
              <a:latin typeface="Browallia New" pitchFamily="34" charset="-34"/>
              <a:cs typeface="Browallia New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67544" y="1268760"/>
            <a:ext cx="8424936" cy="864096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0" name="สี่เหลี่ยมมุมมน 1"/>
          <p:cNvSpPr/>
          <p:nvPr/>
        </p:nvSpPr>
        <p:spPr>
          <a:xfrm>
            <a:off x="2771800" y="116632"/>
            <a:ext cx="626469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Notification of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MoPH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 (No.376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) B.E. 2559 (2016) Re: Novel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food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Browallia New"/>
              <a:cs typeface="Calibri" pitchFamily="34" charset="0"/>
            </a:endParaRPr>
          </a:p>
        </p:txBody>
      </p:sp>
      <p:sp>
        <p:nvSpPr>
          <p:cNvPr id="11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</p:spTree>
    <p:extLst>
      <p:ext uri="{BB962C8B-B14F-4D97-AF65-F5344CB8AC3E}">
        <p14:creationId xmlns:p14="http://schemas.microsoft.com/office/powerpoint/2010/main" val="18370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764704"/>
            <a:ext cx="798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u="sng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relevant information described in the annex of this notification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2449919"/>
            <a:ext cx="468052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Relevant information with ingredient and </a:t>
            </a:r>
          </a:p>
          <a:p>
            <a:pPr algn="ctr">
              <a:spcBef>
                <a:spcPts val="300"/>
              </a:spcBef>
            </a:pPr>
            <a:r>
              <a:rPr lang="en-US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Product including</a:t>
            </a:r>
          </a:p>
          <a:p>
            <a:pPr>
              <a:spcBef>
                <a:spcPts val="300"/>
              </a:spcBef>
            </a:pPr>
            <a:r>
              <a:rPr lang="en-US" sz="16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en-US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Specification </a:t>
            </a:r>
          </a:p>
          <a:p>
            <a:pPr>
              <a:spcBef>
                <a:spcPts val="300"/>
              </a:spcBef>
            </a:pPr>
            <a:r>
              <a:rPr lang="en-US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- Process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Safety (Toxicity studies, Clinical test)          </a:t>
            </a:r>
          </a:p>
          <a:p>
            <a:pPr>
              <a:spcBef>
                <a:spcPts val="300"/>
              </a:spcBef>
            </a:pPr>
            <a:r>
              <a:rPr lang="en-US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- Nutrition/ Efficacy 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Criteria for usage</a:t>
            </a:r>
            <a:r>
              <a:rPr lang="th-TH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(</a:t>
            </a:r>
            <a:r>
              <a:rPr lang="en-US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Amount</a:t>
            </a:r>
            <a:r>
              <a:rPr lang="th-TH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/</a:t>
            </a:r>
            <a:r>
              <a:rPr lang="en-US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Type of food</a:t>
            </a:r>
            <a:r>
              <a:rPr lang="th-TH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)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th-TH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Purpose for consumption</a:t>
            </a:r>
            <a:r>
              <a:rPr lang="th-TH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/ </a:t>
            </a:r>
            <a:r>
              <a:rPr lang="en-US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Targeted Consumer </a:t>
            </a:r>
            <a:endParaRPr lang="th-TH" sz="1600" b="1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>
              <a:spcBef>
                <a:spcPts val="300"/>
              </a:spcBef>
              <a:buFontTx/>
              <a:buChar char="-"/>
            </a:pPr>
            <a:r>
              <a:rPr lang="th-TH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Result of safety assessment from international </a:t>
            </a:r>
          </a:p>
          <a:p>
            <a:pPr>
              <a:spcBef>
                <a:spcPts val="300"/>
              </a:spcBef>
            </a:pPr>
            <a:r>
              <a:rPr lang="en-US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risk assessment agency or other recognized    </a:t>
            </a:r>
          </a:p>
          <a:p>
            <a:pPr>
              <a:spcBef>
                <a:spcPts val="300"/>
              </a:spcBef>
            </a:pPr>
            <a:r>
              <a:rPr lang="en-US" sz="16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countries</a:t>
            </a:r>
            <a:endParaRPr lang="th-TH" sz="1600" b="1" dirty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1600" y="1700808"/>
            <a:ext cx="2880320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Browallia New" pitchFamily="34" charset="-34"/>
              <a:cs typeface="Browallia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804754"/>
            <a:ext cx="2557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Browallia New" pitchFamily="34" charset="-34"/>
                <a:cs typeface="Browallia New" pitchFamily="34" charset="-34"/>
              </a:rPr>
              <a:t>Type of Information</a:t>
            </a:r>
            <a:endParaRPr lang="th-TH" sz="2000" b="1" dirty="0">
              <a:solidFill>
                <a:prstClr val="white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8024" y="1700808"/>
            <a:ext cx="3744416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Browallia New" pitchFamily="34" charset="-34"/>
              <a:cs typeface="Browallia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0570" y="1790240"/>
            <a:ext cx="3185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  <a:latin typeface="Browallia New" pitchFamily="34" charset="-34"/>
                <a:cs typeface="Browallia New" pitchFamily="34" charset="-34"/>
              </a:rPr>
              <a:t>Reliability of information</a:t>
            </a:r>
            <a:endParaRPr lang="th-TH" sz="2000" b="1" dirty="0">
              <a:solidFill>
                <a:prstClr val="white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195736" y="1340768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Browallia New" pitchFamily="34" charset="-34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516216" y="1340768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Browallia New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2492896"/>
            <a:ext cx="4176464" cy="3730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300"/>
              </a:spcBef>
            </a:pPr>
            <a:r>
              <a:rPr lang="en-US" sz="14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1. Certified by applicant such as </a:t>
            </a:r>
          </a:p>
          <a:p>
            <a:pPr>
              <a:lnSpc>
                <a:spcPts val="2600"/>
              </a:lnSpc>
              <a:spcBef>
                <a:spcPts val="300"/>
              </a:spcBef>
            </a:pPr>
            <a:r>
              <a:rPr lang="en-US" sz="14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   Specification, Process</a:t>
            </a:r>
          </a:p>
          <a:p>
            <a:pPr>
              <a:lnSpc>
                <a:spcPts val="2600"/>
              </a:lnSpc>
              <a:spcBef>
                <a:spcPts val="300"/>
              </a:spcBef>
            </a:pPr>
            <a:r>
              <a:rPr lang="en-US" sz="14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2. Certified by competent agencies such as</a:t>
            </a:r>
            <a:endParaRPr lang="th-TH" sz="1400" b="1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>
              <a:lnSpc>
                <a:spcPts val="2600"/>
              </a:lnSpc>
              <a:spcBef>
                <a:spcPts val="300"/>
              </a:spcBef>
            </a:pPr>
            <a:r>
              <a:rPr lang="th-TH" sz="14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  - </a:t>
            </a:r>
            <a:r>
              <a:rPr lang="en-US" sz="14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Report/Certificate of analysis</a:t>
            </a:r>
            <a:endParaRPr lang="th-TH" sz="1400" b="1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>
              <a:lnSpc>
                <a:spcPts val="2600"/>
              </a:lnSpc>
              <a:spcBef>
                <a:spcPts val="300"/>
              </a:spcBef>
            </a:pPr>
            <a:r>
              <a:rPr lang="th-TH" sz="14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  - </a:t>
            </a:r>
            <a:r>
              <a:rPr lang="en-US" sz="14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Result of safety assessment by   </a:t>
            </a:r>
          </a:p>
          <a:p>
            <a:pPr>
              <a:lnSpc>
                <a:spcPts val="2600"/>
              </a:lnSpc>
              <a:spcBef>
                <a:spcPts val="300"/>
              </a:spcBef>
            </a:pPr>
            <a:r>
              <a:rPr lang="en-US" sz="14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    international organization or reliable </a:t>
            </a:r>
          </a:p>
          <a:p>
            <a:pPr>
              <a:lnSpc>
                <a:spcPts val="2600"/>
              </a:lnSpc>
              <a:spcBef>
                <a:spcPts val="300"/>
              </a:spcBef>
            </a:pPr>
            <a:r>
              <a:rPr lang="en-US" sz="14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    agencies such as JECFA, EFSA, FCC, etc.</a:t>
            </a:r>
          </a:p>
          <a:p>
            <a:pPr>
              <a:lnSpc>
                <a:spcPts val="2600"/>
              </a:lnSpc>
              <a:spcBef>
                <a:spcPts val="300"/>
              </a:spcBef>
            </a:pPr>
            <a:r>
              <a:rPr lang="en-US" sz="14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3. Published in technical journal/textbook</a:t>
            </a:r>
          </a:p>
          <a:p>
            <a:pPr>
              <a:lnSpc>
                <a:spcPts val="2600"/>
              </a:lnSpc>
              <a:spcBef>
                <a:spcPts val="300"/>
              </a:spcBef>
            </a:pPr>
            <a:r>
              <a:rPr lang="th-TH" sz="14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  </a:t>
            </a:r>
            <a:r>
              <a:rPr lang="en-US" sz="14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such as textbook, scientific journals, </a:t>
            </a:r>
            <a:endParaRPr lang="th-TH" sz="1400" b="1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>
              <a:lnSpc>
                <a:spcPts val="2600"/>
              </a:lnSpc>
              <a:spcBef>
                <a:spcPts val="300"/>
              </a:spcBef>
            </a:pPr>
            <a:r>
              <a:rPr lang="th-TH" sz="14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  </a:t>
            </a:r>
            <a:r>
              <a:rPr lang="en-US" sz="1400" b="1" dirty="0" smtClean="0">
                <a:solidFill>
                  <a:prstClr val="black"/>
                </a:solidFill>
                <a:latin typeface="Browallia New" pitchFamily="34" charset="-34"/>
                <a:ea typeface="Calibri"/>
                <a:cs typeface="Browallia New" pitchFamily="34" charset="-34"/>
              </a:rPr>
              <a:t>Official Monograph, etc.</a:t>
            </a:r>
          </a:p>
        </p:txBody>
      </p:sp>
      <p:sp>
        <p:nvSpPr>
          <p:cNvPr id="15" name="สี่เหลี่ยมมุมมน 1"/>
          <p:cNvSpPr/>
          <p:nvPr/>
        </p:nvSpPr>
        <p:spPr>
          <a:xfrm>
            <a:off x="2771800" y="116632"/>
            <a:ext cx="626469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Notification of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MoPH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 (No.376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) B.E. 2559 (2016) Re: Novel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food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Browallia New"/>
              <a:cs typeface="Calibri" pitchFamily="34" charset="0"/>
            </a:endParaRPr>
          </a:p>
        </p:txBody>
      </p:sp>
      <p:sp>
        <p:nvSpPr>
          <p:cNvPr id="17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</p:spTree>
    <p:extLst>
      <p:ext uri="{BB962C8B-B14F-4D97-AF65-F5344CB8AC3E}">
        <p14:creationId xmlns:p14="http://schemas.microsoft.com/office/powerpoint/2010/main" val="29360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80728"/>
            <a:ext cx="8627174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smtClean="0">
                <a:solidFill>
                  <a:srgbClr val="7030A0"/>
                </a:solidFill>
                <a:latin typeface="Browallia New"/>
                <a:cs typeface="Calibri" pitchFamily="34" charset="0"/>
              </a:rPr>
              <a:t>4. Requirements of quality, safety, and labeling for novel food</a:t>
            </a:r>
          </a:p>
          <a:p>
            <a:pPr>
              <a:buFontTx/>
              <a:buChar char="-"/>
            </a:pPr>
            <a:r>
              <a:rPr lang="en-US" sz="1800" b="1" dirty="0" smtClean="0">
                <a:solidFill>
                  <a:prstClr val="black"/>
                </a:solidFill>
                <a:latin typeface="Browallia New"/>
                <a:cs typeface="Calibri" pitchFamily="34" charset="0"/>
              </a:rPr>
              <a:t> Quality and safety shall be complied with relevant Notifications of </a:t>
            </a:r>
            <a:r>
              <a:rPr lang="en-US" sz="1800" b="1" dirty="0" err="1" smtClean="0">
                <a:solidFill>
                  <a:prstClr val="black"/>
                </a:solidFill>
                <a:latin typeface="Browallia New"/>
                <a:cs typeface="Calibri" pitchFamily="34" charset="0"/>
              </a:rPr>
              <a:t>MoPH</a:t>
            </a:r>
            <a:r>
              <a:rPr lang="en-US" sz="1800" b="1" dirty="0" smtClean="0">
                <a:solidFill>
                  <a:prstClr val="black"/>
                </a:solidFill>
                <a:latin typeface="Browallia New"/>
                <a:cs typeface="Calibri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1800" b="1" u="sng" dirty="0" smtClean="0">
                <a:solidFill>
                  <a:srgbClr val="FF0000"/>
                </a:solidFill>
                <a:latin typeface="Browallia New"/>
                <a:cs typeface="Calibri" pitchFamily="34" charset="0"/>
              </a:rPr>
              <a:t>Example: pasteurized milk </a:t>
            </a:r>
          </a:p>
          <a:p>
            <a:pPr marL="174625" indent="-174625">
              <a:spcBef>
                <a:spcPts val="300"/>
              </a:spcBef>
            </a:pPr>
            <a:r>
              <a:rPr lang="en-US" sz="1800" b="1" dirty="0" smtClean="0">
                <a:solidFill>
                  <a:srgbClr val="FF0000"/>
                </a:solidFill>
                <a:latin typeface="Browallia New"/>
                <a:cs typeface="Calibri" pitchFamily="34" charset="0"/>
              </a:rPr>
              <a:t> - Quality and standard complied with Notification of </a:t>
            </a:r>
            <a:r>
              <a:rPr lang="en-US" sz="1800" b="1" dirty="0" err="1" smtClean="0">
                <a:solidFill>
                  <a:srgbClr val="FF0000"/>
                </a:solidFill>
                <a:latin typeface="Browallia New"/>
                <a:cs typeface="Calibri" pitchFamily="34" charset="0"/>
              </a:rPr>
              <a:t>MoPH</a:t>
            </a:r>
            <a:r>
              <a:rPr lang="en-US" sz="1800" b="1" dirty="0" smtClean="0">
                <a:solidFill>
                  <a:srgbClr val="FF0000"/>
                </a:solidFill>
                <a:latin typeface="Browallia New"/>
                <a:cs typeface="Calibri" pitchFamily="34" charset="0"/>
              </a:rPr>
              <a:t> (No. 352) B.E. 2556 Re: Other milk products;</a:t>
            </a:r>
          </a:p>
          <a:p>
            <a:pPr marL="174625" indent="-174625">
              <a:spcBef>
                <a:spcPts val="600"/>
              </a:spcBef>
            </a:pPr>
            <a:r>
              <a:rPr lang="en-US" sz="1800" b="1" dirty="0" smtClean="0">
                <a:solidFill>
                  <a:srgbClr val="FF0000"/>
                </a:solidFill>
                <a:latin typeface="Browallia New"/>
                <a:cs typeface="Calibri" pitchFamily="34" charset="0"/>
              </a:rPr>
              <a:t>- its production shall follow Notification of </a:t>
            </a:r>
            <a:r>
              <a:rPr lang="en-US" sz="1800" b="1" dirty="0" err="1" smtClean="0">
                <a:solidFill>
                  <a:srgbClr val="FF0000"/>
                </a:solidFill>
                <a:latin typeface="Browallia New"/>
                <a:cs typeface="Calibri" pitchFamily="34" charset="0"/>
              </a:rPr>
              <a:t>MoPH</a:t>
            </a:r>
            <a:r>
              <a:rPr lang="en-US" sz="1800" b="1" dirty="0" smtClean="0">
                <a:solidFill>
                  <a:srgbClr val="FF0000"/>
                </a:solidFill>
                <a:latin typeface="Browallia New"/>
                <a:cs typeface="Calibri" pitchFamily="34" charset="0"/>
              </a:rPr>
              <a:t> (No. 298) B.E. 2549 Re: Production Processes, Production Equipments, and storage of ready-to-consume milk products in liquid form which passed through pasteurization heat treatment.</a:t>
            </a:r>
            <a:endParaRPr lang="th-TH" sz="1800" b="1" dirty="0" smtClean="0">
              <a:solidFill>
                <a:prstClr val="black"/>
              </a:solidFill>
              <a:latin typeface="Browallia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933056"/>
            <a:ext cx="8640960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300"/>
              </a:spcBef>
            </a:pPr>
            <a:r>
              <a:rPr lang="en-US" sz="18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Labeling shall be complied with Notification of </a:t>
            </a:r>
            <a:r>
              <a:rPr lang="en-US" sz="1800" b="1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MoPH</a:t>
            </a:r>
            <a:r>
              <a:rPr lang="en-US" sz="18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(No.367) B.E. 2557 Re: </a:t>
            </a:r>
            <a:r>
              <a:rPr lang="en-US" sz="18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Labeling </a:t>
            </a:r>
            <a:r>
              <a:rPr lang="en-US" sz="18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of  Prepackaged Foods, except clause 4(9) to display both production and expiration for consumption. Additional information shall also be expressed on its label;</a:t>
            </a:r>
          </a:p>
          <a:p>
            <a:pPr>
              <a:spcBef>
                <a:spcPts val="300"/>
              </a:spcBef>
            </a:pPr>
            <a:r>
              <a:rPr lang="en-US" sz="18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 (1) Name of active ingredients (if any); </a:t>
            </a:r>
          </a:p>
          <a:p>
            <a:pPr>
              <a:spcBef>
                <a:spcPts val="300"/>
              </a:spcBef>
            </a:pPr>
            <a:r>
              <a:rPr lang="en-US" sz="18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 (2) Instruction of use, or condition of use such as type or category of food </a:t>
            </a:r>
            <a:endParaRPr lang="en-US" sz="1800" b="1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>
              <a:spcBef>
                <a:spcPts val="300"/>
              </a:spcBef>
            </a:pPr>
            <a:r>
              <a:rPr lang="en-US" sz="1800" b="1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       </a:t>
            </a:r>
            <a:r>
              <a:rPr lang="en-US" sz="18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and maximum </a:t>
            </a:r>
            <a:r>
              <a:rPr lang="en-US" sz="18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permitted level of use</a:t>
            </a:r>
            <a:endParaRPr lang="th-TH" sz="1800" b="1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สี่เหลี่ยมมุมมน 1"/>
          <p:cNvSpPr/>
          <p:nvPr/>
        </p:nvSpPr>
        <p:spPr>
          <a:xfrm>
            <a:off x="2771800" y="116632"/>
            <a:ext cx="626469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Notification of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MoPH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 (No.376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) B.E. 2559 (2016) Re: Novel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food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Browallia New"/>
              <a:cs typeface="Calibri" pitchFamily="34" charset="0"/>
            </a:endParaRPr>
          </a:p>
        </p:txBody>
      </p:sp>
      <p:sp>
        <p:nvSpPr>
          <p:cNvPr id="9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</p:spTree>
    <p:extLst>
      <p:ext uri="{BB962C8B-B14F-4D97-AF65-F5344CB8AC3E}">
        <p14:creationId xmlns:p14="http://schemas.microsoft.com/office/powerpoint/2010/main" val="7121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97620"/>
            <a:ext cx="84969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u="sng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5.</a:t>
            </a:r>
            <a:r>
              <a:rPr lang="th-TH" sz="2000" b="1" u="sng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000" b="1" u="sng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Enforcement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Come into force as of 16 July 2016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Exception for enforcement in case of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(1) Novel food produced for export or; </a:t>
            </a:r>
          </a:p>
          <a:p>
            <a:pPr marL="450850" indent="-45085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(2) Novel food that producer or importer has been permitted for sale prior to  the date of this notification come into force.</a:t>
            </a:r>
            <a:endParaRPr lang="th-TH" sz="2000" b="1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8194" name="Picture 2" descr="http://www.intracen.org/uploadedImages/intracenorg/Content/Redesign/Audience/trade_support/Trade_facilitation/banner_3243images.jpg?n=5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25144"/>
            <a:ext cx="7632848" cy="1143000"/>
          </a:xfrm>
          <a:prstGeom prst="rect">
            <a:avLst/>
          </a:prstGeom>
          <a:noFill/>
        </p:spPr>
      </p:pic>
      <p:sp>
        <p:nvSpPr>
          <p:cNvPr id="6" name="สี่เหลี่ยมมุมมน 1"/>
          <p:cNvSpPr/>
          <p:nvPr/>
        </p:nvSpPr>
        <p:spPr>
          <a:xfrm>
            <a:off x="2771800" y="116632"/>
            <a:ext cx="626469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Notification of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MoPH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 (No.376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) B.E. 2559 (2016) Re: Novel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food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Browallia New"/>
              <a:cs typeface="Calibri" pitchFamily="34" charset="0"/>
            </a:endParaRPr>
          </a:p>
        </p:txBody>
      </p:sp>
      <p:sp>
        <p:nvSpPr>
          <p:cNvPr id="9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</p:spTree>
    <p:extLst>
      <p:ext uri="{BB962C8B-B14F-4D97-AF65-F5344CB8AC3E}">
        <p14:creationId xmlns:p14="http://schemas.microsoft.com/office/powerpoint/2010/main" val="30652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51520" y="1196752"/>
            <a:ext cx="27363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prstClr val="white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256" y="126876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white"/>
                </a:solidFill>
                <a:latin typeface="Browallia New"/>
                <a:cs typeface="Calibri" pitchFamily="34" charset="0"/>
              </a:rPr>
              <a:t>1. Safety assessment</a:t>
            </a:r>
            <a:endParaRPr lang="th-TH" sz="1800" b="1" dirty="0">
              <a:solidFill>
                <a:prstClr val="white"/>
              </a:solidFill>
              <a:latin typeface="Browallia Ne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775" y="404664"/>
            <a:ext cx="841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7030A0"/>
                </a:solidFill>
                <a:latin typeface="Browallia New"/>
                <a:cs typeface="Calibri" pitchFamily="34" charset="0"/>
              </a:rPr>
              <a:t>Summary of safety assessment and Pre-market approval procedure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79912" y="1196752"/>
            <a:ext cx="5112568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Browallia New"/>
                <a:cs typeface="Calibri" pitchFamily="34" charset="0"/>
              </a:rPr>
              <a:t>1. Applicant submit relevant information to safety assessment center</a:t>
            </a:r>
            <a:endParaRPr lang="th-TH" sz="1600" b="1" dirty="0">
              <a:solidFill>
                <a:prstClr val="black"/>
              </a:solidFill>
              <a:latin typeface="Browallia New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6012160" y="1988840"/>
            <a:ext cx="576064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Browallia New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51920" y="2492896"/>
            <a:ext cx="5040560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Browallia New"/>
                <a:cs typeface="Calibri" pitchFamily="34" charset="0"/>
              </a:rPr>
              <a:t>2. Safety assessment center by 3-5 experts provide safety assessment and their opinions</a:t>
            </a:r>
            <a:endParaRPr lang="th-TH" sz="1600" b="1" dirty="0">
              <a:solidFill>
                <a:prstClr val="black"/>
              </a:solidFill>
              <a:latin typeface="Browallia New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6012160" y="3212976"/>
            <a:ext cx="576064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Browallia New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51920" y="3717032"/>
            <a:ext cx="5040560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Browallia New"/>
                <a:cs typeface="Calibri" pitchFamily="34" charset="0"/>
              </a:rPr>
              <a:t>3. Safety assessment provide a safety assessment report based on experts’ opinion</a:t>
            </a:r>
            <a:endParaRPr lang="th-TH" sz="1600" b="1" dirty="0">
              <a:solidFill>
                <a:prstClr val="black"/>
              </a:solidFill>
              <a:latin typeface="Browallia New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6012160" y="4509120"/>
            <a:ext cx="576064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Browallia New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51920" y="5013176"/>
            <a:ext cx="504056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Browallia New"/>
                <a:cs typeface="Calibri" pitchFamily="34" charset="0"/>
              </a:rPr>
              <a:t>4. Applicant receive the safety assessment report and relevant information required as annex of the notification</a:t>
            </a:r>
            <a:endParaRPr lang="th-TH" sz="1600" b="1" dirty="0">
              <a:solidFill>
                <a:prstClr val="black"/>
              </a:solidFill>
              <a:latin typeface="Browallia New"/>
            </a:endParaRPr>
          </a:p>
        </p:txBody>
      </p:sp>
      <p:sp>
        <p:nvSpPr>
          <p:cNvPr id="15362" name="AutoShape 2" descr="ผลการค้นหารูปภาพสำหรับ report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</a:endParaRPr>
          </a:p>
        </p:txBody>
      </p:sp>
      <p:pic>
        <p:nvPicPr>
          <p:cNvPr id="15364" name="Picture 4" descr="ผลการค้นหารูปภาพสำหรับ re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59919">
            <a:off x="1115616" y="4005064"/>
            <a:ext cx="2304256" cy="2304256"/>
          </a:xfrm>
          <a:prstGeom prst="rect">
            <a:avLst/>
          </a:prstGeom>
          <a:noFill/>
        </p:spPr>
      </p:pic>
      <p:sp>
        <p:nvSpPr>
          <p:cNvPr id="15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</p:spTree>
    <p:extLst>
      <p:ext uri="{BB962C8B-B14F-4D97-AF65-F5344CB8AC3E}">
        <p14:creationId xmlns:p14="http://schemas.microsoft.com/office/powerpoint/2010/main" val="14787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2214" y="1282408"/>
            <a:ext cx="2776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Browallia New"/>
                <a:cs typeface="Calibri" pitchFamily="34" charset="0"/>
              </a:rPr>
              <a:t>1. Safety assessment</a:t>
            </a:r>
            <a:endParaRPr lang="th-TH" sz="2000" b="1" dirty="0">
              <a:solidFill>
                <a:prstClr val="white"/>
              </a:solidFill>
              <a:latin typeface="Browallia Ne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332656"/>
            <a:ext cx="8417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7030A0"/>
                </a:solidFill>
                <a:latin typeface="Browallia New"/>
                <a:cs typeface="Calibri" pitchFamily="34" charset="0"/>
              </a:rPr>
              <a:t>Summary of safety assessment and Pre-market approval procedure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Browallia New"/>
                <a:cs typeface="Calibri" pitchFamily="34" charset="0"/>
              </a:rPr>
              <a:t>(cont’d)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05358" y="1052736"/>
            <a:ext cx="5487122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Browallia New"/>
                <a:cs typeface="Calibri" pitchFamily="34" charset="0"/>
              </a:rPr>
              <a:t>1. Applicant submit the safety assessment report and relevant information to FDA</a:t>
            </a:r>
            <a:endParaRPr lang="th-TH" sz="1600" b="1" dirty="0">
              <a:solidFill>
                <a:prstClr val="black"/>
              </a:solidFill>
              <a:latin typeface="Browallia New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5868144" y="1844824"/>
            <a:ext cx="576064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Browallia New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5868144" y="3212976"/>
            <a:ext cx="576064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Browallia New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19872" y="5661248"/>
            <a:ext cx="5472608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Browallia New"/>
                <a:cs typeface="Calibri" pitchFamily="34" charset="0"/>
              </a:rPr>
              <a:t>4. FDA provide an official letter on approval of novel food for further pre-market registration </a:t>
            </a:r>
            <a:endParaRPr lang="th-TH" sz="1600" b="1" dirty="0">
              <a:solidFill>
                <a:prstClr val="black"/>
              </a:solidFill>
              <a:latin typeface="Browallia New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5536" y="1268760"/>
            <a:ext cx="273630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prstClr val="white"/>
              </a:solidFill>
              <a:latin typeface="Browallia Ne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141277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white"/>
                </a:solidFill>
                <a:latin typeface="Browallia New"/>
                <a:cs typeface="Calibri" pitchFamily="34" charset="0"/>
              </a:rPr>
              <a:t>2. Pre-market approval</a:t>
            </a:r>
            <a:endParaRPr lang="th-TH" sz="1800" b="1" dirty="0">
              <a:solidFill>
                <a:prstClr val="white"/>
              </a:solidFill>
              <a:latin typeface="Browallia New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72553" y="2348880"/>
            <a:ext cx="5519927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Browallia New"/>
                <a:cs typeface="Calibri" pitchFamily="34" charset="0"/>
              </a:rPr>
              <a:t>2. FDA by a sub-committee on safety consider for approval based on the report and relevant information</a:t>
            </a:r>
            <a:endParaRPr lang="th-TH" sz="1600" b="1" dirty="0">
              <a:solidFill>
                <a:prstClr val="black"/>
              </a:solidFill>
              <a:latin typeface="Browallia New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72553" y="3717032"/>
            <a:ext cx="5519927" cy="13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-40" dirty="0" smtClean="0">
                <a:solidFill>
                  <a:prstClr val="black"/>
                </a:solidFill>
                <a:latin typeface="Browallia New"/>
                <a:cs typeface="Calibri" pitchFamily="34" charset="0"/>
              </a:rPr>
              <a:t>3</a:t>
            </a:r>
            <a:r>
              <a:rPr lang="en-US" sz="1600" b="1" spc="-50" dirty="0" smtClean="0">
                <a:solidFill>
                  <a:prstClr val="black"/>
                </a:solidFill>
                <a:latin typeface="Browallia New"/>
                <a:cs typeface="Calibri" pitchFamily="34" charset="0"/>
              </a:rPr>
              <a:t>. If no any enquiry, the sub-committee endorse the safety of novel food and provide condition of use (if any). </a:t>
            </a:r>
          </a:p>
          <a:p>
            <a:pPr algn="ctr"/>
            <a:r>
              <a:rPr lang="en-US" sz="1600" b="1" spc="-40" dirty="0" smtClean="0">
                <a:solidFill>
                  <a:prstClr val="black"/>
                </a:solidFill>
                <a:latin typeface="Browallia New"/>
                <a:cs typeface="Calibri" pitchFamily="34" charset="0"/>
              </a:rPr>
              <a:t>If additional information is required, FDA should inform the applicant to submit with timeline</a:t>
            </a:r>
            <a:endParaRPr lang="th-TH" sz="1600" b="1" spc="-40" dirty="0">
              <a:solidFill>
                <a:prstClr val="black"/>
              </a:solidFill>
              <a:latin typeface="Browallia New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5868144" y="5157192"/>
            <a:ext cx="576064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Browallia New"/>
            </a:endParaRPr>
          </a:p>
        </p:txBody>
      </p:sp>
      <p:sp>
        <p:nvSpPr>
          <p:cNvPr id="50178" name="AutoShape 2" descr="ผลการค้นหารูปภาพสำหรับ approval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0180" name="AutoShape 4" descr="ผลการค้นหารูปภาพสำหรับ approval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</a:endParaRPr>
          </a:p>
        </p:txBody>
      </p:sp>
      <p:sp>
        <p:nvSpPr>
          <p:cNvPr id="50182" name="AutoShape 6" descr="ผลการค้นหารูปภาพสำหรับ approval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</a:endParaRPr>
          </a:p>
        </p:txBody>
      </p:sp>
      <p:pic>
        <p:nvPicPr>
          <p:cNvPr id="50184" name="Picture 8" descr="ผลการค้นหารูปภาพสำหรับ appro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22573">
            <a:off x="419290" y="4802187"/>
            <a:ext cx="2857500" cy="1905001"/>
          </a:xfrm>
          <a:prstGeom prst="rect">
            <a:avLst/>
          </a:prstGeom>
          <a:noFill/>
        </p:spPr>
      </p:pic>
      <p:sp>
        <p:nvSpPr>
          <p:cNvPr id="19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</p:spTree>
    <p:extLst>
      <p:ext uri="{BB962C8B-B14F-4D97-AF65-F5344CB8AC3E}">
        <p14:creationId xmlns:p14="http://schemas.microsoft.com/office/powerpoint/2010/main" val="19801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50" name="Picture 6" descr="https://glimpsejournal.files.wordpress.com/2012/07/56-12-2-2d.png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77000"/>
          </a:blip>
          <a:srcRect/>
          <a:stretch>
            <a:fillRect/>
          </a:stretch>
        </p:blipFill>
        <p:spPr bwMode="auto">
          <a:xfrm rot="1171895">
            <a:off x="680247" y="1836026"/>
            <a:ext cx="8207802" cy="2943833"/>
          </a:xfrm>
          <a:prstGeom prst="rect">
            <a:avLst/>
          </a:prstGeom>
          <a:noFill/>
        </p:spPr>
      </p:pic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574322" y="3811867"/>
            <a:ext cx="8462174" cy="117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2500"/>
              </a:lnSpc>
              <a:spcBef>
                <a:spcPts val="600"/>
              </a:spcBef>
              <a:spcAft>
                <a:spcPct val="0"/>
              </a:spcAft>
              <a:tabLst>
                <a:tab pos="1530350" algn="l"/>
              </a:tabLst>
            </a:pPr>
            <a:r>
              <a:rPr lang="en-US" altLang="ja-JP" sz="1600" b="1" u="sng" dirty="0" smtClean="0">
                <a:solidFill>
                  <a:srgbClr val="005BD3"/>
                </a:solidFill>
                <a:latin typeface="Browallia New" pitchFamily="34" charset="-34"/>
                <a:ea typeface="Cordia New" pitchFamily="34" charset="-34"/>
                <a:cs typeface="Browallia New" pitchFamily="34" charset="-34"/>
              </a:rPr>
              <a:t>Submitted information for safety assessment </a:t>
            </a:r>
            <a:r>
              <a:rPr lang="en-US" altLang="ja-JP" sz="1600" b="1" dirty="0" smtClean="0">
                <a:solidFill>
                  <a:prstClr val="black"/>
                </a:solidFill>
                <a:latin typeface="Browallia New" pitchFamily="34" charset="-34"/>
                <a:ea typeface="Cordia New" pitchFamily="34" charset="-34"/>
                <a:cs typeface="Browallia New" pitchFamily="34" charset="-34"/>
              </a:rPr>
              <a:t>includes</a:t>
            </a:r>
          </a:p>
          <a:p>
            <a:pPr fontAlgn="base">
              <a:lnSpc>
                <a:spcPts val="2500"/>
              </a:lnSpc>
              <a:spcBef>
                <a:spcPts val="600"/>
              </a:spcBef>
              <a:spcAft>
                <a:spcPct val="0"/>
              </a:spcAft>
              <a:buFontTx/>
              <a:buChar char="-"/>
              <a:tabLst>
                <a:tab pos="1530350" algn="l"/>
              </a:tabLst>
            </a:pPr>
            <a:r>
              <a:rPr lang="en-US" altLang="ja-JP" sz="1600" b="1" dirty="0" smtClean="0">
                <a:solidFill>
                  <a:prstClr val="black"/>
                </a:solidFill>
                <a:latin typeface="Browallia New" pitchFamily="34" charset="-34"/>
                <a:ea typeface="Cordia New" pitchFamily="34" charset="-34"/>
                <a:cs typeface="Browallia New" pitchFamily="34" charset="-34"/>
              </a:rPr>
              <a:t> Sub-chronic study in animal test, clinical study, history of use as food ingredients in  </a:t>
            </a:r>
          </a:p>
          <a:p>
            <a:pPr fontAlgn="base">
              <a:lnSpc>
                <a:spcPts val="2500"/>
              </a:lnSpc>
              <a:spcBef>
                <a:spcPts val="600"/>
              </a:spcBef>
              <a:spcAft>
                <a:spcPct val="0"/>
              </a:spcAft>
              <a:tabLst>
                <a:tab pos="1530350" algn="l"/>
              </a:tabLst>
            </a:pPr>
            <a:r>
              <a:rPr lang="en-US" altLang="ja-JP" sz="1600" b="1" dirty="0" smtClean="0">
                <a:solidFill>
                  <a:prstClr val="black"/>
                </a:solidFill>
                <a:latin typeface="Browallia New" pitchFamily="34" charset="-34"/>
                <a:ea typeface="Cordia New" pitchFamily="34" charset="-34"/>
                <a:cs typeface="Browallia New" pitchFamily="34" charset="-34"/>
              </a:rPr>
              <a:t>  other countries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1560" y="5157192"/>
            <a:ext cx="8424936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ts val="2300"/>
              </a:lnSpc>
              <a:spcBef>
                <a:spcPts val="600"/>
              </a:spcBef>
              <a:tabLst>
                <a:tab pos="1530350" algn="l"/>
              </a:tabLst>
            </a:pPr>
            <a:r>
              <a:rPr lang="en-US" altLang="ja-JP" sz="1600" b="1" u="sng" dirty="0" smtClean="0">
                <a:solidFill>
                  <a:srgbClr val="005BD3"/>
                </a:solidFill>
                <a:latin typeface="Browallia New" pitchFamily="34" charset="-34"/>
                <a:ea typeface="Cordia New" pitchFamily="34" charset="-34"/>
                <a:cs typeface="Browallia New" pitchFamily="34" charset="-34"/>
              </a:rPr>
              <a:t>Result of Sub-committee consideration </a:t>
            </a:r>
            <a:endParaRPr lang="th-TH" altLang="ja-JP" sz="1600" b="1" u="sng" dirty="0" smtClean="0">
              <a:solidFill>
                <a:srgbClr val="005BD3"/>
              </a:solidFill>
              <a:latin typeface="Browallia New" pitchFamily="34" charset="-34"/>
              <a:ea typeface="Cordia New" pitchFamily="34" charset="-34"/>
              <a:cs typeface="Browallia New" pitchFamily="34" charset="-34"/>
            </a:endParaRPr>
          </a:p>
          <a:p>
            <a:pPr eaLnBrk="0" hangingPunct="0">
              <a:lnSpc>
                <a:spcPts val="2300"/>
              </a:lnSpc>
              <a:spcBef>
                <a:spcPts val="600"/>
              </a:spcBef>
              <a:buFontTx/>
              <a:buChar char="-"/>
              <a:tabLst>
                <a:tab pos="1530350" algn="l"/>
              </a:tabLst>
            </a:pPr>
            <a:r>
              <a:rPr lang="th-TH" altLang="ja-JP" sz="1600" b="1" dirty="0" smtClean="0">
                <a:solidFill>
                  <a:prstClr val="black"/>
                </a:solidFill>
                <a:latin typeface="Browallia New" pitchFamily="34" charset="-34"/>
                <a:ea typeface="Cordia New" pitchFamily="34" charset="-34"/>
                <a:cs typeface="Browallia New" pitchFamily="34" charset="-34"/>
              </a:rPr>
              <a:t> </a:t>
            </a:r>
            <a:r>
              <a:rPr lang="en-US" altLang="ja-JP" sz="1600" b="1" dirty="0" smtClean="0">
                <a:solidFill>
                  <a:prstClr val="black"/>
                </a:solidFill>
                <a:latin typeface="Browallia New" pitchFamily="34" charset="-34"/>
                <a:ea typeface="Cordia New" pitchFamily="34" charset="-34"/>
                <a:cs typeface="Browallia New" pitchFamily="34" charset="-34"/>
              </a:rPr>
              <a:t>GABA 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Browallia New" pitchFamily="34" charset="-34"/>
                <a:ea typeface="Cordia New" pitchFamily="34" charset="-34"/>
                <a:cs typeface="Browallia New" pitchFamily="34" charset="-34"/>
              </a:rPr>
              <a:t>with </a:t>
            </a:r>
            <a:r>
              <a:rPr lang="en-US" altLang="ja-JP" sz="1600" b="1" u="sng" dirty="0" smtClean="0">
                <a:solidFill>
                  <a:prstClr val="black"/>
                </a:solidFill>
                <a:latin typeface="Browallia New" pitchFamily="34" charset="-34"/>
                <a:ea typeface="Cordia New" pitchFamily="34" charset="-34"/>
                <a:cs typeface="Browallia New" pitchFamily="34" charset="-34"/>
              </a:rPr>
              <a:t>permitted specification </a:t>
            </a:r>
            <a:r>
              <a:rPr lang="en-US" altLang="ja-JP" sz="1600" b="1" dirty="0" smtClean="0">
                <a:solidFill>
                  <a:prstClr val="black"/>
                </a:solidFill>
                <a:latin typeface="Browallia New" pitchFamily="34" charset="-34"/>
                <a:ea typeface="Cordia New" pitchFamily="34" charset="-34"/>
                <a:cs typeface="Browallia New" pitchFamily="34" charset="-34"/>
              </a:rPr>
              <a:t>and specific process is approved for safe use as food</a:t>
            </a:r>
            <a:endParaRPr lang="th-TH" altLang="ja-JP" sz="1600" b="1" dirty="0" smtClean="0">
              <a:solidFill>
                <a:prstClr val="black"/>
              </a:solidFill>
              <a:latin typeface="Browallia New" pitchFamily="34" charset="-34"/>
              <a:ea typeface="Cordia New" pitchFamily="34" charset="-34"/>
              <a:cs typeface="Browallia New" pitchFamily="34" charset="-34"/>
            </a:endParaRPr>
          </a:p>
          <a:p>
            <a:pPr eaLnBrk="0" hangingPunct="0">
              <a:lnSpc>
                <a:spcPts val="2300"/>
              </a:lnSpc>
              <a:spcBef>
                <a:spcPts val="600"/>
              </a:spcBef>
              <a:buFontTx/>
              <a:buChar char="-"/>
              <a:tabLst>
                <a:tab pos="1530350" algn="l"/>
              </a:tabLst>
            </a:pPr>
            <a:r>
              <a:rPr lang="th-TH" altLang="ja-JP" sz="1600" b="1" dirty="0" smtClean="0">
                <a:solidFill>
                  <a:prstClr val="black"/>
                </a:solidFill>
                <a:latin typeface="Browallia New" pitchFamily="34" charset="-34"/>
                <a:ea typeface="Cordia New" pitchFamily="34" charset="-34"/>
                <a:cs typeface="Browallia New" pitchFamily="34" charset="-34"/>
              </a:rPr>
              <a:t> </a:t>
            </a:r>
            <a:r>
              <a:rPr lang="en-US" altLang="ja-JP" sz="1600" b="1" dirty="0" smtClean="0">
                <a:solidFill>
                  <a:prstClr val="black"/>
                </a:solidFill>
                <a:latin typeface="Browallia New" pitchFamily="34" charset="-34"/>
                <a:ea typeface="Cordia New" pitchFamily="34" charset="-34"/>
                <a:cs typeface="Browallia New" pitchFamily="34" charset="-34"/>
              </a:rPr>
              <a:t>S</a:t>
            </a:r>
            <a:r>
              <a:rPr lang="en-GB" altLang="ja-JP" sz="1600" b="1" dirty="0" err="1" smtClean="0">
                <a:solidFill>
                  <a:prstClr val="black"/>
                </a:solidFill>
                <a:latin typeface="Browallia New" pitchFamily="34" charset="-34"/>
                <a:ea typeface="Cordia New" pitchFamily="34" charset="-34"/>
                <a:cs typeface="Browallia New" pitchFamily="34" charset="-34"/>
              </a:rPr>
              <a:t>pecify</a:t>
            </a:r>
            <a:r>
              <a:rPr lang="en-GB" altLang="ja-JP" sz="1600" b="1" dirty="0" smtClean="0">
                <a:solidFill>
                  <a:prstClr val="black"/>
                </a:solidFill>
                <a:latin typeface="Browallia New" pitchFamily="34" charset="-34"/>
                <a:ea typeface="Cordia New" pitchFamily="34" charset="-34"/>
                <a:cs typeface="Browallia New" pitchFamily="34" charset="-34"/>
              </a:rPr>
              <a:t> type of food allowed to have GABA as ingredient and Maximum limit </a:t>
            </a:r>
            <a:endParaRPr lang="th-TH" altLang="ja-JP" sz="1600" b="1" dirty="0" smtClean="0">
              <a:solidFill>
                <a:prstClr val="black"/>
              </a:solidFill>
              <a:latin typeface="Browallia New" pitchFamily="34" charset="-34"/>
              <a:ea typeface="Cordia New" pitchFamily="34" charset="-34"/>
              <a:cs typeface="Browallia New" pitchFamily="34" charset="-34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224745" y="980728"/>
            <a:ext cx="8568952" cy="2366605"/>
            <a:chOff x="256958" y="-2039"/>
            <a:chExt cx="8892480" cy="2617231"/>
          </a:xfrm>
        </p:grpSpPr>
        <p:sp>
          <p:nvSpPr>
            <p:cNvPr id="10" name="Rounded Rectangle 9"/>
            <p:cNvSpPr/>
            <p:nvPr/>
          </p:nvSpPr>
          <p:spPr>
            <a:xfrm>
              <a:off x="256958" y="-2039"/>
              <a:ext cx="8892480" cy="2617231"/>
            </a:xfrm>
            <a:prstGeom prst="roundRect">
              <a:avLst/>
            </a:prstGeom>
            <a:ln w="25400">
              <a:solidFill>
                <a:srgbClr val="FFC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b="1" dirty="0" smtClean="0">
                  <a:solidFill>
                    <a:srgbClr val="BE387E"/>
                  </a:solidFill>
                  <a:latin typeface="Browallia New" pitchFamily="34" charset="-34"/>
                  <a:ea typeface="Cordia New" pitchFamily="34" charset="-34"/>
                  <a:cs typeface="Browallia New" pitchFamily="34" charset="-34"/>
                </a:rPr>
                <a:t>Gamma-</a:t>
              </a:r>
              <a:r>
                <a:rPr lang="en-US" altLang="ja-JP" b="1" dirty="0" err="1" smtClean="0">
                  <a:solidFill>
                    <a:srgbClr val="BE387E"/>
                  </a:solidFill>
                  <a:latin typeface="Browallia New" pitchFamily="34" charset="-34"/>
                  <a:ea typeface="Cordia New" pitchFamily="34" charset="-34"/>
                  <a:cs typeface="Browallia New" pitchFamily="34" charset="-34"/>
                </a:rPr>
                <a:t>aminobutyric</a:t>
              </a:r>
              <a:r>
                <a:rPr lang="en-US" altLang="ja-JP" b="1" dirty="0" smtClean="0">
                  <a:solidFill>
                    <a:srgbClr val="BE387E"/>
                  </a:solidFill>
                  <a:latin typeface="Browallia New" pitchFamily="34" charset="-34"/>
                  <a:ea typeface="Cordia New" pitchFamily="34" charset="-34"/>
                  <a:cs typeface="Browallia New" pitchFamily="34" charset="-34"/>
                </a:rPr>
                <a:t> acid (GABA)</a:t>
              </a:r>
              <a:endParaRPr lang="th-TH" altLang="ja-JP" b="1" baseline="30000" dirty="0" smtClean="0">
                <a:solidFill>
                  <a:srgbClr val="BE387E"/>
                </a:solidFill>
                <a:latin typeface="Browallia New" pitchFamily="34" charset="-34"/>
                <a:cs typeface="Browallia New" pitchFamily="34" charset="-34"/>
              </a:endParaRPr>
            </a:p>
            <a:p>
              <a:pPr algn="ctr">
                <a:spcBef>
                  <a:spcPts val="600"/>
                </a:spcBef>
                <a:defRPr/>
              </a:pPr>
              <a:r>
                <a:rPr lang="en-US" sz="2000" b="1" dirty="0" smtClean="0">
                  <a:solidFill>
                    <a:prstClr val="black"/>
                  </a:solidFill>
                  <a:latin typeface="Browallia New" pitchFamily="34" charset="-34"/>
                  <a:cs typeface="Browallia New" pitchFamily="34" charset="-34"/>
                </a:rPr>
                <a:t>Produced by specific process to significantly increase concentration level</a:t>
              </a:r>
            </a:p>
            <a:p>
              <a:pPr algn="ctr">
                <a:defRPr/>
              </a:pPr>
              <a:endParaRPr lang="th-TH" sz="24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en-US" sz="2400" b="1" dirty="0" smtClean="0">
                  <a:solidFill>
                    <a:prstClr val="black"/>
                  </a:solidFill>
                  <a:latin typeface="Browallia New" pitchFamily="34" charset="-34"/>
                  <a:cs typeface="Browallia New" pitchFamily="34" charset="-34"/>
                </a:rPr>
                <a:t>&gt;&gt; To apply in food supplements and beverage&lt;&lt;</a:t>
              </a:r>
              <a:endParaRPr lang="en-US" sz="2400" b="1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>
              <a:off x="4245260" y="1400908"/>
              <a:ext cx="1071570" cy="428628"/>
            </a:xfrm>
            <a:prstGeom prst="downArrow">
              <a:avLst>
                <a:gd name="adj1" fmla="val 50000"/>
                <a:gd name="adj2" fmla="val 41214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prstClr val="black"/>
                </a:solidFill>
                <a:cs typeface="Browallia New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51520" y="188640"/>
            <a:ext cx="36004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cs typeface="Browallia Ne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375047"/>
            <a:ext cx="346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  <a:latin typeface="Browallia New" pitchFamily="34" charset="-34"/>
                <a:cs typeface="Browallia New"/>
              </a:rPr>
              <a:t>Example of novel food</a:t>
            </a:r>
            <a:endParaRPr lang="th-TH" sz="2400" b="1" dirty="0">
              <a:solidFill>
                <a:prstClr val="white"/>
              </a:solidFill>
              <a:latin typeface="Browallia New" pitchFamily="34" charset="-34"/>
              <a:cs typeface="Browallia New"/>
            </a:endParaRPr>
          </a:p>
        </p:txBody>
      </p:sp>
      <p:pic>
        <p:nvPicPr>
          <p:cNvPr id="12290" name="Picture 2" descr="ผลการค้นหารูปภาพสำหรับ che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95130"/>
            <a:ext cx="417549" cy="432048"/>
          </a:xfrm>
          <a:prstGeom prst="rect">
            <a:avLst/>
          </a:prstGeom>
          <a:noFill/>
        </p:spPr>
      </p:pic>
      <p:pic>
        <p:nvPicPr>
          <p:cNvPr id="17" name="Picture 2" descr="ผลการค้นหารูปภาพสำหรับ che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85184"/>
            <a:ext cx="417549" cy="432048"/>
          </a:xfrm>
          <a:prstGeom prst="rect">
            <a:avLst/>
          </a:prstGeom>
          <a:noFill/>
        </p:spPr>
      </p:pic>
      <p:sp>
        <p:nvSpPr>
          <p:cNvPr id="14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</p:spTree>
    <p:extLst>
      <p:ext uri="{BB962C8B-B14F-4D97-AF65-F5344CB8AC3E}">
        <p14:creationId xmlns:p14="http://schemas.microsoft.com/office/powerpoint/2010/main" val="48842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6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rowallia New"/>
                <a:cs typeface="Calibri" pitchFamily="34" charset="0"/>
              </a:rPr>
              <a:t>Topic</a:t>
            </a:r>
            <a:endParaRPr lang="th-TH" b="1" dirty="0">
              <a:solidFill>
                <a:schemeClr val="tx1"/>
              </a:solidFill>
              <a:latin typeface="Browallia New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74848" y="1556792"/>
            <a:ext cx="8517632" cy="4181096"/>
          </a:xfrm>
        </p:spPr>
        <p:txBody>
          <a:bodyPr>
            <a:noAutofit/>
          </a:bodyPr>
          <a:lstStyle/>
          <a:p>
            <a:pPr algn="thaiDist">
              <a:spcBef>
                <a:spcPts val="600"/>
              </a:spcBef>
            </a:pPr>
            <a:r>
              <a:rPr lang="en-US" sz="2400" b="1" dirty="0" smtClean="0">
                <a:latin typeface="Browallia New"/>
                <a:cs typeface="Calibri" pitchFamily="34" charset="0"/>
              </a:rPr>
              <a:t>Background and current issue</a:t>
            </a:r>
          </a:p>
          <a:p>
            <a:pPr algn="thaiDist">
              <a:spcBef>
                <a:spcPts val="600"/>
              </a:spcBef>
            </a:pPr>
            <a:r>
              <a:rPr lang="en-US" sz="2400" b="1" dirty="0" smtClean="0">
                <a:latin typeface="Browallia New"/>
                <a:cs typeface="Calibri" pitchFamily="34" charset="0"/>
              </a:rPr>
              <a:t>Introduction of Notification of Ministry of Public Health (</a:t>
            </a:r>
            <a:r>
              <a:rPr lang="en-US" sz="2400" b="1" dirty="0" err="1" smtClean="0">
                <a:latin typeface="Browallia New"/>
                <a:cs typeface="Calibri" pitchFamily="34" charset="0"/>
              </a:rPr>
              <a:t>MoPH</a:t>
            </a:r>
            <a:r>
              <a:rPr lang="en-US" sz="2400" b="1" dirty="0" smtClean="0">
                <a:latin typeface="Browallia New"/>
                <a:cs typeface="Calibri" pitchFamily="34" charset="0"/>
              </a:rPr>
              <a:t>) for novel food</a:t>
            </a:r>
          </a:p>
          <a:p>
            <a:pPr lvl="1">
              <a:spcBef>
                <a:spcPts val="600"/>
              </a:spcBef>
            </a:pPr>
            <a:r>
              <a:rPr lang="en-US" sz="2400" b="1" dirty="0" smtClean="0">
                <a:latin typeface="Browallia New"/>
                <a:cs typeface="Calibri" pitchFamily="34" charset="0"/>
              </a:rPr>
              <a:t>Definition </a:t>
            </a:r>
            <a:r>
              <a:rPr lang="en-US" sz="2400" b="1" dirty="0">
                <a:latin typeface="Browallia New"/>
                <a:cs typeface="Calibri" pitchFamily="34" charset="0"/>
              </a:rPr>
              <a:t>of novel food </a:t>
            </a:r>
          </a:p>
          <a:p>
            <a:pPr lvl="1">
              <a:spcBef>
                <a:spcPts val="600"/>
              </a:spcBef>
            </a:pPr>
            <a:r>
              <a:rPr lang="en-US" sz="2400" b="1" dirty="0">
                <a:latin typeface="Browallia New"/>
                <a:cs typeface="Calibri" pitchFamily="34" charset="0"/>
              </a:rPr>
              <a:t>Main requirements for novel food</a:t>
            </a:r>
          </a:p>
          <a:p>
            <a:pPr lvl="1">
              <a:spcBef>
                <a:spcPts val="600"/>
              </a:spcBef>
            </a:pPr>
            <a:r>
              <a:rPr lang="en-US" sz="2400" b="1" dirty="0">
                <a:latin typeface="Browallia New"/>
                <a:cs typeface="Calibri" pitchFamily="34" charset="0"/>
              </a:rPr>
              <a:t>Examples of novel food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latin typeface="Browallia New"/>
                <a:cs typeface="Calibri" pitchFamily="34" charset="0"/>
              </a:rPr>
              <a:t>Examples of Novel food</a:t>
            </a:r>
          </a:p>
        </p:txBody>
      </p:sp>
      <p:sp>
        <p:nvSpPr>
          <p:cNvPr id="4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</p:spTree>
    <p:extLst>
      <p:ext uri="{BB962C8B-B14F-4D97-AF65-F5344CB8AC3E}">
        <p14:creationId xmlns:p14="http://schemas.microsoft.com/office/powerpoint/2010/main" val="33256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2928926" y="1714488"/>
            <a:ext cx="6072230" cy="10618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Sacha</a:t>
            </a:r>
            <a:r>
              <a:rPr lang="en-GB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GB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Inchi</a:t>
            </a:r>
            <a:r>
              <a:rPr lang="en-GB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 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oil</a:t>
            </a:r>
            <a:endParaRPr lang="th-TH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  <a:defRPr/>
            </a:pPr>
            <a:r>
              <a:rPr lang="th-TH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Sacha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Inchi</a:t>
            </a:r>
            <a:r>
              <a:rPr lang="th-TH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en-US" sz="24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Plukenetia</a:t>
            </a:r>
            <a:r>
              <a:rPr lang="en-US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4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volubilis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 L.</a:t>
            </a:r>
            <a:r>
              <a:rPr lang="th-TH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)</a:t>
            </a:r>
            <a:endParaRPr lang="th-TH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3" name="รูปภาพ 12" descr="3264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20664">
            <a:off x="167705" y="1466415"/>
            <a:ext cx="3176784" cy="1986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สี่เหลี่ยมมุมมน 6"/>
          <p:cNvSpPr/>
          <p:nvPr/>
        </p:nvSpPr>
        <p:spPr>
          <a:xfrm>
            <a:off x="285720" y="4869678"/>
            <a:ext cx="7072362" cy="1208842"/>
          </a:xfrm>
          <a:prstGeom prst="roundRect">
            <a:avLst/>
          </a:prstGeom>
          <a:ln w="38100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th-TH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Long history of use for human consumption </a:t>
            </a:r>
            <a:endParaRPr lang="th-TH" sz="2000" b="1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 marL="363538" indent="-363538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Reliable scientific data on safety and efficacy in   human are available </a:t>
            </a:r>
            <a:endParaRPr lang="th-TH" sz="2000" b="1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1" name="Picture 6" descr="http://www.shardaoinca.com/resize/*picture*03-14-2015*1426323108.jpg/320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4069">
            <a:off x="6885369" y="4631909"/>
            <a:ext cx="2131532" cy="2071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กลุ่ม 7"/>
          <p:cNvGrpSpPr/>
          <p:nvPr/>
        </p:nvGrpSpPr>
        <p:grpSpPr>
          <a:xfrm>
            <a:off x="1928794" y="4143380"/>
            <a:ext cx="785818" cy="642942"/>
            <a:chOff x="7786710" y="3357562"/>
            <a:chExt cx="500066" cy="857256"/>
          </a:xfrm>
        </p:grpSpPr>
        <p:sp>
          <p:nvSpPr>
            <p:cNvPr id="9" name="เครื่องหมายบั้ง 8"/>
            <p:cNvSpPr/>
            <p:nvPr/>
          </p:nvSpPr>
          <p:spPr>
            <a:xfrm rot="5400000">
              <a:off x="7786710" y="3714752"/>
              <a:ext cx="500066" cy="500066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0" name="เครื่องหมายบั้ง 9"/>
            <p:cNvSpPr/>
            <p:nvPr/>
          </p:nvSpPr>
          <p:spPr>
            <a:xfrm rot="5400000">
              <a:off x="7786710" y="3357562"/>
              <a:ext cx="500066" cy="500066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กลุ่ม 11"/>
          <p:cNvGrpSpPr/>
          <p:nvPr/>
        </p:nvGrpSpPr>
        <p:grpSpPr>
          <a:xfrm>
            <a:off x="5429256" y="4143380"/>
            <a:ext cx="785818" cy="642942"/>
            <a:chOff x="7786710" y="3357562"/>
            <a:chExt cx="500066" cy="857256"/>
          </a:xfrm>
        </p:grpSpPr>
        <p:sp>
          <p:nvSpPr>
            <p:cNvPr id="14" name="เครื่องหมายบั้ง 13"/>
            <p:cNvSpPr/>
            <p:nvPr/>
          </p:nvSpPr>
          <p:spPr>
            <a:xfrm rot="5400000">
              <a:off x="7786710" y="3714752"/>
              <a:ext cx="500066" cy="500066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5" name="เครื่องหมายบั้ง 14"/>
            <p:cNvSpPr/>
            <p:nvPr/>
          </p:nvSpPr>
          <p:spPr>
            <a:xfrm rot="5400000">
              <a:off x="7786710" y="3357562"/>
              <a:ext cx="500066" cy="500066"/>
            </a:xfrm>
            <a:prstGeom prst="chevron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</p:grpSp>
      <p:sp>
        <p:nvSpPr>
          <p:cNvPr id="16" name="สี่เหลี่ยมมุมมน 15"/>
          <p:cNvSpPr/>
          <p:nvPr/>
        </p:nvSpPr>
        <p:spPr>
          <a:xfrm>
            <a:off x="1403648" y="3493060"/>
            <a:ext cx="5857916" cy="578882"/>
          </a:xfrm>
          <a:prstGeom prst="round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Main fatty acid &gt;&gt;&gt;&gt;</a:t>
            </a:r>
            <a:r>
              <a:rPr lang="th-TH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Omega-3</a:t>
            </a:r>
            <a:endParaRPr lang="th-TH" b="1" dirty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7" name="เครื่องหมายบั้ง 16"/>
          <p:cNvSpPr/>
          <p:nvPr/>
        </p:nvSpPr>
        <p:spPr>
          <a:xfrm rot="5400000">
            <a:off x="5685242" y="2827730"/>
            <a:ext cx="416722" cy="785818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1520" y="188640"/>
            <a:ext cx="4032448" cy="720080"/>
          </a:xfrm>
          <a:prstGeom prst="roundRect">
            <a:avLst/>
          </a:prstGeom>
          <a:solidFill>
            <a:srgbClr val="008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prstClr val="white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313" y="364594"/>
            <a:ext cx="3475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  <a:latin typeface="Browallia New" pitchFamily="34" charset="-34"/>
              </a:rPr>
              <a:t>Example of non-novel food</a:t>
            </a:r>
            <a:endParaRPr lang="th-TH" sz="2000" b="1" dirty="0">
              <a:solidFill>
                <a:prstClr val="white"/>
              </a:solidFill>
              <a:latin typeface="Browallia New" pitchFamily="34" charset="-34"/>
            </a:endParaRPr>
          </a:p>
        </p:txBody>
      </p:sp>
      <p:sp>
        <p:nvSpPr>
          <p:cNvPr id="19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</p:spTree>
    <p:extLst>
      <p:ext uri="{BB962C8B-B14F-4D97-AF65-F5344CB8AC3E}">
        <p14:creationId xmlns:p14="http://schemas.microsoft.com/office/powerpoint/2010/main" val="43783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ดมุมสี่เหลี่ยมด้านทแยงมุม 4"/>
          <p:cNvSpPr/>
          <p:nvPr/>
        </p:nvSpPr>
        <p:spPr>
          <a:xfrm>
            <a:off x="2016598" y="1242188"/>
            <a:ext cx="5351470" cy="697885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/>
              </a:rPr>
              <a:t>Edible insects</a:t>
            </a:r>
            <a:endParaRPr lang="th-TH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923928" y="4048616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prstClr val="black"/>
                </a:solidFill>
                <a:latin typeface="Browallia New"/>
              </a:rPr>
              <a:t>Long history of use for human consumption</a:t>
            </a:r>
          </a:p>
          <a:p>
            <a:r>
              <a:rPr lang="en-US" sz="1800" b="1" dirty="0" smtClean="0">
                <a:solidFill>
                  <a:prstClr val="black"/>
                </a:solidFill>
                <a:latin typeface="Browallia New"/>
              </a:rPr>
              <a:t>with high protein contents</a:t>
            </a:r>
            <a:endParaRPr lang="th-TH" sz="1800" b="1" dirty="0">
              <a:solidFill>
                <a:prstClr val="black"/>
              </a:solidFill>
              <a:latin typeface="Browallia New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4714876" y="2130883"/>
            <a:ext cx="857256" cy="428628"/>
          </a:xfrm>
          <a:prstGeom prst="downArrow">
            <a:avLst>
              <a:gd name="adj1" fmla="val 50000"/>
              <a:gd name="adj2" fmla="val 41214"/>
            </a:avLst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1928794" y="2630948"/>
            <a:ext cx="6929486" cy="78319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Browallia New"/>
                <a:cs typeface="Calibri" pitchFamily="34" charset="0"/>
              </a:rPr>
              <a:t>Ready-to-eat products such as </a:t>
            </a:r>
          </a:p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Browallia New"/>
                <a:cs typeface="Calibri" pitchFamily="34" charset="0"/>
              </a:rPr>
              <a:t>canned silkworm pupae, fried bamboo worms</a:t>
            </a:r>
            <a:endParaRPr lang="th-TH" sz="2000" b="1" dirty="0">
              <a:solidFill>
                <a:prstClr val="black"/>
              </a:solidFill>
              <a:latin typeface="Browallia New"/>
            </a:endParaRP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>
            <a:off x="5436096" y="3573016"/>
            <a:ext cx="857256" cy="428628"/>
          </a:xfrm>
          <a:prstGeom prst="downArrow">
            <a:avLst>
              <a:gd name="adj1" fmla="val 50000"/>
              <a:gd name="adj2" fmla="val 41214"/>
            </a:avLst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</a:endParaRPr>
          </a:p>
        </p:txBody>
      </p:sp>
      <p:pic>
        <p:nvPicPr>
          <p:cNvPr id="77826" name="Picture 2" descr="ผลการค้นหารูปภาพสำหรับ silkworm pupae"/>
          <p:cNvPicPr>
            <a:picLocks noChangeAspect="1" noChangeArrowheads="1"/>
          </p:cNvPicPr>
          <p:nvPr/>
        </p:nvPicPr>
        <p:blipFill>
          <a:blip r:embed="rId2" cstate="print"/>
          <a:srcRect l="14161" r="4570" b="7720"/>
          <a:stretch>
            <a:fillRect/>
          </a:stretch>
        </p:blipFill>
        <p:spPr bwMode="auto">
          <a:xfrm>
            <a:off x="502666" y="952462"/>
            <a:ext cx="1693070" cy="1441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828" name="Picture 4" descr="ผลการค้นหารูปภาพสำหรับ bamboo worms คื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908720"/>
            <a:ext cx="1956792" cy="1467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ผลการค้นหารูปภาพสำหรับ che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4371" y="4149080"/>
            <a:ext cx="417549" cy="432048"/>
          </a:xfrm>
          <a:prstGeom prst="rect">
            <a:avLst/>
          </a:prstGeom>
          <a:noFill/>
        </p:spPr>
      </p:pic>
      <p:sp>
        <p:nvSpPr>
          <p:cNvPr id="17" name="สี่เหลี่ยมผืนผ้า 9"/>
          <p:cNvSpPr/>
          <p:nvPr/>
        </p:nvSpPr>
        <p:spPr>
          <a:xfrm>
            <a:off x="3909429" y="498472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prstClr val="black"/>
                </a:solidFill>
                <a:latin typeface="Browallia New"/>
              </a:rPr>
              <a:t>Reliable scientific information on nutritional benefits Is available </a:t>
            </a:r>
            <a:endParaRPr lang="th-TH" sz="1800" b="1" dirty="0">
              <a:solidFill>
                <a:prstClr val="black"/>
              </a:solidFill>
              <a:latin typeface="Browallia New"/>
            </a:endParaRPr>
          </a:p>
        </p:txBody>
      </p:sp>
      <p:pic>
        <p:nvPicPr>
          <p:cNvPr id="18" name="Picture 2" descr="ผลการค้นหารูปภาพสำหรับ che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085184"/>
            <a:ext cx="417549" cy="432048"/>
          </a:xfrm>
          <a:prstGeom prst="rect">
            <a:avLst/>
          </a:prstGeom>
          <a:noFill/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5" cstate="print"/>
          <a:srcRect l="12920" t="9641" r="14861" b="22438"/>
          <a:stretch>
            <a:fillRect/>
          </a:stretch>
        </p:blipFill>
        <p:spPr bwMode="auto">
          <a:xfrm rot="21438234">
            <a:off x="538372" y="3583553"/>
            <a:ext cx="2420553" cy="172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6" cstate="print"/>
          <a:srcRect l="35139" t="8485" r="36082" b="25563"/>
          <a:stretch>
            <a:fillRect/>
          </a:stretch>
        </p:blipFill>
        <p:spPr bwMode="auto">
          <a:xfrm rot="762681">
            <a:off x="1313340" y="4716868"/>
            <a:ext cx="1526801" cy="196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9"/>
          <p:cNvSpPr/>
          <p:nvPr/>
        </p:nvSpPr>
        <p:spPr>
          <a:xfrm>
            <a:off x="251520" y="188640"/>
            <a:ext cx="4032448" cy="720080"/>
          </a:xfrm>
          <a:prstGeom prst="roundRect">
            <a:avLst/>
          </a:prstGeom>
          <a:solidFill>
            <a:srgbClr val="008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364594"/>
            <a:ext cx="3475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  <a:latin typeface="Browallia New" pitchFamily="34" charset="-34"/>
              </a:rPr>
              <a:t>Example of non-novel food</a:t>
            </a:r>
            <a:endParaRPr lang="th-TH" sz="2000" b="1" dirty="0">
              <a:solidFill>
                <a:prstClr val="white"/>
              </a:solidFill>
              <a:latin typeface="Browallia New" pitchFamily="34" charset="-34"/>
            </a:endParaRPr>
          </a:p>
        </p:txBody>
      </p:sp>
      <p:sp>
        <p:nvSpPr>
          <p:cNvPr id="21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</p:spTree>
    <p:extLst>
      <p:ext uri="{BB962C8B-B14F-4D97-AF65-F5344CB8AC3E}">
        <p14:creationId xmlns:p14="http://schemas.microsoft.com/office/powerpoint/2010/main" val="258064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FUJITSU\Desktop\บทความวิชาการ-อาหารใหม่\ph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0648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932040" y="5877272"/>
            <a:ext cx="3303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Browallia New"/>
                <a:cs typeface="Calibri" pitchFamily="34" charset="0"/>
              </a:rPr>
              <a:t>Modified from </a:t>
            </a:r>
            <a:r>
              <a:rPr lang="en-GB" sz="1400" b="1" i="1" dirty="0" smtClean="0">
                <a:solidFill>
                  <a:prstClr val="black"/>
                </a:solidFill>
                <a:latin typeface="Browallia New"/>
                <a:cs typeface="Calibri" pitchFamily="34" charset="0"/>
              </a:rPr>
              <a:t>P. Hepburn et al., 2008</a:t>
            </a:r>
            <a:endParaRPr lang="th-TH" sz="1400" b="1" i="1" dirty="0">
              <a:solidFill>
                <a:prstClr val="black"/>
              </a:solidFill>
              <a:latin typeface="Browallia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2763" y="404664"/>
            <a:ext cx="7414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7030A0"/>
                </a:solidFill>
                <a:latin typeface="Browallia New"/>
                <a:cs typeface="Calibri" pitchFamily="34" charset="0"/>
              </a:rPr>
              <a:t>Summary of control system for novel food</a:t>
            </a:r>
          </a:p>
        </p:txBody>
      </p:sp>
      <p:sp>
        <p:nvSpPr>
          <p:cNvPr id="6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</p:spTree>
    <p:extLst>
      <p:ext uri="{BB962C8B-B14F-4D97-AF65-F5344CB8AC3E}">
        <p14:creationId xmlns:p14="http://schemas.microsoft.com/office/powerpoint/2010/main" val="14058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thankyou.jpg"/>
          <p:cNvPicPr>
            <a:picLocks noChangeAspect="1"/>
          </p:cNvPicPr>
          <p:nvPr/>
        </p:nvPicPr>
        <p:blipFill>
          <a:blip r:embed="rId2" cstate="print"/>
          <a:srcRect t="13258"/>
          <a:stretch>
            <a:fillRect/>
          </a:stretch>
        </p:blipFill>
        <p:spPr>
          <a:xfrm>
            <a:off x="0" y="500042"/>
            <a:ext cx="9144000" cy="5228272"/>
          </a:xfrm>
          <a:prstGeom prst="rect">
            <a:avLst/>
          </a:prstGeom>
        </p:spPr>
      </p:pic>
      <p:pic>
        <p:nvPicPr>
          <p:cNvPr id="3" name="รูปภาพ 2" descr="qa-760x4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214818"/>
            <a:ext cx="3601430" cy="1923922"/>
          </a:xfrm>
          <a:prstGeom prst="rect">
            <a:avLst/>
          </a:prstGeom>
        </p:spPr>
      </p:pic>
      <p:sp>
        <p:nvSpPr>
          <p:cNvPr id="6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0" y="332656"/>
            <a:ext cx="9144000" cy="792088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 New"/>
                <a:ea typeface="+mj-ea"/>
                <a:cs typeface="Browallia New"/>
              </a:rPr>
              <a:t>“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 New"/>
                <a:ea typeface="+mj-ea"/>
                <a:cs typeface="Browallia New"/>
              </a:rPr>
              <a:t>Food</a:t>
            </a:r>
            <a:r>
              <a:rPr kumimoji="0" lang="th-TH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 New"/>
                <a:ea typeface="+mj-ea"/>
                <a:cs typeface="Browallia New"/>
              </a:rPr>
              <a:t>”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 New"/>
                <a:ea typeface="+mj-ea"/>
                <a:cs typeface="Browallia New"/>
              </a:rPr>
              <a:t>under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owallia New"/>
                <a:ea typeface="+mj-ea"/>
                <a:cs typeface="Browallia New"/>
              </a:rPr>
              <a:t> Food A</a:t>
            </a:r>
            <a:r>
              <a:rPr lang="en-US" b="1" kern="0" noProof="0" dirty="0" smtClean="0">
                <a:latin typeface="Browallia New"/>
                <a:ea typeface="+mj-ea"/>
                <a:cs typeface="Browallia New"/>
              </a:rPr>
              <a:t>ct</a:t>
            </a:r>
            <a:r>
              <a:rPr lang="en-US" b="1" kern="0" dirty="0" smtClean="0">
                <a:latin typeface="Browallia New"/>
                <a:ea typeface="+mj-ea"/>
                <a:cs typeface="Browallia New"/>
              </a:rPr>
              <a:t> B.E</a:t>
            </a:r>
            <a:r>
              <a:rPr lang="th-TH" b="1" kern="0" dirty="0" smtClean="0">
                <a:latin typeface="Browallia New"/>
                <a:ea typeface="+mj-ea"/>
                <a:cs typeface="Browallia New"/>
              </a:rPr>
              <a:t>.</a:t>
            </a:r>
            <a:r>
              <a:rPr lang="en-US" b="1" kern="0" dirty="0" smtClean="0">
                <a:latin typeface="Browallia New"/>
                <a:ea typeface="+mj-ea"/>
                <a:cs typeface="Browallia New"/>
              </a:rPr>
              <a:t> 2522 (1979)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owallia New"/>
              <a:ea typeface="+mj-ea"/>
              <a:cs typeface="Browallia New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85720" y="3279284"/>
            <a:ext cx="8390736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/>
            </a:solidFill>
            <a:prstDash val="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eaLnBrk="0" hangingPunct="0">
              <a:buClr>
                <a:schemeClr val="accent3"/>
              </a:buClr>
              <a:defRPr/>
            </a:pPr>
            <a:r>
              <a:rPr lang="en-US" sz="2000" b="1" kern="0" dirty="0" smtClean="0">
                <a:latin typeface="Browallia New"/>
                <a:cs typeface="Calibri" pitchFamily="34" charset="0"/>
              </a:rPr>
              <a:t>(1) Substances </a:t>
            </a:r>
            <a:r>
              <a:rPr lang="en-US" sz="2000" b="1" kern="0" dirty="0">
                <a:latin typeface="Browallia New"/>
                <a:cs typeface="Calibri" pitchFamily="34" charset="0"/>
              </a:rPr>
              <a:t>can be eaten drunk, sucked or gotten into the body either by mouth or by other means, no matter in what form; </a:t>
            </a:r>
            <a:endParaRPr lang="en-US" sz="2000" b="1" kern="0" dirty="0">
              <a:solidFill>
                <a:schemeClr val="tx1"/>
              </a:solidFill>
              <a:latin typeface="Browallia New"/>
              <a:cs typeface="Calibri" pitchFamily="34" charset="0"/>
            </a:endParaRPr>
          </a:p>
        </p:txBody>
      </p:sp>
      <p:sp>
        <p:nvSpPr>
          <p:cNvPr id="4" name="สี่เหลี่ยมผืนผ้า 5"/>
          <p:cNvSpPr/>
          <p:nvPr/>
        </p:nvSpPr>
        <p:spPr>
          <a:xfrm>
            <a:off x="467544" y="1661899"/>
            <a:ext cx="5390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kern="0" dirty="0" smtClean="0">
                <a:solidFill>
                  <a:schemeClr val="accent4">
                    <a:lumMod val="50000"/>
                  </a:schemeClr>
                </a:solidFill>
                <a:latin typeface="Browallia New"/>
                <a:cs typeface="Calibri" pitchFamily="34" charset="0"/>
              </a:rPr>
              <a:t>Edible items and those which sustain life including:</a:t>
            </a:r>
            <a:endParaRPr lang="th-TH" sz="2400" dirty="0">
              <a:solidFill>
                <a:schemeClr val="accent4">
                  <a:lumMod val="50000"/>
                </a:schemeClr>
              </a:solidFill>
              <a:latin typeface="Browallia New"/>
            </a:endParaRPr>
          </a:p>
        </p:txBody>
      </p:sp>
      <p:sp>
        <p:nvSpPr>
          <p:cNvPr id="5" name="สี่เหลี่ยมมุมมน 8"/>
          <p:cNvSpPr/>
          <p:nvPr/>
        </p:nvSpPr>
        <p:spPr>
          <a:xfrm>
            <a:off x="742848" y="4547775"/>
            <a:ext cx="7933608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b="1" kern="0" dirty="0" smtClean="0">
                <a:latin typeface="Browallia New"/>
                <a:cs typeface="Calibri" pitchFamily="34" charset="0"/>
              </a:rPr>
              <a:t>(2) Substances intended for use as ingredients in the food production including food additives, coloring, flavoring agents</a:t>
            </a:r>
            <a:endParaRPr lang="th-TH" sz="2000" b="1" kern="0" dirty="0">
              <a:latin typeface="Browallia New"/>
              <a:cs typeface="+mj-cs"/>
            </a:endParaRPr>
          </a:p>
        </p:txBody>
      </p:sp>
      <p:grpSp>
        <p:nvGrpSpPr>
          <p:cNvPr id="6" name="กลุ่ม 7"/>
          <p:cNvGrpSpPr/>
          <p:nvPr/>
        </p:nvGrpSpPr>
        <p:grpSpPr>
          <a:xfrm>
            <a:off x="1691680" y="2564904"/>
            <a:ext cx="785818" cy="714380"/>
            <a:chOff x="7786710" y="3357562"/>
            <a:chExt cx="500066" cy="857256"/>
          </a:xfrm>
        </p:grpSpPr>
        <p:sp>
          <p:nvSpPr>
            <p:cNvPr id="7" name="เครื่องหมายบั้ง 9"/>
            <p:cNvSpPr/>
            <p:nvPr/>
          </p:nvSpPr>
          <p:spPr>
            <a:xfrm rot="5400000">
              <a:off x="7786710" y="3714752"/>
              <a:ext cx="500066" cy="500066"/>
            </a:xfrm>
            <a:prstGeom prst="chevron">
              <a:avLst/>
            </a:prstGeom>
            <a:solidFill>
              <a:srgbClr val="BE38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Browallia New"/>
                <a:cs typeface="Browallia New" pitchFamily="34" charset="-34"/>
              </a:endParaRPr>
            </a:p>
          </p:txBody>
        </p:sp>
        <p:sp>
          <p:nvSpPr>
            <p:cNvPr id="8" name="เครื่องหมายบั้ง 10"/>
            <p:cNvSpPr/>
            <p:nvPr/>
          </p:nvSpPr>
          <p:spPr>
            <a:xfrm rot="5400000">
              <a:off x="7786710" y="3357562"/>
              <a:ext cx="500066" cy="500066"/>
            </a:xfrm>
            <a:prstGeom prst="chevron">
              <a:avLst/>
            </a:prstGeom>
            <a:solidFill>
              <a:srgbClr val="F2C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Browallia New"/>
                <a:cs typeface="Browallia New" pitchFamily="34" charset="-34"/>
              </a:endParaRPr>
            </a:p>
          </p:txBody>
        </p:sp>
      </p:grpSp>
      <p:grpSp>
        <p:nvGrpSpPr>
          <p:cNvPr id="9" name="กลุ่ม 11"/>
          <p:cNvGrpSpPr/>
          <p:nvPr/>
        </p:nvGrpSpPr>
        <p:grpSpPr>
          <a:xfrm>
            <a:off x="4283968" y="2564904"/>
            <a:ext cx="785818" cy="714380"/>
            <a:chOff x="7786710" y="3357562"/>
            <a:chExt cx="500066" cy="857256"/>
          </a:xfrm>
        </p:grpSpPr>
        <p:sp>
          <p:nvSpPr>
            <p:cNvPr id="10" name="เครื่องหมายบั้ง 12"/>
            <p:cNvSpPr/>
            <p:nvPr/>
          </p:nvSpPr>
          <p:spPr>
            <a:xfrm rot="5400000">
              <a:off x="7786710" y="3714752"/>
              <a:ext cx="500066" cy="500066"/>
            </a:xfrm>
            <a:prstGeom prst="chevron">
              <a:avLst/>
            </a:prstGeom>
            <a:solidFill>
              <a:srgbClr val="BE38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Browallia New"/>
                <a:cs typeface="Browallia New" pitchFamily="34" charset="-34"/>
              </a:endParaRPr>
            </a:p>
          </p:txBody>
        </p:sp>
        <p:sp>
          <p:nvSpPr>
            <p:cNvPr id="11" name="เครื่องหมายบั้ง 13"/>
            <p:cNvSpPr/>
            <p:nvPr/>
          </p:nvSpPr>
          <p:spPr>
            <a:xfrm rot="5400000">
              <a:off x="7786710" y="3357562"/>
              <a:ext cx="500066" cy="500066"/>
            </a:xfrm>
            <a:prstGeom prst="chevron">
              <a:avLst/>
            </a:prstGeom>
            <a:solidFill>
              <a:srgbClr val="F2C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Browallia New"/>
                <a:cs typeface="Browallia New" pitchFamily="34" charset="-34"/>
              </a:endParaRPr>
            </a:p>
          </p:txBody>
        </p:sp>
      </p:grpSp>
      <p:sp>
        <p:nvSpPr>
          <p:cNvPr id="12" name="Rectangle 22"/>
          <p:cNvSpPr/>
          <p:nvPr/>
        </p:nvSpPr>
        <p:spPr bwMode="auto">
          <a:xfrm>
            <a:off x="0" y="1188748"/>
            <a:ext cx="9144000" cy="144015"/>
          </a:xfrm>
          <a:prstGeom prst="rect">
            <a:avLst/>
          </a:prstGeom>
          <a:solidFill>
            <a:srgbClr val="ED6D8B"/>
          </a:soli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atin typeface="Browallia New"/>
              <a:cs typeface="Calibri" pitchFamily="34" charset="0"/>
            </a:endParaRPr>
          </a:p>
        </p:txBody>
      </p:sp>
      <p:pic>
        <p:nvPicPr>
          <p:cNvPr id="13" name="รูปภาพ 6" descr="food-clipart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03665">
            <a:off x="6404032" y="1555334"/>
            <a:ext cx="1898312" cy="132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98802"/>
            <a:ext cx="820651" cy="82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31640" y="6084004"/>
            <a:ext cx="74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  <a:latin typeface="Browallia New"/>
                <a:cs typeface="Calibri" pitchFamily="34" charset="0"/>
              </a:rPr>
              <a:t>Medicine, psychotropic substances, narcotic under relevant laws</a:t>
            </a:r>
            <a:endParaRPr lang="th-TH" sz="1800" b="1" i="1" dirty="0">
              <a:solidFill>
                <a:srgbClr val="FF0000"/>
              </a:solidFill>
              <a:latin typeface="Browallia New"/>
              <a:cs typeface="Browallia New"/>
            </a:endParaRPr>
          </a:p>
        </p:txBody>
      </p:sp>
      <p:sp>
        <p:nvSpPr>
          <p:cNvPr id="17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/>
                <a:latin typeface="Browallia New"/>
                <a:cs typeface="Calibri" pitchFamily="34" charset="0"/>
              </a:rPr>
              <a:t>Example food category: Food Supplement</a:t>
            </a:r>
            <a:endParaRPr lang="th-TH" sz="2800" b="1" dirty="0">
              <a:solidFill>
                <a:schemeClr val="tx1"/>
              </a:solidFill>
              <a:effectLst/>
              <a:latin typeface="Browallia New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2088232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marL="87313" indent="0" algn="ctr">
              <a:buNone/>
            </a:pPr>
            <a:r>
              <a:rPr lang="en-US" sz="2200" b="1" kern="0" spc="-30" dirty="0" smtClean="0">
                <a:latin typeface="Browallia New"/>
                <a:cs typeface="Calibri" pitchFamily="34" charset="0"/>
              </a:rPr>
              <a:t>“Products </a:t>
            </a:r>
            <a:r>
              <a:rPr lang="en-US" sz="2200" b="1" kern="0" spc="-30" dirty="0">
                <a:latin typeface="Browallia New"/>
                <a:cs typeface="Calibri" pitchFamily="34" charset="0"/>
              </a:rPr>
              <a:t>taken for consume </a:t>
            </a:r>
            <a:r>
              <a:rPr lang="en-US" sz="2200" b="1" u="sng" kern="0" spc="-30" dirty="0">
                <a:latin typeface="Browallia New"/>
                <a:cs typeface="Calibri" pitchFamily="34" charset="0"/>
              </a:rPr>
              <a:t>other than conventional foods </a:t>
            </a:r>
            <a:r>
              <a:rPr lang="en-US" sz="2200" b="1" kern="0" spc="-30" dirty="0">
                <a:latin typeface="Browallia New"/>
                <a:cs typeface="Calibri" pitchFamily="34" charset="0"/>
              </a:rPr>
              <a:t>which contain nutrients or other substances as ingredients, </a:t>
            </a:r>
            <a:r>
              <a:rPr lang="en-US" sz="2200" b="1" u="sng" kern="0" spc="-30" dirty="0">
                <a:latin typeface="Browallia New"/>
                <a:cs typeface="Calibri" pitchFamily="34" charset="0"/>
              </a:rPr>
              <a:t>are in forms of tablets, capsules, powders, flakes, liquids or other</a:t>
            </a:r>
            <a:r>
              <a:rPr lang="en-US" sz="2200" b="1" kern="0" spc="-30" dirty="0">
                <a:latin typeface="Browallia New"/>
                <a:cs typeface="Calibri" pitchFamily="34" charset="0"/>
              </a:rPr>
              <a:t>s ; which are not conventional foods for consumers who expect </a:t>
            </a:r>
            <a:r>
              <a:rPr lang="en-US" sz="2200" b="1" u="sng" kern="0" spc="-30" dirty="0">
                <a:latin typeface="Browallia New"/>
                <a:cs typeface="Calibri" pitchFamily="34" charset="0"/>
              </a:rPr>
              <a:t>for benefit of health </a:t>
            </a:r>
            <a:r>
              <a:rPr lang="en-US" sz="2200" b="1" u="sng" kern="0" spc="-30" dirty="0" smtClean="0">
                <a:latin typeface="Browallia New"/>
                <a:cs typeface="Calibri" pitchFamily="34" charset="0"/>
              </a:rPr>
              <a:t>promotion</a:t>
            </a:r>
            <a:r>
              <a:rPr lang="en-US" sz="2200" b="1" kern="0" spc="-30" dirty="0" smtClean="0">
                <a:latin typeface="Browallia New"/>
                <a:cs typeface="Calibri" pitchFamily="34" charset="0"/>
              </a:rPr>
              <a:t>”</a:t>
            </a:r>
            <a:endParaRPr lang="en-US" sz="2200" b="1" kern="0" spc="-30" dirty="0">
              <a:latin typeface="Browallia New"/>
              <a:cs typeface="Calibri" pitchFamily="34" charset="0"/>
            </a:endParaRPr>
          </a:p>
        </p:txBody>
      </p:sp>
      <p:sp>
        <p:nvSpPr>
          <p:cNvPr id="4" name="Rectangle 22"/>
          <p:cNvSpPr/>
          <p:nvPr/>
        </p:nvSpPr>
        <p:spPr bwMode="auto">
          <a:xfrm>
            <a:off x="0" y="1071546"/>
            <a:ext cx="9144000" cy="144015"/>
          </a:xfrm>
          <a:prstGeom prst="rect">
            <a:avLst/>
          </a:prstGeom>
          <a:solidFill>
            <a:srgbClr val="92D050"/>
          </a:soli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atin typeface="Browallia New"/>
              <a:cs typeface="Calibri" pitchFamily="34" charset="0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714348" y="5161232"/>
            <a:ext cx="7746084" cy="1567759"/>
            <a:chOff x="357158" y="4643446"/>
            <a:chExt cx="7929618" cy="1973111"/>
          </a:xfrm>
        </p:grpSpPr>
        <p:pic>
          <p:nvPicPr>
            <p:cNvPr id="6" name="รูปภาพ 5" descr="herb-supplements_570.jpg"/>
            <p:cNvPicPr>
              <a:picLocks noChangeAspect="1"/>
            </p:cNvPicPr>
            <p:nvPr/>
          </p:nvPicPr>
          <p:blipFill>
            <a:blip r:embed="rId2" cstate="print"/>
            <a:srcRect l="5070" r="6197"/>
            <a:stretch>
              <a:fillRect/>
            </a:stretch>
          </p:blipFill>
          <p:spPr>
            <a:xfrm>
              <a:off x="5715008" y="4857761"/>
              <a:ext cx="2571768" cy="1571636"/>
            </a:xfrm>
            <a:prstGeom prst="rect">
              <a:avLst/>
            </a:prstGeom>
          </p:spPr>
        </p:pic>
        <p:pic>
          <p:nvPicPr>
            <p:cNvPr id="7" name="รูปภาพ 6" descr="pills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58" y="4857760"/>
              <a:ext cx="2386762" cy="1583687"/>
            </a:xfrm>
            <a:prstGeom prst="rect">
              <a:avLst/>
            </a:prstGeom>
          </p:spPr>
        </p:pic>
        <p:pic>
          <p:nvPicPr>
            <p:cNvPr id="8" name="รูปภาพ 7" descr="supplement-rich-die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5264" y="4643446"/>
              <a:ext cx="2725430" cy="1973111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65731" y="3638634"/>
            <a:ext cx="84267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Browallia New"/>
                <a:cs typeface="Calibri" pitchFamily="34" charset="0"/>
              </a:rPr>
              <a:t>Clear statement on label</a:t>
            </a:r>
            <a:r>
              <a:rPr lang="en-US" sz="2000" b="1" dirty="0" smtClean="0">
                <a:solidFill>
                  <a:srgbClr val="FF0000"/>
                </a:solidFill>
                <a:latin typeface="Browallia New"/>
                <a:cs typeface="Calibri" pitchFamily="34" charset="0"/>
              </a:rPr>
              <a:t>: 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Browallia New"/>
                <a:cs typeface="Calibri" pitchFamily="34" charset="0"/>
              </a:rPr>
              <a:t>“</a:t>
            </a:r>
            <a:r>
              <a:rPr lang="en-US" sz="2000" b="1" i="1" dirty="0">
                <a:solidFill>
                  <a:srgbClr val="FF0000"/>
                </a:solidFill>
                <a:latin typeface="Browallia New"/>
                <a:cs typeface="Calibri" pitchFamily="34" charset="0"/>
              </a:rPr>
              <a:t>should regularly eat different varieties of full 5 categories of food, in </a:t>
            </a:r>
            <a:r>
              <a:rPr lang="en-US" sz="2000" b="1" i="1" dirty="0" smtClean="0">
                <a:solidFill>
                  <a:srgbClr val="FF0000"/>
                </a:solidFill>
                <a:latin typeface="Browallia New"/>
                <a:cs typeface="Calibri" pitchFamily="34" charset="0"/>
              </a:rPr>
              <a:t>an appropriate </a:t>
            </a:r>
            <a:r>
              <a:rPr lang="en-US" sz="2000" b="1" i="1" dirty="0">
                <a:solidFill>
                  <a:srgbClr val="FF0000"/>
                </a:solidFill>
                <a:latin typeface="Browallia New"/>
                <a:cs typeface="Calibri" pitchFamily="34" charset="0"/>
              </a:rPr>
              <a:t>proportion” </a:t>
            </a:r>
            <a:r>
              <a:rPr lang="en-US" sz="2000" b="1" u="sng" dirty="0">
                <a:solidFill>
                  <a:srgbClr val="FF0000"/>
                </a:solidFill>
                <a:latin typeface="Browallia New"/>
                <a:cs typeface="Calibri" pitchFamily="34" charset="0"/>
              </a:rPr>
              <a:t>and </a:t>
            </a:r>
            <a:endParaRPr lang="en-US" sz="2000" b="1" u="sng" dirty="0" smtClean="0">
              <a:solidFill>
                <a:srgbClr val="FF0000"/>
              </a:solidFill>
              <a:latin typeface="Browallia New"/>
              <a:cs typeface="Calibri" pitchFamily="34" charset="0"/>
            </a:endParaRPr>
          </a:p>
          <a:p>
            <a:r>
              <a:rPr lang="en-US" sz="2000" b="1" i="1" dirty="0" smtClean="0">
                <a:solidFill>
                  <a:srgbClr val="FF0000"/>
                </a:solidFill>
                <a:latin typeface="Browallia New"/>
                <a:cs typeface="Calibri" pitchFamily="34" charset="0"/>
              </a:rPr>
              <a:t>“</a:t>
            </a:r>
            <a:r>
              <a:rPr lang="en-US" sz="2000" b="1" i="1" dirty="0">
                <a:solidFill>
                  <a:srgbClr val="FF0000"/>
                </a:solidFill>
                <a:latin typeface="Browallia New"/>
                <a:cs typeface="Calibri" pitchFamily="34" charset="0"/>
              </a:rPr>
              <a:t>No effect for prevention or cure diseases”</a:t>
            </a:r>
            <a:endParaRPr lang="th-TH" sz="2000" b="1" i="1" dirty="0">
              <a:solidFill>
                <a:srgbClr val="FF0000"/>
              </a:solidFill>
              <a:latin typeface="Browallia New"/>
            </a:endParaRPr>
          </a:p>
        </p:txBody>
      </p:sp>
      <p:sp>
        <p:nvSpPr>
          <p:cNvPr id="11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193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Example of food category: </a:t>
            </a:r>
            <a:r>
              <a:rPr lang="en-US" b="1" dirty="0">
                <a:latin typeface="Browallia New" pitchFamily="34" charset="-34"/>
                <a:cs typeface="Browallia New" pitchFamily="34" charset="-34"/>
              </a:rPr>
              <a:t>Special Purposed Foods</a:t>
            </a: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285860"/>
            <a:ext cx="8358246" cy="1975009"/>
          </a:xfrm>
          <a:prstGeom prst="roundRect">
            <a:avLst/>
          </a:prstGeom>
          <a:solidFill>
            <a:srgbClr val="FEE8EA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Browallia New" pitchFamily="34" charset="-34"/>
                <a:cs typeface="Browallia New" pitchFamily="34" charset="-34"/>
              </a:rPr>
              <a:t>“processed</a:t>
            </a:r>
            <a:r>
              <a:rPr lang="en-US" sz="2200" b="1" dirty="0">
                <a:latin typeface="Browallia New" pitchFamily="34" charset="-34"/>
                <a:cs typeface="Browallia New" pitchFamily="34" charset="-34"/>
              </a:rPr>
              <a:t>, formulated, or specific </a:t>
            </a:r>
            <a:r>
              <a:rPr lang="en-US" sz="2200" b="1" dirty="0" smtClean="0">
                <a:latin typeface="Browallia New" pitchFamily="34" charset="-34"/>
                <a:cs typeface="Browallia New" pitchFamily="34" charset="-34"/>
              </a:rPr>
              <a:t>ingredient foods</a:t>
            </a:r>
            <a:r>
              <a:rPr lang="en-US" sz="2200" b="1" dirty="0">
                <a:latin typeface="Browallia New" pitchFamily="34" charset="-34"/>
                <a:cs typeface="Browallia New" pitchFamily="34" charset="-34"/>
              </a:rPr>
              <a:t>, for special </a:t>
            </a:r>
            <a:r>
              <a:rPr lang="en-US" sz="2200" b="1" spc="-20" dirty="0">
                <a:latin typeface="Browallia New" pitchFamily="34" charset="-34"/>
                <a:cs typeface="Browallia New" pitchFamily="34" charset="-34"/>
              </a:rPr>
              <a:t>purpose fit to physical, physiology, or irregular body, </a:t>
            </a:r>
            <a:r>
              <a:rPr lang="en-US" sz="2200" b="1" spc="-20" dirty="0" smtClean="0">
                <a:latin typeface="Browallia New" pitchFamily="34" charset="-34"/>
                <a:cs typeface="Browallia New" pitchFamily="34" charset="-34"/>
              </a:rPr>
              <a:t>by characteristics</a:t>
            </a:r>
            <a:r>
              <a:rPr lang="en-US" sz="2200" b="1" dirty="0" smtClean="0">
                <a:latin typeface="Browallia New" pitchFamily="34" charset="-34"/>
                <a:cs typeface="Browallia New" pitchFamily="34" charset="-34"/>
              </a:rPr>
              <a:t>, appearances</a:t>
            </a:r>
            <a:r>
              <a:rPr lang="en-US" sz="2200" b="1" dirty="0">
                <a:latin typeface="Browallia New" pitchFamily="34" charset="-34"/>
                <a:cs typeface="Browallia New" pitchFamily="34" charset="-34"/>
              </a:rPr>
              <a:t>, or categories and quantities </a:t>
            </a:r>
            <a:r>
              <a:rPr lang="en-US" sz="2200" b="1" dirty="0" smtClean="0">
                <a:latin typeface="Browallia New" pitchFamily="34" charset="-34"/>
                <a:cs typeface="Browallia New" pitchFamily="34" charset="-34"/>
              </a:rPr>
              <a:t>of ingredients </a:t>
            </a:r>
            <a:r>
              <a:rPr lang="en-US" sz="2200" b="1" dirty="0">
                <a:latin typeface="Browallia New" pitchFamily="34" charset="-34"/>
                <a:cs typeface="Browallia New" pitchFamily="34" charset="-34"/>
              </a:rPr>
              <a:t>which are clearly different from the same </a:t>
            </a:r>
            <a:r>
              <a:rPr lang="en-US" sz="2200" b="1" dirty="0" smtClean="0">
                <a:latin typeface="Browallia New" pitchFamily="34" charset="-34"/>
                <a:cs typeface="Browallia New" pitchFamily="34" charset="-34"/>
              </a:rPr>
              <a:t>of normal foods”</a:t>
            </a:r>
            <a:endParaRPr lang="th-TH" sz="22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" name="Rectangle 22"/>
          <p:cNvSpPr/>
          <p:nvPr/>
        </p:nvSpPr>
        <p:spPr bwMode="auto">
          <a:xfrm>
            <a:off x="0" y="1000108"/>
            <a:ext cx="9144000" cy="144015"/>
          </a:xfrm>
          <a:prstGeom prst="rect">
            <a:avLst/>
          </a:prstGeom>
          <a:solidFill>
            <a:srgbClr val="FF0000"/>
          </a:soli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atin typeface="TH SarabunPSK" pitchFamily="34" charset="-34"/>
              <a:cs typeface="Browallia New"/>
            </a:endParaRPr>
          </a:p>
        </p:txBody>
      </p:sp>
      <p:grpSp>
        <p:nvGrpSpPr>
          <p:cNvPr id="23" name="กลุ่ม 22"/>
          <p:cNvGrpSpPr/>
          <p:nvPr/>
        </p:nvGrpSpPr>
        <p:grpSpPr>
          <a:xfrm>
            <a:off x="5143504" y="5072074"/>
            <a:ext cx="1643075" cy="1122113"/>
            <a:chOff x="4714876" y="5000636"/>
            <a:chExt cx="1643075" cy="1122113"/>
          </a:xfrm>
        </p:grpSpPr>
        <p:pic>
          <p:nvPicPr>
            <p:cNvPr id="22" name="รูปภาพ 21" descr="51-560x37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4876" y="5000636"/>
              <a:ext cx="1595430" cy="10626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สี่เหลี่ยมผืนผ้า 8"/>
            <p:cNvSpPr/>
            <p:nvPr/>
          </p:nvSpPr>
          <p:spPr>
            <a:xfrm>
              <a:off x="4714876" y="5814972"/>
              <a:ext cx="16430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lvl="0" indent="-514350" algn="ctr"/>
              <a:r>
                <a:rPr lang="en-US" sz="1400" b="1" dirty="0" smtClean="0">
                  <a:solidFill>
                    <a:prstClr val="black"/>
                  </a:solidFill>
                  <a:latin typeface="Browallia New" pitchFamily="34" charset="-34"/>
                  <a:cs typeface="Browallia New"/>
                </a:rPr>
                <a:t>Pregnant women</a:t>
              </a:r>
              <a:endParaRPr lang="th-TH" sz="1400" b="1" dirty="0">
                <a:solidFill>
                  <a:prstClr val="black"/>
                </a:solidFill>
                <a:latin typeface="Browallia New" pitchFamily="34" charset="-34"/>
                <a:cs typeface="Browallia New"/>
              </a:endParaRPr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323528" y="3303461"/>
            <a:ext cx="3857652" cy="1349675"/>
            <a:chOff x="357158" y="3497266"/>
            <a:chExt cx="3857652" cy="656826"/>
          </a:xfrm>
        </p:grpSpPr>
        <p:sp>
          <p:nvSpPr>
            <p:cNvPr id="7" name="สี่เหลี่ยมมุมมน 6"/>
            <p:cNvSpPr/>
            <p:nvPr/>
          </p:nvSpPr>
          <p:spPr>
            <a:xfrm>
              <a:off x="500034" y="3643314"/>
              <a:ext cx="3714776" cy="510778"/>
            </a:xfrm>
            <a:prstGeom prst="roundRect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514350" indent="-514350" algn="ctr"/>
              <a:endParaRPr lang="th-TH" sz="2400" b="1" dirty="0" smtClean="0">
                <a:latin typeface="Browallia New" pitchFamily="34" charset="-34"/>
                <a:cs typeface="+mj-cs"/>
              </a:endParaRPr>
            </a:p>
          </p:txBody>
        </p:sp>
        <p:sp>
          <p:nvSpPr>
            <p:cNvPr id="10" name="สี่เหลี่ยมมุมมน 9"/>
            <p:cNvSpPr/>
            <p:nvPr/>
          </p:nvSpPr>
          <p:spPr>
            <a:xfrm>
              <a:off x="357158" y="3497266"/>
              <a:ext cx="428628" cy="2159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th-TH" sz="1800" b="1" dirty="0">
                <a:solidFill>
                  <a:schemeClr val="tx1"/>
                </a:solidFill>
                <a:latin typeface="Calibri" pitchFamily="34" charset="0"/>
                <a:cs typeface="TH SarabunPSK" pitchFamily="34" charset="-34"/>
              </a:endParaRPr>
            </a:p>
          </p:txBody>
        </p:sp>
      </p:grpSp>
      <p:grpSp>
        <p:nvGrpSpPr>
          <p:cNvPr id="12" name="กลุ่ม 11"/>
          <p:cNvGrpSpPr/>
          <p:nvPr/>
        </p:nvGrpSpPr>
        <p:grpSpPr>
          <a:xfrm>
            <a:off x="142843" y="5103774"/>
            <a:ext cx="4429157" cy="1205546"/>
            <a:chOff x="4786313" y="3497266"/>
            <a:chExt cx="4143405" cy="656826"/>
          </a:xfrm>
        </p:grpSpPr>
        <p:sp>
          <p:nvSpPr>
            <p:cNvPr id="8" name="สี่เหลี่ยมมุมมน 7"/>
            <p:cNvSpPr/>
            <p:nvPr/>
          </p:nvSpPr>
          <p:spPr>
            <a:xfrm>
              <a:off x="4929190" y="3643314"/>
              <a:ext cx="4000528" cy="510778"/>
            </a:xfrm>
            <a:prstGeom prst="roundRect">
              <a:avLst/>
            </a:prstGeom>
            <a:ln w="38100">
              <a:solidFill>
                <a:srgbClr val="ED6D8B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514350" lvl="0" indent="-514350" algn="ctr"/>
              <a:endParaRPr lang="th-TH" sz="2400" b="1" dirty="0" smtClean="0">
                <a:solidFill>
                  <a:prstClr val="black"/>
                </a:solidFill>
                <a:latin typeface="Browallia New" pitchFamily="34" charset="-34"/>
              </a:endParaRPr>
            </a:p>
          </p:txBody>
        </p:sp>
        <p:sp>
          <p:nvSpPr>
            <p:cNvPr id="11" name="สี่เหลี่ยมมุมมน 10"/>
            <p:cNvSpPr/>
            <p:nvPr/>
          </p:nvSpPr>
          <p:spPr>
            <a:xfrm>
              <a:off x="4786313" y="3497266"/>
              <a:ext cx="445865" cy="23117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th-TH" sz="1800" b="1" dirty="0">
                <a:solidFill>
                  <a:schemeClr val="tx1"/>
                </a:solidFill>
                <a:latin typeface="Calibri" pitchFamily="34" charset="0"/>
                <a:cs typeface="TH SarabunPSK" pitchFamily="34" charset="-34"/>
              </a:endParaRPr>
            </a:p>
          </p:txBody>
        </p:sp>
      </p:grp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4357686" y="4143380"/>
            <a:ext cx="500067" cy="1079501"/>
          </a:xfrm>
          <a:prstGeom prst="rightArrow">
            <a:avLst>
              <a:gd name="adj1" fmla="val 50176"/>
              <a:gd name="adj2" fmla="val 5031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21" name="กลุ่ม 20"/>
          <p:cNvGrpSpPr/>
          <p:nvPr/>
        </p:nvGrpSpPr>
        <p:grpSpPr>
          <a:xfrm>
            <a:off x="6786578" y="3714752"/>
            <a:ext cx="2286016" cy="1165033"/>
            <a:chOff x="6500827" y="3571876"/>
            <a:chExt cx="2286016" cy="1165033"/>
          </a:xfrm>
        </p:grpSpPr>
        <p:pic>
          <p:nvPicPr>
            <p:cNvPr id="19" name="รูปภาพ 18" descr="6.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9455" y="3571876"/>
              <a:ext cx="1152888" cy="992485"/>
            </a:xfrm>
            <a:prstGeom prst="rect">
              <a:avLst/>
            </a:prstGeom>
          </p:spPr>
        </p:pic>
        <p:sp>
          <p:nvSpPr>
            <p:cNvPr id="15" name="สี่เหลี่ยมผืนผ้า 14"/>
            <p:cNvSpPr/>
            <p:nvPr/>
          </p:nvSpPr>
          <p:spPr>
            <a:xfrm>
              <a:off x="6500827" y="4429132"/>
              <a:ext cx="22860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lvl="0" indent="-514350" algn="ctr"/>
              <a:r>
                <a:rPr lang="en-US" sz="1400" b="1" dirty="0" smtClean="0">
                  <a:solidFill>
                    <a:prstClr val="black"/>
                  </a:solidFill>
                  <a:latin typeface="Browallia New" pitchFamily="34" charset="-34"/>
                  <a:cs typeface="Browallia New"/>
                </a:rPr>
                <a:t>Weight contro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  <a:cs typeface="Browallia New"/>
                </a:rPr>
                <a:t>l</a:t>
              </a:r>
              <a:endParaRPr lang="th-TH" sz="1400" b="1" dirty="0" smtClean="0">
                <a:solidFill>
                  <a:prstClr val="black"/>
                </a:solidFill>
                <a:latin typeface="Calibri" pitchFamily="34" charset="0"/>
                <a:cs typeface="Browallia New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6929454" y="5286388"/>
            <a:ext cx="2000264" cy="1285884"/>
            <a:chOff x="6786578" y="5072074"/>
            <a:chExt cx="2151042" cy="1285884"/>
          </a:xfrm>
        </p:grpSpPr>
        <p:pic>
          <p:nvPicPr>
            <p:cNvPr id="17" name="รูปภาพ 16" descr="ผสอ.jpg"/>
            <p:cNvPicPr>
              <a:picLocks noChangeAspect="1"/>
            </p:cNvPicPr>
            <p:nvPr/>
          </p:nvPicPr>
          <p:blipFill>
            <a:blip r:embed="rId4" cstate="print"/>
            <a:srcRect t="26937" b="23246"/>
            <a:stretch>
              <a:fillRect/>
            </a:stretch>
          </p:blipFill>
          <p:spPr>
            <a:xfrm>
              <a:off x="6786578" y="5286388"/>
              <a:ext cx="2151042" cy="1071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สี่เหลี่ยมผืนผ้า 15"/>
            <p:cNvSpPr/>
            <p:nvPr/>
          </p:nvSpPr>
          <p:spPr>
            <a:xfrm>
              <a:off x="7426293" y="5072074"/>
              <a:ext cx="130901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  <a:cs typeface="Browallia New"/>
                </a:rPr>
                <a:t>  </a:t>
              </a:r>
              <a:r>
                <a:rPr lang="en-US" sz="1400" b="1" dirty="0">
                  <a:solidFill>
                    <a:prstClr val="black"/>
                  </a:solidFill>
                  <a:latin typeface="Browallia New" pitchFamily="34" charset="-34"/>
                  <a:cs typeface="Browallia New"/>
                </a:rPr>
                <a:t>E</a:t>
              </a:r>
              <a:r>
                <a:rPr lang="en-US" sz="1400" b="1" dirty="0" smtClean="0">
                  <a:solidFill>
                    <a:prstClr val="black"/>
                  </a:solidFill>
                  <a:latin typeface="Browallia New" pitchFamily="34" charset="-34"/>
                  <a:cs typeface="Browallia New"/>
                </a:rPr>
                <a:t>lderly </a:t>
              </a:r>
              <a:endParaRPr lang="th-TH" sz="1400" dirty="0">
                <a:latin typeface="Browallia New" pitchFamily="34" charset="-34"/>
                <a:cs typeface="Browallia New"/>
              </a:endParaRPr>
            </a:p>
          </p:txBody>
        </p:sp>
      </p:grpSp>
      <p:grpSp>
        <p:nvGrpSpPr>
          <p:cNvPr id="26" name="กลุ่ม 25"/>
          <p:cNvGrpSpPr/>
          <p:nvPr/>
        </p:nvGrpSpPr>
        <p:grpSpPr>
          <a:xfrm>
            <a:off x="5000627" y="3429000"/>
            <a:ext cx="1893107" cy="1357322"/>
            <a:chOff x="5000627" y="3429000"/>
            <a:chExt cx="1893107" cy="1357322"/>
          </a:xfrm>
        </p:grpSpPr>
        <p:pic>
          <p:nvPicPr>
            <p:cNvPr id="25" name="รูปภาพ 24" descr="diabetes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0627" y="3429000"/>
              <a:ext cx="1893107" cy="13573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5000628" y="3429000"/>
              <a:ext cx="13573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Browallia New" pitchFamily="34" charset="-34"/>
                  <a:cs typeface="Browallia New"/>
                </a:rPr>
                <a:t>Diabetic</a:t>
              </a:r>
              <a:endParaRPr lang="th-TH" sz="1400" b="1" dirty="0">
                <a:latin typeface="Browallia New" pitchFamily="34" charset="-34"/>
                <a:cs typeface="Browallia New"/>
              </a:endParaRP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588709" y="3683640"/>
            <a:ext cx="340722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b="1" dirty="0">
                <a:latin typeface="Browallia New" pitchFamily="34" charset="-34"/>
                <a:cs typeface="Browallia New" pitchFamily="34" charset="-34"/>
              </a:rPr>
              <a:t>Foods for specific patients or </a:t>
            </a:r>
            <a:r>
              <a:rPr lang="en-US" sz="1900" b="1" dirty="0" smtClean="0">
                <a:latin typeface="Browallia New" pitchFamily="34" charset="-34"/>
                <a:cs typeface="Browallia New" pitchFamily="34" charset="-34"/>
              </a:rPr>
              <a:t>physically irregular figure</a:t>
            </a:r>
            <a:r>
              <a:rPr lang="en-US" sz="1900" b="1" dirty="0">
                <a:latin typeface="Browallia New" pitchFamily="34" charset="-34"/>
                <a:cs typeface="Browallia New" pitchFamily="34" charset="-34"/>
              </a:rPr>
              <a:t>.</a:t>
            </a:r>
            <a:endParaRPr lang="th-TH" sz="19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500635" y="5431936"/>
            <a:ext cx="3927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Browallia New" pitchFamily="34" charset="-34"/>
                <a:cs typeface="Browallia New" pitchFamily="34" charset="-34"/>
              </a:rPr>
              <a:t>Foods for persons which require </a:t>
            </a:r>
            <a:endParaRPr lang="en-US" sz="1800" b="1" dirty="0" smtClean="0">
              <a:latin typeface="Browallia New" pitchFamily="34" charset="-34"/>
              <a:cs typeface="Browallia New" pitchFamily="34" charset="-34"/>
            </a:endParaRPr>
          </a:p>
          <a:p>
            <a:pPr algn="ctr"/>
            <a:r>
              <a:rPr lang="en-US" sz="1800" b="1" dirty="0" smtClean="0">
                <a:latin typeface="Browallia New" pitchFamily="34" charset="-34"/>
                <a:cs typeface="Browallia New" pitchFamily="34" charset="-34"/>
              </a:rPr>
              <a:t>special </a:t>
            </a:r>
            <a:r>
              <a:rPr lang="en-US" sz="1800" b="1" dirty="0">
                <a:latin typeface="Browallia New" pitchFamily="34" charset="-34"/>
                <a:cs typeface="Browallia New" pitchFamily="34" charset="-34"/>
              </a:rPr>
              <a:t>purpose in food consumption</a:t>
            </a:r>
            <a:endParaRPr lang="th-TH" sz="18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8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3360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Current food trend</a:t>
            </a:r>
            <a:endParaRPr lang="th-TH" b="1" u="sng" dirty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836712"/>
            <a:ext cx="8352928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300"/>
              </a:spcBef>
              <a:tabLst>
                <a:tab pos="625475" algn="l"/>
              </a:tabLst>
            </a:pPr>
            <a:r>
              <a:rPr lang="en-US" sz="1800" b="1" dirty="0" smtClean="0">
                <a:latin typeface="Browallia New" pitchFamily="34" charset="-34"/>
                <a:cs typeface="Browallia New" pitchFamily="34" charset="-34"/>
              </a:rPr>
              <a:t>- Consumers </a:t>
            </a:r>
            <a:r>
              <a:rPr lang="en-US" sz="1800" b="1" dirty="0">
                <a:latin typeface="Browallia New" pitchFamily="34" charset="-34"/>
                <a:cs typeface="Browallia New" pitchFamily="34" charset="-34"/>
              </a:rPr>
              <a:t>are becoming more </a:t>
            </a:r>
            <a:r>
              <a:rPr lang="en-US" sz="1800" b="1" dirty="0" smtClean="0">
                <a:latin typeface="Browallia New" pitchFamily="34" charset="-34"/>
                <a:cs typeface="Browallia New" pitchFamily="34" charset="-34"/>
              </a:rPr>
              <a:t>health-conscious leading to increasing </a:t>
            </a:r>
            <a:r>
              <a:rPr lang="en-US" sz="1800" b="1" dirty="0">
                <a:latin typeface="Browallia New" pitchFamily="34" charset="-34"/>
                <a:cs typeface="Browallia New" pitchFamily="34" charset="-34"/>
              </a:rPr>
              <a:t>variety of new products with health-related </a:t>
            </a:r>
            <a:r>
              <a:rPr lang="en-US" sz="1800" b="1" dirty="0" smtClean="0">
                <a:latin typeface="Browallia New" pitchFamily="34" charset="-34"/>
                <a:cs typeface="Browallia New" pitchFamily="34" charset="-34"/>
              </a:rPr>
              <a:t>benefits such as herbal food supplements </a:t>
            </a:r>
          </a:p>
          <a:p>
            <a:pPr algn="thaiDist">
              <a:spcBef>
                <a:spcPts val="300"/>
              </a:spcBef>
              <a:tabLst>
                <a:tab pos="625475" algn="l"/>
              </a:tabLst>
            </a:pPr>
            <a:r>
              <a:rPr lang="en-US" sz="1800" b="1" dirty="0" smtClean="0">
                <a:latin typeface="Browallia New" pitchFamily="34" charset="-34"/>
                <a:cs typeface="Browallia New" pitchFamily="34" charset="-34"/>
              </a:rPr>
              <a:t>- Development of new or innovative process may give rise </a:t>
            </a:r>
            <a:r>
              <a:rPr lang="en-US" sz="1800" b="1" dirty="0">
                <a:latin typeface="Browallia New" pitchFamily="34" charset="-34"/>
                <a:cs typeface="Browallia New" pitchFamily="34" charset="-34"/>
              </a:rPr>
              <a:t>to significant changes in the composition or structure of such food which affect their nutritional value, metabolism or level of undesirable </a:t>
            </a:r>
            <a:r>
              <a:rPr lang="en-US" sz="1800" b="1" dirty="0" smtClean="0">
                <a:latin typeface="Browallia New" pitchFamily="34" charset="-34"/>
                <a:cs typeface="Browallia New" pitchFamily="34" charset="-34"/>
              </a:rPr>
              <a:t>substances</a:t>
            </a:r>
            <a:endParaRPr lang="en-US" sz="18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39952" y="2952676"/>
            <a:ext cx="792088" cy="5040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latin typeface="Browallia New" pitchFamily="34" charset="-34"/>
              <a:cs typeface="Browallia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357301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 algn="ctr">
              <a:tabLst>
                <a:tab pos="625475" algn="l"/>
              </a:tabLst>
            </a:pPr>
            <a:r>
              <a:rPr lang="en-US" sz="2400" b="1" i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Novel food</a:t>
            </a:r>
            <a:endParaRPr lang="en-US" sz="2400" b="1" i="1" dirty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22108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5475" algn="l"/>
              </a:tabLst>
            </a:pPr>
            <a:r>
              <a:rPr lang="en-US" sz="1800" b="1" dirty="0" smtClean="0">
                <a:latin typeface="Browallia New" pitchFamily="34" charset="-34"/>
                <a:cs typeface="Browallia New" pitchFamily="34" charset="-34"/>
              </a:rPr>
              <a:t>- No history of human consumption as food</a:t>
            </a:r>
          </a:p>
          <a:p>
            <a:pPr marL="87313" indent="-87313">
              <a:tabLst>
                <a:tab pos="625475" algn="l"/>
              </a:tabLst>
            </a:pPr>
            <a:r>
              <a:rPr lang="th-TH" sz="1800" b="1" dirty="0" smtClean="0"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en-US" sz="1800" b="1" dirty="0" smtClean="0">
                <a:latin typeface="Browallia New" pitchFamily="34" charset="-34"/>
                <a:cs typeface="Browallia New" pitchFamily="34" charset="-34"/>
              </a:rPr>
              <a:t>Any production </a:t>
            </a:r>
            <a:r>
              <a:rPr lang="en-US" sz="1800" b="1" dirty="0">
                <a:latin typeface="Browallia New" pitchFamily="34" charset="-34"/>
                <a:cs typeface="Browallia New" pitchFamily="34" charset="-34"/>
              </a:rPr>
              <a:t>process not currently </a:t>
            </a:r>
            <a:r>
              <a:rPr lang="en-US" sz="1800" b="1" dirty="0" smtClean="0">
                <a:latin typeface="Browallia New" pitchFamily="34" charset="-34"/>
                <a:cs typeface="Browallia New" pitchFamily="34" charset="-34"/>
              </a:rPr>
              <a:t>used leading affect their nutritional value or </a:t>
            </a:r>
            <a:r>
              <a:rPr lang="en-US" sz="1800" b="1" dirty="0">
                <a:latin typeface="Browallia New" pitchFamily="34" charset="-34"/>
                <a:cs typeface="Browallia New" pitchFamily="34" charset="-34"/>
              </a:rPr>
              <a:t>level of undesirable </a:t>
            </a:r>
            <a:r>
              <a:rPr lang="en-US" sz="1800" b="1" dirty="0" smtClean="0">
                <a:latin typeface="Browallia New" pitchFamily="34" charset="-34"/>
                <a:cs typeface="Browallia New" pitchFamily="34" charset="-34"/>
              </a:rPr>
              <a:t>substances</a:t>
            </a:r>
            <a:endParaRPr lang="en-US" sz="18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139952" y="5301208"/>
            <a:ext cx="792088" cy="50405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latin typeface="Browallia New" pitchFamily="34" charset="-34"/>
              <a:cs typeface="Browallia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5940569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 algn="ctr">
              <a:tabLst>
                <a:tab pos="625475" algn="l"/>
              </a:tabLst>
            </a:pPr>
            <a:r>
              <a:rPr lang="en-US" sz="2000" b="1" i="1" dirty="0" smtClean="0">
                <a:solidFill>
                  <a:srgbClr val="C00000"/>
                </a:solidFill>
                <a:latin typeface="Browallia New" pitchFamily="34" charset="-34"/>
                <a:cs typeface="Browallia New"/>
              </a:rPr>
              <a:t>This may present a risk to public health</a:t>
            </a:r>
            <a:endParaRPr lang="en-US" sz="2000" b="1" i="1" dirty="0">
              <a:solidFill>
                <a:srgbClr val="C00000"/>
              </a:solidFill>
              <a:latin typeface="Browallia New" pitchFamily="34" charset="-34"/>
              <a:cs typeface="Browallia New"/>
            </a:endParaRPr>
          </a:p>
        </p:txBody>
      </p:sp>
      <p:sp>
        <p:nvSpPr>
          <p:cNvPr id="10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 descr="http://www.lsu.edu/departments/nfs/cssplaymenus/horizontalaccordian/pic3.jpg"/>
          <p:cNvPicPr>
            <a:picLocks noChangeAspect="1" noChangeArrowheads="1"/>
          </p:cNvPicPr>
          <p:nvPr/>
        </p:nvPicPr>
        <p:blipFill>
          <a:blip r:embed="rId2" cstate="print">
            <a:lum bright="-18000" contrast="40000"/>
          </a:blip>
          <a:srcRect l="7556" t="12704" r="28790"/>
          <a:stretch>
            <a:fillRect/>
          </a:stretch>
        </p:blipFill>
        <p:spPr bwMode="auto">
          <a:xfrm>
            <a:off x="7308304" y="3684404"/>
            <a:ext cx="1728192" cy="96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nature.com/naturejobs/2012/121101/images/nj7422-149a-i1.0.jpg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 l="8820" t="33659" r="13283"/>
          <a:stretch>
            <a:fillRect/>
          </a:stretch>
        </p:blipFill>
        <p:spPr bwMode="auto">
          <a:xfrm>
            <a:off x="7294173" y="2142538"/>
            <a:ext cx="1742323" cy="92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24" descr="ss.jpg"/>
          <p:cNvPicPr>
            <a:picLocks noChangeAspect="1"/>
          </p:cNvPicPr>
          <p:nvPr/>
        </p:nvPicPr>
        <p:blipFill>
          <a:blip r:embed="rId4" cstate="print"/>
          <a:srcRect l="10948" t="13438" r="-729" b="11826"/>
          <a:stretch>
            <a:fillRect/>
          </a:stretch>
        </p:blipFill>
        <p:spPr bwMode="auto">
          <a:xfrm>
            <a:off x="7308304" y="5301208"/>
            <a:ext cx="1728192" cy="99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85513" y="332656"/>
            <a:ext cx="8218935" cy="504056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503525" y="419740"/>
            <a:ext cx="801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600" b="1" dirty="0" smtClean="0">
                <a:latin typeface="Browallia New"/>
                <a:cs typeface="Calibri" pitchFamily="34" charset="0"/>
              </a:rPr>
              <a:t>Notification of Ministry of Public Health (No.376) B.E. 2559 (2016) Re: Novel food</a:t>
            </a:r>
            <a:endParaRPr lang="th-TH" sz="1600" b="1" dirty="0" smtClean="0">
              <a:latin typeface="Browallia New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505599"/>
            <a:ext cx="5165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rowallia New"/>
                <a:cs typeface="Calibri" pitchFamily="34" charset="0"/>
              </a:rPr>
              <a:t>Link: </a:t>
            </a:r>
            <a:r>
              <a:rPr lang="en-US" sz="1400" dirty="0">
                <a:latin typeface="Browallia New"/>
                <a:cs typeface="Calibri" pitchFamily="34" charset="0"/>
              </a:rPr>
              <a:t>http://food.fda.moph.go.th/law/announ_moph351-400.php</a:t>
            </a:r>
            <a:endParaRPr lang="th-TH" sz="1400" dirty="0">
              <a:latin typeface="Browallia New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0" t="15080" r="23920" b="6250"/>
          <a:stretch/>
        </p:blipFill>
        <p:spPr bwMode="auto">
          <a:xfrm>
            <a:off x="539552" y="1008461"/>
            <a:ext cx="6336704" cy="5372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2771800" y="116632"/>
            <a:ext cx="626469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Notification of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MoPH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 (No.376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) B.E. 2559 (2016) Re: Novel 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Browallia New"/>
                <a:cs typeface="Calibri" pitchFamily="34" charset="0"/>
              </a:rPr>
              <a:t>food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Browallia New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28001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Browallia New"/>
                <a:cs typeface="Calibri" pitchFamily="34" charset="0"/>
              </a:rPr>
              <a:t>Main points</a:t>
            </a:r>
            <a:endParaRPr lang="th-TH" sz="2400" b="1" u="sng" dirty="0">
              <a:solidFill>
                <a:srgbClr val="0070C0"/>
              </a:solidFill>
              <a:latin typeface="Browallia New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12776"/>
            <a:ext cx="4269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7030A0"/>
                </a:solidFill>
                <a:latin typeface="Browallia New" pitchFamily="34" charset="-34"/>
                <a:cs typeface="Browallia New" pitchFamily="34" charset="-34"/>
              </a:rPr>
              <a:t>1. Definition: </a:t>
            </a:r>
            <a:r>
              <a:rPr lang="en-US" sz="2000" b="1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000" b="1" dirty="0" smtClean="0">
                <a:latin typeface="Browallia New" pitchFamily="34" charset="-34"/>
                <a:cs typeface="Browallia New" pitchFamily="34" charset="-34"/>
              </a:rPr>
              <a:t>“</a:t>
            </a:r>
            <a:r>
              <a:rPr lang="en-US" sz="2000" b="1" dirty="0">
                <a:latin typeface="Browallia New" pitchFamily="34" charset="-34"/>
                <a:cs typeface="Browallia New" pitchFamily="34" charset="-34"/>
              </a:rPr>
              <a:t>N</a:t>
            </a:r>
            <a:r>
              <a:rPr lang="en-US" sz="2000" b="1" dirty="0" smtClean="0">
                <a:latin typeface="Browallia New" pitchFamily="34" charset="-34"/>
                <a:cs typeface="Browallia New" pitchFamily="34" charset="-34"/>
              </a:rPr>
              <a:t>ovel food” </a:t>
            </a: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000" b="1" dirty="0" smtClean="0">
                <a:latin typeface="Browallia New" pitchFamily="34" charset="-34"/>
                <a:cs typeface="Browallia New" pitchFamily="34" charset="-34"/>
              </a:rPr>
              <a:t>mean</a:t>
            </a:r>
            <a:endParaRPr lang="th-TH" sz="2000" b="1" dirty="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046907"/>
            <a:ext cx="8424936" cy="3670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thaiDist">
              <a:lnSpc>
                <a:spcPts val="3000"/>
              </a:lnSpc>
              <a:spcBef>
                <a:spcPts val="600"/>
              </a:spcBef>
            </a:pPr>
            <a:r>
              <a:rPr lang="en-US" sz="1800" b="1" dirty="0">
                <a:latin typeface="Browallia New" pitchFamily="34" charset="-34"/>
                <a:cs typeface="Browallia New" pitchFamily="34" charset="-34"/>
              </a:rPr>
              <a:t>(1) Any substance used as food or food ingredients which has been significantly </a:t>
            </a:r>
            <a:r>
              <a:rPr lang="en-US" sz="1800" b="1" u="sng" dirty="0">
                <a:latin typeface="Browallia New" pitchFamily="34" charset="-34"/>
                <a:cs typeface="Browallia New" pitchFamily="34" charset="-34"/>
              </a:rPr>
              <a:t>used for human consumption less than fifteen years </a:t>
            </a:r>
            <a:r>
              <a:rPr lang="en-US" sz="1800" b="1" dirty="0">
                <a:latin typeface="Browallia New" pitchFamily="34" charset="-34"/>
                <a:cs typeface="Browallia New" pitchFamily="34" charset="-34"/>
              </a:rPr>
              <a:t>based on scientific or reliable evidence or;</a:t>
            </a:r>
          </a:p>
          <a:p>
            <a:pPr marL="363538" indent="-363538" algn="thaiDist">
              <a:lnSpc>
                <a:spcPts val="3000"/>
              </a:lnSpc>
              <a:spcBef>
                <a:spcPts val="600"/>
              </a:spcBef>
            </a:pPr>
            <a:r>
              <a:rPr lang="en-US" sz="1800" b="1" dirty="0">
                <a:latin typeface="Browallia New" pitchFamily="34" charset="-34"/>
                <a:cs typeface="Browallia New" pitchFamily="34" charset="-34"/>
              </a:rPr>
              <a:t>(2) Any substance used as food or food ingredients to which has been applied     </a:t>
            </a:r>
            <a:r>
              <a:rPr lang="en-US" sz="1800" b="1" u="sng" dirty="0">
                <a:latin typeface="Browallia New" pitchFamily="34" charset="-34"/>
                <a:cs typeface="Browallia New" pitchFamily="34" charset="-34"/>
              </a:rPr>
              <a:t>a production process not currently used</a:t>
            </a:r>
            <a:r>
              <a:rPr lang="en-US" sz="1800" b="1" dirty="0">
                <a:latin typeface="Browallia New" pitchFamily="34" charset="-34"/>
                <a:cs typeface="Browallia New" pitchFamily="34" charset="-34"/>
              </a:rPr>
              <a:t>, where that process gives rise to significant changes in the composition or structure of such food which affect their nutritional value, metabolism or level of undesirable substances or;</a:t>
            </a:r>
          </a:p>
          <a:p>
            <a:pPr marL="363538" indent="-363538" algn="thaiDist">
              <a:lnSpc>
                <a:spcPts val="3000"/>
              </a:lnSpc>
              <a:spcBef>
                <a:spcPts val="600"/>
              </a:spcBef>
            </a:pPr>
            <a:r>
              <a:rPr lang="en-US" sz="1800" b="1" dirty="0">
                <a:latin typeface="Browallia New" pitchFamily="34" charset="-34"/>
                <a:cs typeface="Browallia New" pitchFamily="34" charset="-34"/>
              </a:rPr>
              <a:t>(3) Any food product </a:t>
            </a:r>
            <a:r>
              <a:rPr lang="en-US" sz="1800" b="1" u="sng" dirty="0">
                <a:latin typeface="Browallia New" pitchFamily="34" charset="-34"/>
                <a:cs typeface="Browallia New" pitchFamily="34" charset="-34"/>
              </a:rPr>
              <a:t>contains either (1) or (2) as an ingredient</a:t>
            </a:r>
            <a:r>
              <a:rPr lang="en-US" sz="1800" b="1" dirty="0">
                <a:latin typeface="Browallia New" pitchFamily="34" charset="-34"/>
                <a:cs typeface="Browallia New" pitchFamily="34" charset="-34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5879013"/>
            <a:ext cx="8568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1800" b="1" u="sng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Exclude</a:t>
            </a:r>
            <a:r>
              <a:rPr lang="en-US" sz="18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en-US" sz="18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food </a:t>
            </a:r>
            <a:r>
              <a:rPr lang="en-US" sz="18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additives, and </a:t>
            </a:r>
          </a:p>
          <a:p>
            <a:pPr algn="thaiDist"/>
            <a:r>
              <a:rPr lang="en-US" sz="18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              food </a:t>
            </a:r>
            <a:r>
              <a:rPr lang="en-US" sz="18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obtained through certain techniques of </a:t>
            </a:r>
            <a:r>
              <a:rPr lang="en-US" sz="1800" b="1" dirty="0" smtClean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Genetic Modification.</a:t>
            </a:r>
            <a:endParaRPr lang="en-US" sz="1800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4" y="1214422"/>
            <a:ext cx="8786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Browallia New"/>
                <a:cs typeface="Calibri" pitchFamily="34" charset="0"/>
              </a:rPr>
              <a:t>&gt;&gt;&gt; Food which has been confirmed on its safety from experience of continued use in the customary diet of a large part of the population for generations in community or regions or countries leading to be generally regarded as safe to eat &lt;&lt;&lt;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844" y="220784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Browallia New"/>
              </a:rPr>
              <a:t>History of use as food</a:t>
            </a:r>
            <a:endParaRPr lang="th-TH" dirty="0">
              <a:solidFill>
                <a:srgbClr val="0033CC"/>
              </a:solidFill>
              <a:latin typeface="Browallia New"/>
            </a:endParaRPr>
          </a:p>
        </p:txBody>
      </p:sp>
      <p:pic>
        <p:nvPicPr>
          <p:cNvPr id="419842" name="Picture 2" descr="http://usercontent1.hubimg.com/8015460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6599">
            <a:off x="20309" y="3000372"/>
            <a:ext cx="2376264" cy="2458521"/>
          </a:xfrm>
          <a:prstGeom prst="rect">
            <a:avLst/>
          </a:prstGeom>
          <a:noFill/>
        </p:spPr>
      </p:pic>
      <p:pic>
        <p:nvPicPr>
          <p:cNvPr id="4" name="Picture 5" descr="http://www.northwindpictures.com/images/cats/FoodHistoryImages/f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2801">
            <a:off x="745752" y="4279247"/>
            <a:ext cx="2786082" cy="24609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3466883"/>
            <a:ext cx="5500726" cy="2485787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5600" indent="-355600">
              <a:buFont typeface="Wingdings" pitchFamily="2" charset="2"/>
              <a:buChar char="Ø"/>
              <a:tabLst>
                <a:tab pos="0" algn="l"/>
              </a:tabLst>
            </a:pPr>
            <a:r>
              <a:rPr lang="en-U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Preparation method</a:t>
            </a:r>
            <a:endParaRPr lang="th-TH" sz="2000" b="1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 marL="355600" indent="-355600">
              <a:buFont typeface="Wingdings" pitchFamily="2" charset="2"/>
              <a:buChar char="Ø"/>
              <a:tabLst>
                <a:tab pos="0" algn="l"/>
              </a:tabLst>
            </a:pPr>
            <a:r>
              <a:rPr lang="en-GB" sz="2000" b="1" spc="-1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Instruction or recommendation for consumption</a:t>
            </a:r>
            <a:endParaRPr lang="th-TH" sz="2000" b="1" spc="-100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 marL="355600" indent="-355600">
              <a:buFont typeface="Wingdings" pitchFamily="2" charset="2"/>
              <a:buChar char="Ø"/>
              <a:tabLst>
                <a:tab pos="0" algn="l"/>
              </a:tabLst>
            </a:pPr>
            <a:r>
              <a:rPr lang="th-TH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D</a:t>
            </a:r>
            <a:r>
              <a:rPr lang="en-GB" sz="2000" b="1" dirty="0" err="1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aily</a:t>
            </a:r>
            <a:r>
              <a:rPr lang="en-GB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recommended dose</a:t>
            </a:r>
            <a:endParaRPr lang="th-TH" sz="2000" b="1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 marL="355600" indent="-355600">
              <a:buFont typeface="Wingdings" pitchFamily="2" charset="2"/>
              <a:buChar char="Ø"/>
              <a:tabLst>
                <a:tab pos="0" algn="l"/>
              </a:tabLst>
            </a:pPr>
            <a:r>
              <a:rPr lang="th-TH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Purpose for consumption</a:t>
            </a:r>
            <a:endParaRPr lang="th-TH" sz="2000" b="1" dirty="0" smtClean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  <a:p>
            <a:pPr marL="355600" indent="-355600">
              <a:buFont typeface="Wingdings" pitchFamily="2" charset="2"/>
              <a:buChar char="Ø"/>
              <a:tabLst>
                <a:tab pos="0" algn="l"/>
              </a:tabLst>
            </a:pPr>
            <a:r>
              <a:rPr lang="en-U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Any adverse effect</a:t>
            </a:r>
            <a:r>
              <a:rPr lang="th-TH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report associated with</a:t>
            </a:r>
            <a:r>
              <a:rPr lang="th-TH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such food</a:t>
            </a:r>
            <a:r>
              <a:rPr lang="en-US" sz="2000" dirty="0" smtClean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.</a:t>
            </a:r>
            <a:endParaRPr lang="th-TH" sz="2000" dirty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7" name="ตัวเชื่อมต่อตรง 6"/>
          <p:cNvCxnSpPr/>
          <p:nvPr/>
        </p:nvCxnSpPr>
        <p:spPr>
          <a:xfrm flipV="1">
            <a:off x="0" y="980728"/>
            <a:ext cx="9144000" cy="17792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29"/>
          <p:cNvSpPr>
            <a:spLocks noChangeArrowheads="1"/>
          </p:cNvSpPr>
          <p:nvPr/>
        </p:nvSpPr>
        <p:spPr bwMode="auto">
          <a:xfrm rot="5400000">
            <a:off x="5857884" y="2639762"/>
            <a:ext cx="571504" cy="1285884"/>
          </a:xfrm>
          <a:prstGeom prst="rightArrow">
            <a:avLst>
              <a:gd name="adj1" fmla="val 50176"/>
              <a:gd name="adj2" fmla="val 5031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10" name="ตัวยึดหมายเลขภาพนิ่ง 2"/>
          <p:cNvSpPr txBox="1">
            <a:spLocks/>
          </p:cNvSpPr>
          <p:nvPr/>
        </p:nvSpPr>
        <p:spPr>
          <a:xfrm>
            <a:off x="8388424" y="6381328"/>
            <a:ext cx="745232" cy="47625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501D7-87F4-4D2D-BA4D-13FBE37DBD55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Browallia New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Browallia New"/>
            </a:endParaRPr>
          </a:p>
        </p:txBody>
      </p:sp>
    </p:spTree>
    <p:extLst>
      <p:ext uri="{BB962C8B-B14F-4D97-AF65-F5344CB8AC3E}">
        <p14:creationId xmlns:p14="http://schemas.microsoft.com/office/powerpoint/2010/main" val="20643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กำหนดเอง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Urba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กำหนดเอง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2708</TotalTime>
  <Words>1750</Words>
  <Application>Microsoft Office PowerPoint</Application>
  <PresentationFormat>นำเสนอทางหน้าจอ (4:3)</PresentationFormat>
  <Paragraphs>195</Paragraphs>
  <Slides>23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25" baseType="lpstr">
      <vt:lpstr>Urban</vt:lpstr>
      <vt:lpstr>2_Urban</vt:lpstr>
      <vt:lpstr>Notification of Ministry of Public Health  (No.376) B.E. 2559 (2016)  Re: Novel Food</vt:lpstr>
      <vt:lpstr>Topic</vt:lpstr>
      <vt:lpstr>งานนำเสนอ PowerPoint</vt:lpstr>
      <vt:lpstr>Example food category: Food Supplement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การประเมินความปลอดภัยอาหาร</dc:title>
  <dc:creator>HomeUser</dc:creator>
  <cp:lastModifiedBy>IT-PC59035</cp:lastModifiedBy>
  <cp:revision>165</cp:revision>
  <dcterms:created xsi:type="dcterms:W3CDTF">2016-06-06T06:36:32Z</dcterms:created>
  <dcterms:modified xsi:type="dcterms:W3CDTF">2016-10-18T04:07:53Z</dcterms:modified>
</cp:coreProperties>
</file>