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60" r:id="rId4"/>
    <p:sldId id="270" r:id="rId5"/>
    <p:sldId id="280" r:id="rId6"/>
    <p:sldId id="301" r:id="rId7"/>
    <p:sldId id="281" r:id="rId8"/>
    <p:sldId id="276" r:id="rId9"/>
    <p:sldId id="274" r:id="rId10"/>
    <p:sldId id="277" r:id="rId11"/>
    <p:sldId id="282" r:id="rId12"/>
    <p:sldId id="293" r:id="rId13"/>
    <p:sldId id="294" r:id="rId14"/>
    <p:sldId id="298" r:id="rId15"/>
    <p:sldId id="299" r:id="rId16"/>
    <p:sldId id="300" r:id="rId17"/>
    <p:sldId id="302" r:id="rId18"/>
    <p:sldId id="303" r:id="rId19"/>
    <p:sldId id="304" r:id="rId20"/>
    <p:sldId id="305" r:id="rId21"/>
    <p:sldId id="306" r:id="rId22"/>
    <p:sldId id="307" r:id="rId23"/>
    <p:sldId id="308" r:id="rId24"/>
    <p:sldId id="309" r:id="rId25"/>
    <p:sldId id="310" r:id="rId26"/>
    <p:sldId id="287" r:id="rId27"/>
  </p:sldIdLst>
  <p:sldSz cx="9144000" cy="6858000" type="screen4x3"/>
  <p:notesSz cx="6811963"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826" y="-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125" y="-75"/>
      </p:cViewPr>
      <p:guideLst>
        <p:guide orient="horz" pos="3133"/>
        <p:guide pos="214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7284"/>
          </a:xfrm>
          <a:prstGeom prst="rect">
            <a:avLst/>
          </a:prstGeom>
        </p:spPr>
        <p:txBody>
          <a:bodyPr vert="horz" lIns="91440" tIns="45720" rIns="91440" bIns="45720" rtlCol="0"/>
          <a:lstStyle>
            <a:lvl1pPr algn="r">
              <a:defRPr sz="1200"/>
            </a:lvl1pPr>
          </a:lstStyle>
          <a:p>
            <a:fld id="{DB40309A-403D-4A50-B4F9-EB0330FDB4F6}" type="datetimeFigureOut">
              <a:rPr lang="en-US" smtClean="0"/>
              <a:pPr/>
              <a:t>10/18/2016</a:t>
            </a:fld>
            <a:endParaRPr lang="en-US"/>
          </a:p>
        </p:txBody>
      </p:sp>
      <p:sp>
        <p:nvSpPr>
          <p:cNvPr id="4" name="Footer Placeholder 3"/>
          <p:cNvSpPr>
            <a:spLocks noGrp="1"/>
          </p:cNvSpPr>
          <p:nvPr>
            <p:ph type="ftr" sz="quarter" idx="2"/>
          </p:nvPr>
        </p:nvSpPr>
        <p:spPr>
          <a:xfrm>
            <a:off x="0" y="9446678"/>
            <a:ext cx="2951851"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8536" y="9446678"/>
            <a:ext cx="2951851" cy="497284"/>
          </a:xfrm>
          <a:prstGeom prst="rect">
            <a:avLst/>
          </a:prstGeom>
        </p:spPr>
        <p:txBody>
          <a:bodyPr vert="horz" lIns="91440" tIns="45720" rIns="91440" bIns="45720" rtlCol="0" anchor="b"/>
          <a:lstStyle>
            <a:lvl1pPr algn="r">
              <a:defRPr sz="1200"/>
            </a:lvl1pPr>
          </a:lstStyle>
          <a:p>
            <a:fld id="{0C34D01C-063E-4902-866F-8DD97D2F68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7284"/>
          </a:xfrm>
          <a:prstGeom prst="rect">
            <a:avLst/>
          </a:prstGeom>
        </p:spPr>
        <p:txBody>
          <a:bodyPr vert="horz" lIns="91440" tIns="45720" rIns="91440" bIns="45720" rtlCol="0"/>
          <a:lstStyle>
            <a:lvl1pPr algn="r">
              <a:defRPr sz="1200"/>
            </a:lvl1pPr>
          </a:lstStyle>
          <a:p>
            <a:fld id="{67ED20FB-9046-414F-A4C1-E485AC1A4EBF}" type="datetimeFigureOut">
              <a:rPr lang="en-US" smtClean="0"/>
              <a:pPr/>
              <a:t>10/18/2016</a:t>
            </a:fld>
            <a:endParaRPr lang="en-US"/>
          </a:p>
        </p:txBody>
      </p:sp>
      <p:sp>
        <p:nvSpPr>
          <p:cNvPr id="4" name="Slide Image Placeholder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24202"/>
            <a:ext cx="544957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51851"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6678"/>
            <a:ext cx="2951851" cy="497284"/>
          </a:xfrm>
          <a:prstGeom prst="rect">
            <a:avLst/>
          </a:prstGeom>
        </p:spPr>
        <p:txBody>
          <a:bodyPr vert="horz" lIns="91440" tIns="45720" rIns="91440" bIns="45720" rtlCol="0" anchor="b"/>
          <a:lstStyle>
            <a:lvl1pPr algn="r">
              <a:defRPr sz="1200"/>
            </a:lvl1pPr>
          </a:lstStyle>
          <a:p>
            <a:fld id="{BF1E5767-202E-48DF-827D-6BBBE2CF93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22/03/2016</a:t>
            </a:r>
            <a:endParaRPr lang="en-US"/>
          </a:p>
        </p:txBody>
      </p:sp>
      <p:sp>
        <p:nvSpPr>
          <p:cNvPr id="5" name="Footer Placeholder 4"/>
          <p:cNvSpPr>
            <a:spLocks noGrp="1"/>
          </p:cNvSpPr>
          <p:nvPr>
            <p:ph type="ftr" sz="quarter" idx="11"/>
          </p:nvPr>
        </p:nvSpPr>
        <p:spPr/>
        <p:txBody>
          <a:bodyPr/>
          <a:lstStyle/>
          <a:p>
            <a:r>
              <a:rPr lang="en-US" dirty="0" smtClean="0"/>
              <a:t>Songsak_TRAC_1610</a:t>
            </a:r>
            <a:endParaRPr lang="en-US" dirty="0"/>
          </a:p>
        </p:txBody>
      </p:sp>
      <p:sp>
        <p:nvSpPr>
          <p:cNvPr id="6" name="Slide Number Placeholder 5"/>
          <p:cNvSpPr>
            <a:spLocks noGrp="1"/>
          </p:cNvSpPr>
          <p:nvPr>
            <p:ph type="sldNum" sz="quarter" idx="12"/>
          </p:nvPr>
        </p:nvSpPr>
        <p:spPr/>
        <p:txBody>
          <a:bodyPr/>
          <a:lstStyle/>
          <a:p>
            <a:fld id="{2D3F1599-000F-4F90-BF33-238AFDB9E6F7}" type="slidenum">
              <a:rPr lang="en-US" smtClean="0"/>
              <a:pPr/>
              <a:t>‹#›</a:t>
            </a:fld>
            <a:endParaRPr lang="en-US"/>
          </a:p>
        </p:txBody>
      </p:sp>
      <p:pic>
        <p:nvPicPr>
          <p:cNvPr id="7" name="Picture 2" descr="D:\TRAC\LOGO\TRAC LOGO.png"/>
          <p:cNvPicPr>
            <a:picLocks noChangeAspect="1" noChangeArrowheads="1"/>
          </p:cNvPicPr>
          <p:nvPr userDrawn="1"/>
        </p:nvPicPr>
        <p:blipFill>
          <a:blip r:embed="rId2" cstate="print"/>
          <a:srcRect/>
          <a:stretch>
            <a:fillRect/>
          </a:stretch>
        </p:blipFill>
        <p:spPr bwMode="auto">
          <a:xfrm>
            <a:off x="8001000" y="658905"/>
            <a:ext cx="1143000" cy="9906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22/03/2016</a:t>
            </a:r>
            <a:endParaRPr lang="en-US"/>
          </a:p>
        </p:txBody>
      </p:sp>
      <p:sp>
        <p:nvSpPr>
          <p:cNvPr id="6" name="Footer Placeholder 5"/>
          <p:cNvSpPr>
            <a:spLocks noGrp="1"/>
          </p:cNvSpPr>
          <p:nvPr>
            <p:ph type="ftr" sz="quarter" idx="11"/>
          </p:nvPr>
        </p:nvSpPr>
        <p:spPr/>
        <p:txBody>
          <a:bodyPr/>
          <a:lstStyle/>
          <a:p>
            <a:r>
              <a:rPr lang="en-US" smtClean="0"/>
              <a:t>Songsak_TRAC_1610</a:t>
            </a:r>
            <a:endParaRPr lang="en-US"/>
          </a:p>
        </p:txBody>
      </p:sp>
      <p:sp>
        <p:nvSpPr>
          <p:cNvPr id="7" name="Slide Number Placeholder 6"/>
          <p:cNvSpPr>
            <a:spLocks noGrp="1"/>
          </p:cNvSpPr>
          <p:nvPr>
            <p:ph type="sldNum" sz="quarter" idx="12"/>
          </p:nvPr>
        </p:nvSpPr>
        <p:spPr/>
        <p:txBody>
          <a:bodyPr/>
          <a:lstStyle/>
          <a:p>
            <a:fld id="{2D3F1599-000F-4F90-BF33-238AFDB9E6F7}" type="slidenum">
              <a:rPr lang="en-US" smtClean="0"/>
              <a:pPr/>
              <a:t>‹#›</a:t>
            </a:fld>
            <a:endParaRPr lang="en-US"/>
          </a:p>
        </p:txBody>
      </p:sp>
      <p:pic>
        <p:nvPicPr>
          <p:cNvPr id="8" name="Picture 2" descr="D:\TRAC\LOGO\TRAC LOGO.png"/>
          <p:cNvPicPr>
            <a:picLocks noChangeAspect="1" noChangeArrowheads="1"/>
          </p:cNvPicPr>
          <p:nvPr userDrawn="1"/>
        </p:nvPicPr>
        <p:blipFill>
          <a:blip r:embed="rId2" cstate="print"/>
          <a:srcRect/>
          <a:stretch>
            <a:fillRect/>
          </a:stretch>
        </p:blipFill>
        <p:spPr bwMode="auto">
          <a:xfrm>
            <a:off x="8001000" y="658905"/>
            <a:ext cx="1143000" cy="99060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22/03/2016</a:t>
            </a:r>
            <a:endParaRPr lang="en-US"/>
          </a:p>
        </p:txBody>
      </p:sp>
      <p:sp>
        <p:nvSpPr>
          <p:cNvPr id="5" name="Footer Placeholder 4"/>
          <p:cNvSpPr>
            <a:spLocks noGrp="1"/>
          </p:cNvSpPr>
          <p:nvPr>
            <p:ph type="ftr" sz="quarter" idx="11"/>
          </p:nvPr>
        </p:nvSpPr>
        <p:spPr/>
        <p:txBody>
          <a:bodyPr/>
          <a:lstStyle/>
          <a:p>
            <a:r>
              <a:rPr lang="en-US" smtClean="0"/>
              <a:t>Songsak_TRAC_1610</a:t>
            </a:r>
            <a:endParaRPr lang="en-US"/>
          </a:p>
        </p:txBody>
      </p:sp>
      <p:sp>
        <p:nvSpPr>
          <p:cNvPr id="6" name="Slide Number Placeholder 5"/>
          <p:cNvSpPr>
            <a:spLocks noGrp="1"/>
          </p:cNvSpPr>
          <p:nvPr>
            <p:ph type="sldNum" sz="quarter" idx="12"/>
          </p:nvPr>
        </p:nvSpPr>
        <p:spPr/>
        <p:txBody>
          <a:bodyPr/>
          <a:lstStyle/>
          <a:p>
            <a:fld id="{2D3F1599-000F-4F90-BF33-238AFDB9E6F7}" type="slidenum">
              <a:rPr lang="en-US" smtClean="0"/>
              <a:pPr/>
              <a:t>‹#›</a:t>
            </a:fld>
            <a:endParaRPr lang="en-US"/>
          </a:p>
        </p:txBody>
      </p:sp>
      <p:pic>
        <p:nvPicPr>
          <p:cNvPr id="7" name="Picture 2" descr="D:\TRAC\LOGO\TRAC LOGO.png"/>
          <p:cNvPicPr>
            <a:picLocks noChangeAspect="1" noChangeArrowheads="1"/>
          </p:cNvPicPr>
          <p:nvPr userDrawn="1"/>
        </p:nvPicPr>
        <p:blipFill>
          <a:blip r:embed="rId2" cstate="print"/>
          <a:srcRect/>
          <a:stretch>
            <a:fillRect/>
          </a:stretch>
        </p:blipFill>
        <p:spPr bwMode="auto">
          <a:xfrm>
            <a:off x="8001000" y="658905"/>
            <a:ext cx="1143000" cy="99060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22/03/2016</a:t>
            </a:r>
            <a:endParaRPr lang="en-US"/>
          </a:p>
        </p:txBody>
      </p:sp>
      <p:sp>
        <p:nvSpPr>
          <p:cNvPr id="5" name="Footer Placeholder 4"/>
          <p:cNvSpPr>
            <a:spLocks noGrp="1"/>
          </p:cNvSpPr>
          <p:nvPr>
            <p:ph type="ftr" sz="quarter" idx="11"/>
          </p:nvPr>
        </p:nvSpPr>
        <p:spPr/>
        <p:txBody>
          <a:bodyPr/>
          <a:lstStyle/>
          <a:p>
            <a:r>
              <a:rPr lang="en-US" smtClean="0"/>
              <a:t>Songsak_TRAC_1610</a:t>
            </a:r>
            <a:endParaRPr lang="en-US"/>
          </a:p>
        </p:txBody>
      </p:sp>
      <p:sp>
        <p:nvSpPr>
          <p:cNvPr id="6" name="Slide Number Placeholder 5"/>
          <p:cNvSpPr>
            <a:spLocks noGrp="1"/>
          </p:cNvSpPr>
          <p:nvPr>
            <p:ph type="sldNum" sz="quarter" idx="12"/>
          </p:nvPr>
        </p:nvSpPr>
        <p:spPr/>
        <p:txBody>
          <a:bodyPr/>
          <a:lstStyle/>
          <a:p>
            <a:fld id="{2D3F1599-000F-4F90-BF33-238AFDB9E6F7}" type="slidenum">
              <a:rPr lang="en-US" smtClean="0"/>
              <a:pPr/>
              <a:t>‹#›</a:t>
            </a:fld>
            <a:endParaRPr lang="en-US"/>
          </a:p>
        </p:txBody>
      </p:sp>
      <p:pic>
        <p:nvPicPr>
          <p:cNvPr id="7" name="Picture 2" descr="D:\TRAC\LOGO\TRAC LOGO.png"/>
          <p:cNvPicPr>
            <a:picLocks noChangeAspect="1" noChangeArrowheads="1"/>
          </p:cNvPicPr>
          <p:nvPr userDrawn="1"/>
        </p:nvPicPr>
        <p:blipFill>
          <a:blip r:embed="rId2" cstate="print"/>
          <a:srcRect/>
          <a:stretch>
            <a:fillRect/>
          </a:stretch>
        </p:blipFill>
        <p:spPr bwMode="auto">
          <a:xfrm>
            <a:off x="8001000" y="658905"/>
            <a:ext cx="1143000" cy="9906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22/03/2016</a:t>
            </a:r>
            <a:endParaRPr lang="en-US"/>
          </a:p>
        </p:txBody>
      </p:sp>
      <p:sp>
        <p:nvSpPr>
          <p:cNvPr id="5" name="Footer Placeholder 4"/>
          <p:cNvSpPr>
            <a:spLocks noGrp="1"/>
          </p:cNvSpPr>
          <p:nvPr>
            <p:ph type="ftr" sz="quarter" idx="11"/>
          </p:nvPr>
        </p:nvSpPr>
        <p:spPr/>
        <p:txBody>
          <a:bodyPr/>
          <a:lstStyle/>
          <a:p>
            <a:r>
              <a:rPr lang="en-US" smtClean="0"/>
              <a:t>Songsak_TRAC_1610</a:t>
            </a:r>
            <a:endParaRPr lang="en-US"/>
          </a:p>
        </p:txBody>
      </p:sp>
      <p:sp>
        <p:nvSpPr>
          <p:cNvPr id="6" name="Slide Number Placeholder 5"/>
          <p:cNvSpPr>
            <a:spLocks noGrp="1"/>
          </p:cNvSpPr>
          <p:nvPr>
            <p:ph type="sldNum" sz="quarter" idx="12"/>
          </p:nvPr>
        </p:nvSpPr>
        <p:spPr/>
        <p:txBody>
          <a:bodyPr/>
          <a:lstStyle/>
          <a:p>
            <a:fld id="{2D3F1599-000F-4F90-BF33-238AFDB9E6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22/03/2016</a:t>
            </a:r>
            <a:endParaRPr lang="en-US"/>
          </a:p>
        </p:txBody>
      </p:sp>
      <p:sp>
        <p:nvSpPr>
          <p:cNvPr id="5" name="Footer Placeholder 4"/>
          <p:cNvSpPr>
            <a:spLocks noGrp="1"/>
          </p:cNvSpPr>
          <p:nvPr>
            <p:ph type="ftr" sz="quarter" idx="11"/>
          </p:nvPr>
        </p:nvSpPr>
        <p:spPr/>
        <p:txBody>
          <a:bodyPr/>
          <a:lstStyle/>
          <a:p>
            <a:r>
              <a:rPr lang="en-US" smtClean="0"/>
              <a:t>Songsak_TRAC_1610</a:t>
            </a:r>
            <a:endParaRPr lang="en-US"/>
          </a:p>
        </p:txBody>
      </p:sp>
      <p:sp>
        <p:nvSpPr>
          <p:cNvPr id="6" name="Slide Number Placeholder 5"/>
          <p:cNvSpPr>
            <a:spLocks noGrp="1"/>
          </p:cNvSpPr>
          <p:nvPr>
            <p:ph type="sldNum" sz="quarter" idx="12"/>
          </p:nvPr>
        </p:nvSpPr>
        <p:spPr/>
        <p:txBody>
          <a:bodyPr/>
          <a:lstStyle/>
          <a:p>
            <a:fld id="{2D3F1599-000F-4F90-BF33-238AFDB9E6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22/03/2016</a:t>
            </a:r>
            <a:endParaRPr lang="en-US"/>
          </a:p>
        </p:txBody>
      </p:sp>
      <p:sp>
        <p:nvSpPr>
          <p:cNvPr id="6" name="Footer Placeholder 5"/>
          <p:cNvSpPr>
            <a:spLocks noGrp="1"/>
          </p:cNvSpPr>
          <p:nvPr>
            <p:ph type="ftr" sz="quarter" idx="11"/>
          </p:nvPr>
        </p:nvSpPr>
        <p:spPr/>
        <p:txBody>
          <a:bodyPr/>
          <a:lstStyle/>
          <a:p>
            <a:r>
              <a:rPr lang="en-US" smtClean="0"/>
              <a:t>Songsak_TRAC_1610</a:t>
            </a:r>
            <a:endParaRPr lang="en-US"/>
          </a:p>
        </p:txBody>
      </p:sp>
      <p:sp>
        <p:nvSpPr>
          <p:cNvPr id="7" name="Slide Number Placeholder 6"/>
          <p:cNvSpPr>
            <a:spLocks noGrp="1"/>
          </p:cNvSpPr>
          <p:nvPr>
            <p:ph type="sldNum" sz="quarter" idx="12"/>
          </p:nvPr>
        </p:nvSpPr>
        <p:spPr/>
        <p:txBody>
          <a:bodyPr/>
          <a:lstStyle/>
          <a:p>
            <a:fld id="{2D3F1599-000F-4F90-BF33-238AFDB9E6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22/03/2016</a:t>
            </a:r>
            <a:endParaRPr lang="en-US"/>
          </a:p>
        </p:txBody>
      </p:sp>
      <p:sp>
        <p:nvSpPr>
          <p:cNvPr id="8" name="Footer Placeholder 7"/>
          <p:cNvSpPr>
            <a:spLocks noGrp="1"/>
          </p:cNvSpPr>
          <p:nvPr>
            <p:ph type="ftr" sz="quarter" idx="11"/>
          </p:nvPr>
        </p:nvSpPr>
        <p:spPr/>
        <p:txBody>
          <a:bodyPr/>
          <a:lstStyle/>
          <a:p>
            <a:r>
              <a:rPr lang="en-US" smtClean="0"/>
              <a:t>Songsak_TRAC_1610</a:t>
            </a:r>
            <a:endParaRPr lang="en-US"/>
          </a:p>
        </p:txBody>
      </p:sp>
      <p:sp>
        <p:nvSpPr>
          <p:cNvPr id="9" name="Slide Number Placeholder 8"/>
          <p:cNvSpPr>
            <a:spLocks noGrp="1"/>
          </p:cNvSpPr>
          <p:nvPr>
            <p:ph type="sldNum" sz="quarter" idx="12"/>
          </p:nvPr>
        </p:nvSpPr>
        <p:spPr/>
        <p:txBody>
          <a:bodyPr/>
          <a:lstStyle/>
          <a:p>
            <a:fld id="{2D3F1599-000F-4F90-BF33-238AFDB9E6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22/03/2016</a:t>
            </a:r>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Slide Number Placeholder 4"/>
          <p:cNvSpPr>
            <a:spLocks noGrp="1"/>
          </p:cNvSpPr>
          <p:nvPr>
            <p:ph type="sldNum" sz="quarter" idx="12"/>
          </p:nvPr>
        </p:nvSpPr>
        <p:spPr/>
        <p:txBody>
          <a:bodyPr/>
          <a:lstStyle/>
          <a:p>
            <a:fld id="{2D3F1599-000F-4F90-BF33-238AFDB9E6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 y="6492875"/>
            <a:ext cx="2133600" cy="365125"/>
          </a:xfrm>
        </p:spPr>
        <p:txBody>
          <a:bodyPr/>
          <a:lstStyle>
            <a:lvl1pPr>
              <a:defRPr>
                <a:solidFill>
                  <a:srgbClr val="00B0F0"/>
                </a:solidFill>
              </a:defRPr>
            </a:lvl1pPr>
          </a:lstStyle>
          <a:p>
            <a:r>
              <a:rPr lang="en-US" smtClean="0"/>
              <a:t>22/03/2016</a:t>
            </a:r>
            <a:endParaRPr lang="en-US" dirty="0"/>
          </a:p>
        </p:txBody>
      </p:sp>
      <p:sp>
        <p:nvSpPr>
          <p:cNvPr id="4" name="Slide Number Placeholder 3"/>
          <p:cNvSpPr>
            <a:spLocks noGrp="1"/>
          </p:cNvSpPr>
          <p:nvPr>
            <p:ph type="sldNum" sz="quarter" idx="12"/>
          </p:nvPr>
        </p:nvSpPr>
        <p:spPr>
          <a:xfrm>
            <a:off x="6781800" y="6492875"/>
            <a:ext cx="2133600" cy="365125"/>
          </a:xfrm>
        </p:spPr>
        <p:txBody>
          <a:bodyPr/>
          <a:lstStyle>
            <a:lvl1pPr>
              <a:defRPr>
                <a:solidFill>
                  <a:srgbClr val="00B0F0"/>
                </a:solidFill>
              </a:defRPr>
            </a:lvl1pPr>
          </a:lstStyle>
          <a:p>
            <a:fld id="{2D3F1599-000F-4F90-BF33-238AFDB9E6F7}" type="slidenum">
              <a:rPr lang="en-US" smtClean="0"/>
              <a:pPr/>
              <a:t>‹#›</a:t>
            </a:fld>
            <a:endParaRPr lang="en-US"/>
          </a:p>
        </p:txBody>
      </p:sp>
      <p:grpSp>
        <p:nvGrpSpPr>
          <p:cNvPr id="5" name="Group 4"/>
          <p:cNvGrpSpPr/>
          <p:nvPr userDrawn="1"/>
        </p:nvGrpSpPr>
        <p:grpSpPr>
          <a:xfrm>
            <a:off x="0" y="0"/>
            <a:ext cx="9144001" cy="656333"/>
            <a:chOff x="0" y="0"/>
            <a:chExt cx="9144001" cy="656333"/>
          </a:xfrm>
        </p:grpSpPr>
        <p:pic>
          <p:nvPicPr>
            <p:cNvPr id="6" name="Picture 3" descr="C:\Users\Songsak.S\Pictures\index_02.jpg"/>
            <p:cNvPicPr>
              <a:picLocks noChangeAspect="1" noChangeArrowheads="1"/>
            </p:cNvPicPr>
            <p:nvPr userDrawn="1"/>
          </p:nvPicPr>
          <p:blipFill>
            <a:blip r:embed="rId2" cstate="print"/>
            <a:srcRect/>
            <a:stretch>
              <a:fillRect/>
            </a:stretch>
          </p:blipFill>
          <p:spPr bwMode="auto">
            <a:xfrm>
              <a:off x="0" y="0"/>
              <a:ext cx="7467600" cy="656333"/>
            </a:xfrm>
            <a:prstGeom prst="rect">
              <a:avLst/>
            </a:prstGeom>
            <a:noFill/>
          </p:spPr>
        </p:pic>
        <p:sp>
          <p:nvSpPr>
            <p:cNvPr id="7" name="TextBox 6"/>
            <p:cNvSpPr txBox="1"/>
            <p:nvPr userDrawn="1"/>
          </p:nvSpPr>
          <p:spPr>
            <a:xfrm>
              <a:off x="4953000" y="228600"/>
              <a:ext cx="2122441" cy="369332"/>
            </a:xfrm>
            <a:prstGeom prst="rect">
              <a:avLst/>
            </a:prstGeom>
            <a:noFill/>
          </p:spPr>
          <p:txBody>
            <a:bodyPr wrap="none" rtlCol="0">
              <a:spAutoFit/>
            </a:bodyPr>
            <a:lstStyle/>
            <a:p>
              <a:r>
                <a:rPr lang="en-US" dirty="0" smtClean="0">
                  <a:solidFill>
                    <a:srgbClr val="FFFF00"/>
                  </a:solidFill>
                </a:rPr>
                <a:t>Institute of Nutrition</a:t>
              </a:r>
              <a:endParaRPr lang="en-US" dirty="0">
                <a:solidFill>
                  <a:srgbClr val="FFFF00"/>
                </a:solidFill>
              </a:endParaRPr>
            </a:p>
          </p:txBody>
        </p:sp>
        <p:pic>
          <p:nvPicPr>
            <p:cNvPr id="8" name="Picture 2" descr="E:\MU\11-d.jpg"/>
            <p:cNvPicPr>
              <a:picLocks noChangeAspect="1" noChangeArrowheads="1"/>
            </p:cNvPicPr>
            <p:nvPr userDrawn="1"/>
          </p:nvPicPr>
          <p:blipFill>
            <a:blip r:embed="rId3" cstate="print"/>
            <a:srcRect/>
            <a:stretch>
              <a:fillRect/>
            </a:stretch>
          </p:blipFill>
          <p:spPr bwMode="auto">
            <a:xfrm>
              <a:off x="7467600" y="0"/>
              <a:ext cx="1676401" cy="654844"/>
            </a:xfrm>
            <a:prstGeom prst="rect">
              <a:avLst/>
            </a:prstGeom>
            <a:noFill/>
          </p:spPr>
        </p:pic>
      </p:grpSp>
      <p:sp>
        <p:nvSpPr>
          <p:cNvPr id="10" name="Footer Placeholder 2"/>
          <p:cNvSpPr txBox="1">
            <a:spLocks/>
          </p:cNvSpPr>
          <p:nvPr userDrawn="1"/>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B0F0"/>
              </a:solidFill>
              <a:effectLst/>
              <a:uLnTx/>
              <a:uFillTx/>
              <a:latin typeface="+mn-lt"/>
              <a:ea typeface="+mn-ea"/>
              <a:cs typeface="+mn-cs"/>
            </a:endParaRPr>
          </a:p>
        </p:txBody>
      </p:sp>
      <p:pic>
        <p:nvPicPr>
          <p:cNvPr id="9" name="Picture 2" descr="D:\TRAC\LOGO\TRAC LOGO.png"/>
          <p:cNvPicPr>
            <a:picLocks noChangeAspect="1" noChangeArrowheads="1"/>
          </p:cNvPicPr>
          <p:nvPr userDrawn="1"/>
        </p:nvPicPr>
        <p:blipFill>
          <a:blip r:embed="rId4" cstate="print"/>
          <a:srcRect/>
          <a:stretch>
            <a:fillRect/>
          </a:stretch>
        </p:blipFill>
        <p:spPr bwMode="auto">
          <a:xfrm>
            <a:off x="8001000" y="658905"/>
            <a:ext cx="1143000" cy="990600"/>
          </a:xfrm>
          <a:prstGeom prst="rect">
            <a:avLst/>
          </a:prstGeom>
          <a:noFill/>
        </p:spPr>
      </p:pic>
      <p:sp>
        <p:nvSpPr>
          <p:cNvPr id="11" name="Footer Placeholder 2"/>
          <p:cNvSpPr>
            <a:spLocks noGrp="1"/>
          </p:cNvSpPr>
          <p:nvPr>
            <p:ph type="ftr" sz="quarter" idx="11"/>
          </p:nvPr>
        </p:nvSpPr>
        <p:spPr>
          <a:xfrm>
            <a:off x="3276600" y="6477000"/>
            <a:ext cx="2895600" cy="365125"/>
          </a:xfrm>
        </p:spPr>
        <p:txBody>
          <a:bodyPr/>
          <a:lstStyle>
            <a:lvl1pPr>
              <a:defRPr>
                <a:solidFill>
                  <a:srgbClr val="00B0F0"/>
                </a:solidFill>
              </a:defRPr>
            </a:lvl1pPr>
          </a:lstStyle>
          <a:p>
            <a:r>
              <a:rPr lang="en-US" smtClean="0"/>
              <a:t>Songsak_TRAC_1610</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 y="6492875"/>
            <a:ext cx="2133600" cy="365125"/>
          </a:xfrm>
        </p:spPr>
        <p:txBody>
          <a:bodyPr/>
          <a:lstStyle>
            <a:lvl1pPr>
              <a:defRPr>
                <a:solidFill>
                  <a:srgbClr val="00B0F0"/>
                </a:solidFill>
              </a:defRPr>
            </a:lvl1pPr>
          </a:lstStyle>
          <a:p>
            <a:r>
              <a:rPr lang="en-US" smtClean="0"/>
              <a:t>22/03/2016</a:t>
            </a:r>
            <a:endParaRPr lang="en-US"/>
          </a:p>
        </p:txBody>
      </p:sp>
      <p:sp>
        <p:nvSpPr>
          <p:cNvPr id="3" name="Footer Placeholder 2"/>
          <p:cNvSpPr>
            <a:spLocks noGrp="1"/>
          </p:cNvSpPr>
          <p:nvPr>
            <p:ph type="ftr" sz="quarter" idx="11"/>
          </p:nvPr>
        </p:nvSpPr>
        <p:spPr>
          <a:xfrm>
            <a:off x="3124200" y="6492875"/>
            <a:ext cx="2895600" cy="365125"/>
          </a:xfrm>
        </p:spPr>
        <p:txBody>
          <a:bodyPr/>
          <a:lstStyle>
            <a:lvl1pPr>
              <a:defRPr>
                <a:solidFill>
                  <a:srgbClr val="00B0F0"/>
                </a:solidFill>
              </a:defRPr>
            </a:lvl1pPr>
          </a:lstStyle>
          <a:p>
            <a:r>
              <a:rPr lang="en-US" smtClean="0"/>
              <a:t>Songsak_TRAC_1610</a:t>
            </a:r>
            <a:endParaRPr lang="en-US"/>
          </a:p>
        </p:txBody>
      </p:sp>
      <p:sp>
        <p:nvSpPr>
          <p:cNvPr id="4" name="Slide Number Placeholder 3"/>
          <p:cNvSpPr>
            <a:spLocks noGrp="1"/>
          </p:cNvSpPr>
          <p:nvPr>
            <p:ph type="sldNum" sz="quarter" idx="12"/>
          </p:nvPr>
        </p:nvSpPr>
        <p:spPr>
          <a:xfrm>
            <a:off x="6781800" y="6492875"/>
            <a:ext cx="2133600" cy="365125"/>
          </a:xfrm>
        </p:spPr>
        <p:txBody>
          <a:bodyPr/>
          <a:lstStyle>
            <a:lvl1pPr>
              <a:defRPr>
                <a:solidFill>
                  <a:srgbClr val="00B0F0"/>
                </a:solidFill>
              </a:defRPr>
            </a:lvl1pPr>
          </a:lstStyle>
          <a:p>
            <a:fld id="{2D3F1599-000F-4F90-BF33-238AFDB9E6F7}" type="slidenum">
              <a:rPr lang="en-US" smtClean="0"/>
              <a:pPr/>
              <a:t>‹#›</a:t>
            </a:fld>
            <a:endParaRPr lang="en-US"/>
          </a:p>
        </p:txBody>
      </p:sp>
      <p:grpSp>
        <p:nvGrpSpPr>
          <p:cNvPr id="5" name="Group 4"/>
          <p:cNvGrpSpPr/>
          <p:nvPr userDrawn="1"/>
        </p:nvGrpSpPr>
        <p:grpSpPr>
          <a:xfrm>
            <a:off x="0" y="0"/>
            <a:ext cx="9144001" cy="656333"/>
            <a:chOff x="0" y="0"/>
            <a:chExt cx="9144001" cy="656333"/>
          </a:xfrm>
        </p:grpSpPr>
        <p:pic>
          <p:nvPicPr>
            <p:cNvPr id="6" name="Picture 3" descr="C:\Users\Songsak.S\Pictures\index_02.jpg"/>
            <p:cNvPicPr>
              <a:picLocks noChangeAspect="1" noChangeArrowheads="1"/>
            </p:cNvPicPr>
            <p:nvPr userDrawn="1"/>
          </p:nvPicPr>
          <p:blipFill>
            <a:blip r:embed="rId2" cstate="print"/>
            <a:srcRect/>
            <a:stretch>
              <a:fillRect/>
            </a:stretch>
          </p:blipFill>
          <p:spPr bwMode="auto">
            <a:xfrm>
              <a:off x="0" y="0"/>
              <a:ext cx="7467600" cy="656333"/>
            </a:xfrm>
            <a:prstGeom prst="rect">
              <a:avLst/>
            </a:prstGeom>
            <a:noFill/>
          </p:spPr>
        </p:pic>
        <p:sp>
          <p:nvSpPr>
            <p:cNvPr id="7" name="TextBox 6"/>
            <p:cNvSpPr txBox="1"/>
            <p:nvPr userDrawn="1"/>
          </p:nvSpPr>
          <p:spPr>
            <a:xfrm>
              <a:off x="4953000" y="228600"/>
              <a:ext cx="2122441" cy="369332"/>
            </a:xfrm>
            <a:prstGeom prst="rect">
              <a:avLst/>
            </a:prstGeom>
            <a:noFill/>
          </p:spPr>
          <p:txBody>
            <a:bodyPr wrap="none" rtlCol="0">
              <a:spAutoFit/>
            </a:bodyPr>
            <a:lstStyle/>
            <a:p>
              <a:r>
                <a:rPr lang="en-US" dirty="0" smtClean="0">
                  <a:solidFill>
                    <a:srgbClr val="FFFF00"/>
                  </a:solidFill>
                </a:rPr>
                <a:t>Institute of Nutrition</a:t>
              </a:r>
              <a:endParaRPr lang="en-US" dirty="0">
                <a:solidFill>
                  <a:srgbClr val="FFFF00"/>
                </a:solidFill>
              </a:endParaRPr>
            </a:p>
          </p:txBody>
        </p:sp>
        <p:pic>
          <p:nvPicPr>
            <p:cNvPr id="8" name="Picture 2" descr="E:\MU\11-d.jpg"/>
            <p:cNvPicPr>
              <a:picLocks noChangeAspect="1" noChangeArrowheads="1"/>
            </p:cNvPicPr>
            <p:nvPr userDrawn="1"/>
          </p:nvPicPr>
          <p:blipFill>
            <a:blip r:embed="rId3" cstate="print"/>
            <a:srcRect/>
            <a:stretch>
              <a:fillRect/>
            </a:stretch>
          </p:blipFill>
          <p:spPr bwMode="auto">
            <a:xfrm>
              <a:off x="7467600" y="0"/>
              <a:ext cx="1676401" cy="654844"/>
            </a:xfrm>
            <a:prstGeom prst="rect">
              <a:avLst/>
            </a:prstGeom>
            <a:noFill/>
          </p:spPr>
        </p:pic>
      </p:grpSp>
      <p:pic>
        <p:nvPicPr>
          <p:cNvPr id="9" name="Picture 2" descr="D:\TRAC\LOGO\TRAC LOGO.png"/>
          <p:cNvPicPr>
            <a:picLocks noChangeAspect="1" noChangeArrowheads="1"/>
          </p:cNvPicPr>
          <p:nvPr userDrawn="1"/>
        </p:nvPicPr>
        <p:blipFill>
          <a:blip r:embed="rId4" cstate="print"/>
          <a:srcRect/>
          <a:stretch>
            <a:fillRect/>
          </a:stretch>
        </p:blipFill>
        <p:spPr bwMode="auto">
          <a:xfrm>
            <a:off x="8001000" y="658905"/>
            <a:ext cx="1143000" cy="99060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22/03/2016</a:t>
            </a:r>
            <a:endParaRPr lang="en-US"/>
          </a:p>
        </p:txBody>
      </p:sp>
      <p:sp>
        <p:nvSpPr>
          <p:cNvPr id="6" name="Footer Placeholder 5"/>
          <p:cNvSpPr>
            <a:spLocks noGrp="1"/>
          </p:cNvSpPr>
          <p:nvPr>
            <p:ph type="ftr" sz="quarter" idx="11"/>
          </p:nvPr>
        </p:nvSpPr>
        <p:spPr/>
        <p:txBody>
          <a:bodyPr/>
          <a:lstStyle/>
          <a:p>
            <a:r>
              <a:rPr lang="en-US" smtClean="0"/>
              <a:t>Songsak_TRAC_1610</a:t>
            </a:r>
            <a:endParaRPr lang="en-US"/>
          </a:p>
        </p:txBody>
      </p:sp>
      <p:sp>
        <p:nvSpPr>
          <p:cNvPr id="7" name="Slide Number Placeholder 6"/>
          <p:cNvSpPr>
            <a:spLocks noGrp="1"/>
          </p:cNvSpPr>
          <p:nvPr>
            <p:ph type="sldNum" sz="quarter" idx="12"/>
          </p:nvPr>
        </p:nvSpPr>
        <p:spPr/>
        <p:txBody>
          <a:bodyPr/>
          <a:lstStyle/>
          <a:p>
            <a:fld id="{2D3F1599-000F-4F90-BF33-238AFDB9E6F7}" type="slidenum">
              <a:rPr lang="en-US" smtClean="0"/>
              <a:pPr/>
              <a:t>‹#›</a:t>
            </a:fld>
            <a:endParaRPr lang="en-US"/>
          </a:p>
        </p:txBody>
      </p:sp>
      <p:pic>
        <p:nvPicPr>
          <p:cNvPr id="8" name="Picture 2" descr="D:\TRAC\LOGO\TRAC LOGO.png"/>
          <p:cNvPicPr>
            <a:picLocks noChangeAspect="1" noChangeArrowheads="1"/>
          </p:cNvPicPr>
          <p:nvPr userDrawn="1"/>
        </p:nvPicPr>
        <p:blipFill>
          <a:blip r:embed="rId2" cstate="print"/>
          <a:srcRect/>
          <a:stretch>
            <a:fillRect/>
          </a:stretch>
        </p:blipFill>
        <p:spPr bwMode="auto">
          <a:xfrm>
            <a:off x="8001000" y="658905"/>
            <a:ext cx="1143000" cy="9906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6553200"/>
            <a:ext cx="2133600" cy="304800"/>
          </a:xfrm>
          <a:prstGeom prst="rect">
            <a:avLst/>
          </a:prstGeom>
        </p:spPr>
        <p:txBody>
          <a:bodyPr vert="horz" lIns="91440" tIns="45720" rIns="91440" bIns="45720" rtlCol="0" anchor="ctr"/>
          <a:lstStyle>
            <a:lvl1pPr algn="l">
              <a:defRPr sz="1200">
                <a:solidFill>
                  <a:srgbClr val="00B0F0"/>
                </a:solidFill>
              </a:defRPr>
            </a:lvl1pPr>
          </a:lstStyle>
          <a:p>
            <a:r>
              <a:rPr lang="en-US" smtClean="0"/>
              <a:t>22/03/2016</a:t>
            </a:r>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rgbClr val="00B0F0"/>
                </a:solidFill>
              </a:defRPr>
            </a:lvl1pPr>
          </a:lstStyle>
          <a:p>
            <a:r>
              <a:rPr lang="en-US" smtClean="0"/>
              <a:t>Songsak_TRAC_1610</a:t>
            </a: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200">
                <a:solidFill>
                  <a:srgbClr val="00B0F0"/>
                </a:solidFill>
              </a:defRPr>
            </a:lvl1pPr>
          </a:lstStyle>
          <a:p>
            <a:fld id="{2D3F1599-000F-4F90-BF33-238AFDB9E6F7}" type="slidenum">
              <a:rPr lang="en-US" smtClean="0"/>
              <a:pPr/>
              <a:t>‹#›</a:t>
            </a:fld>
            <a:endParaRPr lang="en-US"/>
          </a:p>
        </p:txBody>
      </p:sp>
      <p:pic>
        <p:nvPicPr>
          <p:cNvPr id="7" name="Picture 2" descr="D:\TRAC\LOGO\TRAC LOGO.png"/>
          <p:cNvPicPr>
            <a:picLocks noChangeAspect="1" noChangeArrowheads="1"/>
          </p:cNvPicPr>
          <p:nvPr userDrawn="1"/>
        </p:nvPicPr>
        <p:blipFill>
          <a:blip r:embed="rId14" cstate="print"/>
          <a:srcRect/>
          <a:stretch>
            <a:fillRect/>
          </a:stretch>
        </p:blipFill>
        <p:spPr bwMode="auto">
          <a:xfrm>
            <a:off x="8001000" y="658905"/>
            <a:ext cx="1143000" cy="990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1" cy="656333"/>
            <a:chOff x="0" y="0"/>
            <a:chExt cx="9144001" cy="656333"/>
          </a:xfrm>
        </p:grpSpPr>
        <p:pic>
          <p:nvPicPr>
            <p:cNvPr id="5" name="Picture 3" descr="C:\Users\Songsak.S\Pictures\index_02.jpg"/>
            <p:cNvPicPr>
              <a:picLocks noChangeAspect="1" noChangeArrowheads="1"/>
            </p:cNvPicPr>
            <p:nvPr/>
          </p:nvPicPr>
          <p:blipFill>
            <a:blip r:embed="rId2" cstate="print"/>
            <a:srcRect/>
            <a:stretch>
              <a:fillRect/>
            </a:stretch>
          </p:blipFill>
          <p:spPr bwMode="auto">
            <a:xfrm>
              <a:off x="0" y="0"/>
              <a:ext cx="7467600" cy="656333"/>
            </a:xfrm>
            <a:prstGeom prst="rect">
              <a:avLst/>
            </a:prstGeom>
            <a:noFill/>
          </p:spPr>
        </p:pic>
        <p:sp>
          <p:nvSpPr>
            <p:cNvPr id="6" name="TextBox 5"/>
            <p:cNvSpPr txBox="1"/>
            <p:nvPr/>
          </p:nvSpPr>
          <p:spPr>
            <a:xfrm>
              <a:off x="4953000" y="228600"/>
              <a:ext cx="2122441" cy="369332"/>
            </a:xfrm>
            <a:prstGeom prst="rect">
              <a:avLst/>
            </a:prstGeom>
            <a:noFill/>
          </p:spPr>
          <p:txBody>
            <a:bodyPr wrap="none" rtlCol="0">
              <a:spAutoFit/>
            </a:bodyPr>
            <a:lstStyle/>
            <a:p>
              <a:r>
                <a:rPr lang="en-US" dirty="0" smtClean="0">
                  <a:solidFill>
                    <a:srgbClr val="FFFF00"/>
                  </a:solidFill>
                </a:rPr>
                <a:t>Institute of Nutrition</a:t>
              </a:r>
              <a:endParaRPr lang="en-US" dirty="0">
                <a:solidFill>
                  <a:srgbClr val="FFFF00"/>
                </a:solidFill>
              </a:endParaRPr>
            </a:p>
          </p:txBody>
        </p:sp>
        <p:pic>
          <p:nvPicPr>
            <p:cNvPr id="7" name="Picture 2" descr="E:\MU\11-d.jpg"/>
            <p:cNvPicPr>
              <a:picLocks noChangeAspect="1" noChangeArrowheads="1"/>
            </p:cNvPicPr>
            <p:nvPr/>
          </p:nvPicPr>
          <p:blipFill>
            <a:blip r:embed="rId3" cstate="print"/>
            <a:srcRect/>
            <a:stretch>
              <a:fillRect/>
            </a:stretch>
          </p:blipFill>
          <p:spPr bwMode="auto">
            <a:xfrm>
              <a:off x="7467600" y="0"/>
              <a:ext cx="1676401" cy="654844"/>
            </a:xfrm>
            <a:prstGeom prst="rect">
              <a:avLst/>
            </a:prstGeom>
            <a:noFill/>
          </p:spPr>
        </p:pic>
      </p:grpSp>
      <p:sp>
        <p:nvSpPr>
          <p:cNvPr id="11267" name="Rectangle 3"/>
          <p:cNvSpPr>
            <a:spLocks noChangeArrowheads="1"/>
          </p:cNvSpPr>
          <p:nvPr/>
        </p:nvSpPr>
        <p:spPr bwMode="auto">
          <a:xfrm>
            <a:off x="76200" y="1419761"/>
            <a:ext cx="8991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ea typeface="Calibri" pitchFamily="34" charset="0"/>
                <a:cs typeface="Arial" pitchFamily="34" charset="0"/>
              </a:rPr>
              <a:t>New Development 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ea typeface="Calibri" pitchFamily="34" charset="0"/>
                <a:cs typeface="Arial" pitchFamily="34" charset="0"/>
              </a:rPr>
              <a:t>Thailand Risk Assessment Center – TRAC</a:t>
            </a:r>
          </a:p>
        </p:txBody>
      </p:sp>
      <p:sp>
        <p:nvSpPr>
          <p:cNvPr id="18" name="Slide Number Placeholder 3"/>
          <p:cNvSpPr>
            <a:spLocks noGrp="1"/>
          </p:cNvSpPr>
          <p:nvPr>
            <p:ph type="sldNum" sz="quarter" idx="12"/>
          </p:nvPr>
        </p:nvSpPr>
        <p:spPr>
          <a:xfrm>
            <a:off x="6781800" y="6492875"/>
            <a:ext cx="2133600" cy="365125"/>
          </a:xfrm>
        </p:spPr>
        <p:txBody>
          <a:bodyPr/>
          <a:lstStyle/>
          <a:p>
            <a:fld id="{2D3F1599-000F-4F90-BF33-238AFDB9E6F7}" type="slidenum">
              <a:rPr lang="en-US" smtClean="0"/>
              <a:pPr/>
              <a:t>1</a:t>
            </a:fld>
            <a:endParaRPr lang="en-US" dirty="0"/>
          </a:p>
        </p:txBody>
      </p:sp>
      <p:sp>
        <p:nvSpPr>
          <p:cNvPr id="21" name="TextBox 20"/>
          <p:cNvSpPr txBox="1"/>
          <p:nvPr/>
        </p:nvSpPr>
        <p:spPr>
          <a:xfrm>
            <a:off x="1143000" y="3581400"/>
            <a:ext cx="7467600" cy="2554545"/>
          </a:xfrm>
          <a:prstGeom prst="rect">
            <a:avLst/>
          </a:prstGeom>
          <a:noFill/>
        </p:spPr>
        <p:txBody>
          <a:bodyPr wrap="square" rtlCol="0">
            <a:spAutoFit/>
          </a:bodyPr>
          <a:lstStyle/>
          <a:p>
            <a:pPr algn="r"/>
            <a:r>
              <a:rPr lang="en-US" sz="2800" b="1" dirty="0" err="1" smtClean="0">
                <a:solidFill>
                  <a:srgbClr val="0070C0"/>
                </a:solidFill>
                <a:latin typeface="Arial" pitchFamily="34" charset="0"/>
                <a:cs typeface="Arial" pitchFamily="34" charset="0"/>
              </a:rPr>
              <a:t>Songsak</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Srianujata</a:t>
            </a:r>
            <a:r>
              <a:rPr lang="en-US" sz="2800" b="1" dirty="0" smtClean="0">
                <a:solidFill>
                  <a:srgbClr val="0070C0"/>
                </a:solidFill>
                <a:latin typeface="Arial" pitchFamily="34" charset="0"/>
                <a:cs typeface="Arial" pitchFamily="34" charset="0"/>
              </a:rPr>
              <a:t>, Ph.D., </a:t>
            </a:r>
            <a:r>
              <a:rPr lang="en-US" sz="2800" b="1" dirty="0" err="1" smtClean="0">
                <a:solidFill>
                  <a:srgbClr val="0070C0"/>
                </a:solidFill>
                <a:latin typeface="Arial" pitchFamily="34" charset="0"/>
                <a:cs typeface="Arial" pitchFamily="34" charset="0"/>
              </a:rPr>
              <a:t>R.Ph</a:t>
            </a:r>
            <a:r>
              <a:rPr lang="en-US" sz="2800" b="1" dirty="0" smtClean="0">
                <a:solidFill>
                  <a:srgbClr val="0070C0"/>
                </a:solidFill>
                <a:latin typeface="Arial" pitchFamily="34" charset="0"/>
                <a:cs typeface="Arial" pitchFamily="34" charset="0"/>
              </a:rPr>
              <a:t>.</a:t>
            </a:r>
          </a:p>
          <a:p>
            <a:pPr algn="r"/>
            <a:r>
              <a:rPr lang="en-US" sz="2800" b="1" dirty="0" err="1" smtClean="0">
                <a:solidFill>
                  <a:srgbClr val="0070C0"/>
                </a:solidFill>
                <a:latin typeface="Arial" pitchFamily="34" charset="0"/>
                <a:cs typeface="Arial" pitchFamily="34" charset="0"/>
              </a:rPr>
              <a:t>Pharrunrat</a:t>
            </a:r>
            <a:r>
              <a:rPr lang="en-US" sz="2800" b="1" dirty="0" smtClean="0">
                <a:solidFill>
                  <a:srgbClr val="0070C0"/>
                </a:solidFill>
                <a:latin typeface="Arial" pitchFamily="34" charset="0"/>
                <a:cs typeface="Arial" pitchFamily="34" charset="0"/>
              </a:rPr>
              <a:t>  </a:t>
            </a:r>
            <a:r>
              <a:rPr lang="en-US" sz="2800" b="1" dirty="0" err="1" smtClean="0">
                <a:solidFill>
                  <a:srgbClr val="0070C0"/>
                </a:solidFill>
                <a:latin typeface="Arial" pitchFamily="34" charset="0"/>
                <a:cs typeface="Arial" pitchFamily="34" charset="0"/>
              </a:rPr>
              <a:t>Tanaviyutpakdee</a:t>
            </a:r>
            <a:r>
              <a:rPr lang="en-US" sz="2800" b="1" dirty="0" smtClean="0">
                <a:solidFill>
                  <a:srgbClr val="0070C0"/>
                </a:solidFill>
                <a:latin typeface="Arial" pitchFamily="34" charset="0"/>
                <a:cs typeface="Arial" pitchFamily="34" charset="0"/>
              </a:rPr>
              <a:t>, Ph.D.</a:t>
            </a:r>
          </a:p>
          <a:p>
            <a:pPr algn="r"/>
            <a:endParaRPr lang="en-US" sz="2400" dirty="0">
              <a:solidFill>
                <a:srgbClr val="0070C0"/>
              </a:solidFill>
              <a:latin typeface="Arial" pitchFamily="34" charset="0"/>
              <a:cs typeface="Arial" pitchFamily="34" charset="0"/>
            </a:endParaRPr>
          </a:p>
          <a:p>
            <a:pPr algn="r"/>
            <a:r>
              <a:rPr lang="en-US" sz="2000" i="1" dirty="0" smtClean="0">
                <a:solidFill>
                  <a:srgbClr val="0070C0"/>
                </a:solidFill>
                <a:latin typeface="Arial" pitchFamily="34" charset="0"/>
                <a:cs typeface="Arial" pitchFamily="34" charset="0"/>
              </a:rPr>
              <a:t>Thai Society of Toxicology</a:t>
            </a:r>
          </a:p>
          <a:p>
            <a:pPr algn="r"/>
            <a:r>
              <a:rPr lang="en-US" sz="2000" i="1" dirty="0" smtClean="0">
                <a:solidFill>
                  <a:srgbClr val="0070C0"/>
                </a:solidFill>
                <a:latin typeface="Arial" pitchFamily="34" charset="0"/>
                <a:cs typeface="Arial" pitchFamily="34" charset="0"/>
              </a:rPr>
              <a:t>Institute of Nutrition, </a:t>
            </a:r>
            <a:r>
              <a:rPr lang="en-US" sz="2000" i="1" dirty="0" err="1" smtClean="0">
                <a:solidFill>
                  <a:srgbClr val="0070C0"/>
                </a:solidFill>
                <a:latin typeface="Arial" pitchFamily="34" charset="0"/>
                <a:cs typeface="Arial" pitchFamily="34" charset="0"/>
              </a:rPr>
              <a:t>Mahidol</a:t>
            </a:r>
            <a:r>
              <a:rPr lang="en-US" sz="2000" i="1" dirty="0" smtClean="0">
                <a:solidFill>
                  <a:srgbClr val="0070C0"/>
                </a:solidFill>
                <a:latin typeface="Arial" pitchFamily="34" charset="0"/>
                <a:cs typeface="Arial" pitchFamily="34" charset="0"/>
              </a:rPr>
              <a:t> University</a:t>
            </a:r>
          </a:p>
          <a:p>
            <a:pPr algn="r"/>
            <a:r>
              <a:rPr lang="en-US" sz="2000" i="1" dirty="0" smtClean="0">
                <a:solidFill>
                  <a:srgbClr val="0070C0"/>
                </a:solidFill>
                <a:latin typeface="Arial" pitchFamily="34" charset="0"/>
                <a:cs typeface="Arial" pitchFamily="34" charset="0"/>
              </a:rPr>
              <a:t>And Thailand Risk Assessment and </a:t>
            </a:r>
            <a:r>
              <a:rPr lang="en-US" sz="2000" i="1" dirty="0" err="1" smtClean="0">
                <a:solidFill>
                  <a:srgbClr val="0070C0"/>
                </a:solidFill>
                <a:latin typeface="Arial" pitchFamily="34" charset="0"/>
                <a:cs typeface="Arial" pitchFamily="34" charset="0"/>
              </a:rPr>
              <a:t>Srvailance</a:t>
            </a:r>
            <a:r>
              <a:rPr lang="en-US" sz="2000" i="1" dirty="0" smtClean="0">
                <a:solidFill>
                  <a:srgbClr val="0070C0"/>
                </a:solidFill>
                <a:latin typeface="Arial" pitchFamily="34" charset="0"/>
                <a:cs typeface="Arial" pitchFamily="34" charset="0"/>
              </a:rPr>
              <a:t> Center (TRAC)</a:t>
            </a:r>
          </a:p>
          <a:p>
            <a:pPr algn="r"/>
            <a:r>
              <a:rPr lang="en-US" sz="2000" i="1" dirty="0" smtClean="0">
                <a:solidFill>
                  <a:srgbClr val="0070C0"/>
                </a:solidFill>
                <a:latin typeface="Arial" pitchFamily="34" charset="0"/>
                <a:cs typeface="Arial" pitchFamily="34" charset="0"/>
              </a:rPr>
              <a:t>Bangkok, Thailand</a:t>
            </a:r>
            <a:endParaRPr lang="en-US" i="1" dirty="0">
              <a:solidFill>
                <a:srgbClr val="0070C0"/>
              </a:solidFill>
              <a:latin typeface="Arial" pitchFamily="34" charset="0"/>
              <a:cs typeface="Arial" pitchFamily="34" charset="0"/>
            </a:endParaRPr>
          </a:p>
        </p:txBody>
      </p:sp>
      <p:sp>
        <p:nvSpPr>
          <p:cNvPr id="12" name="Date Placeholder 11"/>
          <p:cNvSpPr>
            <a:spLocks noGrp="1"/>
          </p:cNvSpPr>
          <p:nvPr>
            <p:ph type="dt" sz="half" idx="10"/>
          </p:nvPr>
        </p:nvSpPr>
        <p:spPr/>
        <p:txBody>
          <a:bodyPr/>
          <a:lstStyle/>
          <a:p>
            <a:r>
              <a:rPr lang="en-US" dirty="0" smtClean="0"/>
              <a:t>22/03/2016</a:t>
            </a:r>
            <a:endParaRPr lang="en-US" dirty="0"/>
          </a:p>
        </p:txBody>
      </p:sp>
      <p:sp>
        <p:nvSpPr>
          <p:cNvPr id="13" name="Footer Placeholder 12"/>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10</a:t>
            </a:fld>
            <a:endParaRPr lang="en-US" dirty="0"/>
          </a:p>
        </p:txBody>
      </p:sp>
      <p:grpSp>
        <p:nvGrpSpPr>
          <p:cNvPr id="9" name="Group 8"/>
          <p:cNvGrpSpPr/>
          <p:nvPr/>
        </p:nvGrpSpPr>
        <p:grpSpPr>
          <a:xfrm>
            <a:off x="122237" y="1030922"/>
            <a:ext cx="8793163" cy="5598478"/>
            <a:chOff x="0" y="608801"/>
            <a:chExt cx="8793163" cy="5598478"/>
          </a:xfrm>
        </p:grpSpPr>
        <p:sp>
          <p:nvSpPr>
            <p:cNvPr id="6" name="TextBox 2"/>
            <p:cNvSpPr txBox="1">
              <a:spLocks noChangeArrowheads="1"/>
            </p:cNvSpPr>
            <p:nvPr/>
          </p:nvSpPr>
          <p:spPr bwMode="auto">
            <a:xfrm>
              <a:off x="533400" y="1447001"/>
              <a:ext cx="8259763" cy="4760278"/>
            </a:xfrm>
            <a:prstGeom prst="rect">
              <a:avLst/>
            </a:prstGeom>
            <a:noFill/>
            <a:ln w="9525">
              <a:noFill/>
              <a:miter lim="800000"/>
              <a:headEnd/>
              <a:tailEnd/>
            </a:ln>
          </p:spPr>
          <p:txBody>
            <a:bodyPr wrap="square">
              <a:spAutoFit/>
            </a:bodyPr>
            <a:lstStyle/>
            <a:p>
              <a:pPr marL="457200" indent="-457200">
                <a:lnSpc>
                  <a:spcPts val="2600"/>
                </a:lnSpc>
                <a:buFontTx/>
                <a:buAutoNum type="arabicPeriod"/>
                <a:defRPr/>
              </a:pPr>
              <a:r>
                <a:rPr lang="en-US" b="1" dirty="0">
                  <a:solidFill>
                    <a:srgbClr val="7030A0"/>
                  </a:solidFill>
                  <a:latin typeface="Arial" pitchFamily="34" charset="0"/>
                  <a:cs typeface="Arial" pitchFamily="34" charset="0"/>
                </a:rPr>
                <a:t>Standardization of food </a:t>
              </a:r>
              <a:r>
                <a:rPr lang="en-US" b="1" dirty="0">
                  <a:latin typeface="Arial" pitchFamily="34" charset="0"/>
                  <a:cs typeface="Arial" pitchFamily="34" charset="0"/>
                </a:rPr>
                <a:t>quality/safety </a:t>
              </a:r>
              <a:r>
                <a:rPr lang="en-US" b="1" dirty="0">
                  <a:solidFill>
                    <a:srgbClr val="7030A0"/>
                  </a:solidFill>
                  <a:latin typeface="Arial" pitchFamily="34" charset="0"/>
                  <a:cs typeface="Arial" pitchFamily="34" charset="0"/>
                </a:rPr>
                <a:t>standards</a:t>
              </a:r>
            </a:p>
            <a:p>
              <a:pPr marL="457200" indent="-457200">
                <a:lnSpc>
                  <a:spcPts val="2600"/>
                </a:lnSpc>
                <a:buFontTx/>
                <a:buAutoNum type="arabicPeriod"/>
                <a:defRPr/>
              </a:pPr>
              <a:r>
                <a:rPr lang="en-US" b="1" dirty="0">
                  <a:solidFill>
                    <a:srgbClr val="7030A0"/>
                  </a:solidFill>
                  <a:latin typeface="Arial" pitchFamily="34" charset="0"/>
                  <a:cs typeface="Arial" pitchFamily="34" charset="0"/>
                </a:rPr>
                <a:t>Promotion of </a:t>
              </a:r>
              <a:r>
                <a:rPr lang="en-US" b="1" dirty="0">
                  <a:latin typeface="Arial" pitchFamily="34" charset="0"/>
                  <a:cs typeface="Arial" pitchFamily="34" charset="0"/>
                </a:rPr>
                <a:t>food Q/S </a:t>
              </a:r>
              <a:r>
                <a:rPr lang="en-US" b="1" dirty="0">
                  <a:solidFill>
                    <a:srgbClr val="7030A0"/>
                  </a:solidFill>
                  <a:latin typeface="Arial" pitchFamily="34" charset="0"/>
                  <a:cs typeface="Arial" pitchFamily="34" charset="0"/>
                </a:rPr>
                <a:t>standards </a:t>
              </a:r>
              <a:r>
                <a:rPr lang="en-US" b="1" dirty="0">
                  <a:latin typeface="Arial" pitchFamily="34" charset="0"/>
                  <a:cs typeface="Arial" pitchFamily="34" charset="0"/>
                </a:rPr>
                <a:t>at all levels with </a:t>
              </a:r>
              <a:r>
                <a:rPr lang="en-US" b="1" dirty="0">
                  <a:solidFill>
                    <a:srgbClr val="7030A0"/>
                  </a:solidFill>
                  <a:latin typeface="Arial" pitchFamily="34" charset="0"/>
                  <a:cs typeface="Arial" pitchFamily="34" charset="0"/>
                </a:rPr>
                <a:t>capacity development activities</a:t>
              </a:r>
            </a:p>
            <a:p>
              <a:pPr marL="457200" indent="-457200">
                <a:lnSpc>
                  <a:spcPts val="2600"/>
                </a:lnSpc>
                <a:buFontTx/>
                <a:buAutoNum type="arabicPeriod"/>
                <a:defRPr/>
              </a:pPr>
              <a:r>
                <a:rPr lang="en-US" b="1" dirty="0">
                  <a:latin typeface="Arial" pitchFamily="34" charset="0"/>
                  <a:cs typeface="Arial" pitchFamily="34" charset="0"/>
                </a:rPr>
                <a:t>Strengthening </a:t>
              </a:r>
              <a:r>
                <a:rPr lang="en-US" b="1" dirty="0">
                  <a:solidFill>
                    <a:srgbClr val="7030A0"/>
                  </a:solidFill>
                  <a:latin typeface="Arial" pitchFamily="34" charset="0"/>
                  <a:cs typeface="Arial" pitchFamily="34" charset="0"/>
                </a:rPr>
                <a:t>food service outlets </a:t>
              </a:r>
              <a:r>
                <a:rPr lang="en-US" b="1" dirty="0">
                  <a:latin typeface="Arial" pitchFamily="34" charset="0"/>
                  <a:cs typeface="Arial" pitchFamily="34" charset="0"/>
                </a:rPr>
                <a:t>for consumer protection, tourism and food culture</a:t>
              </a:r>
            </a:p>
            <a:p>
              <a:pPr marL="457200" indent="-457200">
                <a:lnSpc>
                  <a:spcPts val="2600"/>
                </a:lnSpc>
                <a:buFontTx/>
                <a:buAutoNum type="arabicPeriod"/>
                <a:defRPr/>
              </a:pPr>
              <a:r>
                <a:rPr lang="en-US" b="1" dirty="0">
                  <a:latin typeface="Arial" pitchFamily="34" charset="0"/>
                  <a:cs typeface="Arial" pitchFamily="34" charset="0"/>
                </a:rPr>
                <a:t>Strengthening </a:t>
              </a:r>
              <a:r>
                <a:rPr lang="en-US" b="1" dirty="0">
                  <a:solidFill>
                    <a:srgbClr val="7030A0"/>
                  </a:solidFill>
                  <a:latin typeface="Arial" pitchFamily="34" charset="0"/>
                  <a:cs typeface="Arial" pitchFamily="34" charset="0"/>
                </a:rPr>
                <a:t>food import control system</a:t>
              </a:r>
            </a:p>
            <a:p>
              <a:pPr marL="457200" indent="-457200">
                <a:lnSpc>
                  <a:spcPts val="2600"/>
                </a:lnSpc>
                <a:buFontTx/>
                <a:buAutoNum type="arabicPeriod"/>
                <a:defRPr/>
              </a:pPr>
              <a:r>
                <a:rPr lang="en-US" b="1" dirty="0">
                  <a:latin typeface="Arial" pitchFamily="34" charset="0"/>
                  <a:cs typeface="Arial" pitchFamily="34" charset="0"/>
                </a:rPr>
                <a:t>Strengthening </a:t>
              </a:r>
              <a:r>
                <a:rPr lang="en-US" b="1" dirty="0">
                  <a:solidFill>
                    <a:srgbClr val="7030A0"/>
                  </a:solidFill>
                  <a:latin typeface="Arial" pitchFamily="34" charset="0"/>
                  <a:cs typeface="Arial" pitchFamily="34" charset="0"/>
                </a:rPr>
                <a:t>management and control system of chemical substances used in agriculture </a:t>
              </a:r>
            </a:p>
            <a:p>
              <a:pPr marL="514350" indent="-514350">
                <a:lnSpc>
                  <a:spcPts val="2600"/>
                </a:lnSpc>
                <a:buFont typeface="+mj-lt"/>
                <a:buAutoNum type="arabicPeriod"/>
                <a:defRPr/>
              </a:pPr>
              <a:r>
                <a:rPr lang="en-US" sz="1600" b="1" dirty="0" smtClean="0">
                  <a:latin typeface="Arial" pitchFamily="34" charset="0"/>
                  <a:cs typeface="Arial" pitchFamily="34" charset="0"/>
                </a:rPr>
                <a:t>Promotion of </a:t>
              </a:r>
              <a:r>
                <a:rPr lang="en-US" sz="1600" b="1" dirty="0" smtClean="0">
                  <a:solidFill>
                    <a:srgbClr val="7030A0"/>
                  </a:solidFill>
                  <a:latin typeface="Arial" pitchFamily="34" charset="0"/>
                  <a:cs typeface="Arial" pitchFamily="34" charset="0"/>
                </a:rPr>
                <a:t>food Q/S logos </a:t>
              </a:r>
              <a:r>
                <a:rPr lang="en-US" sz="1600" b="1" dirty="0" smtClean="0">
                  <a:latin typeface="Arial" pitchFamily="34" charset="0"/>
                  <a:cs typeface="Arial" pitchFamily="34" charset="0"/>
                </a:rPr>
                <a:t>for consumer confidence in both domestic and international markets</a:t>
              </a:r>
            </a:p>
            <a:p>
              <a:pPr marL="514350" indent="-514350">
                <a:lnSpc>
                  <a:spcPts val="2600"/>
                </a:lnSpc>
                <a:buFont typeface="+mj-lt"/>
                <a:buAutoNum type="arabicPeriod"/>
                <a:defRPr/>
              </a:pPr>
              <a:r>
                <a:rPr lang="en-US" sz="1600" b="1" dirty="0" smtClean="0">
                  <a:latin typeface="Arial" pitchFamily="34" charset="0"/>
                  <a:cs typeface="Arial" pitchFamily="34" charset="0"/>
                </a:rPr>
                <a:t>7. Strengthening </a:t>
              </a:r>
              <a:r>
                <a:rPr lang="en-US" sz="1600" b="1" dirty="0" smtClean="0">
                  <a:solidFill>
                    <a:srgbClr val="7030A0"/>
                  </a:solidFill>
                  <a:latin typeface="Arial" pitchFamily="34" charset="0"/>
                  <a:cs typeface="Arial" pitchFamily="34" charset="0"/>
                </a:rPr>
                <a:t>inspection and certification </a:t>
              </a:r>
              <a:r>
                <a:rPr lang="en-US" sz="1600" b="1" dirty="0" smtClean="0">
                  <a:latin typeface="Arial" pitchFamily="34" charset="0"/>
                  <a:cs typeface="Arial" pitchFamily="34" charset="0"/>
                </a:rPr>
                <a:t>throughout the food chain</a:t>
              </a:r>
            </a:p>
            <a:p>
              <a:pPr marL="514350" indent="-514350">
                <a:lnSpc>
                  <a:spcPts val="2600"/>
                </a:lnSpc>
                <a:buFont typeface="+mj-lt"/>
                <a:buAutoNum type="arabicPeriod"/>
                <a:defRPr/>
              </a:pPr>
              <a:r>
                <a:rPr lang="en-US" sz="2000" b="1" i="1" dirty="0" smtClean="0">
                  <a:solidFill>
                    <a:srgbClr val="FF0000"/>
                  </a:solidFill>
                  <a:latin typeface="Arial" pitchFamily="34" charset="0"/>
                  <a:cs typeface="Arial" pitchFamily="34" charset="0"/>
                </a:rPr>
                <a:t>Risk assessment for food safety (chair by Dr. </a:t>
              </a:r>
              <a:r>
                <a:rPr lang="en-US" sz="2000" b="1" i="1" dirty="0" err="1" smtClean="0">
                  <a:solidFill>
                    <a:srgbClr val="FF0000"/>
                  </a:solidFill>
                  <a:latin typeface="Arial" pitchFamily="34" charset="0"/>
                  <a:cs typeface="Arial" pitchFamily="34" charset="0"/>
                </a:rPr>
                <a:t>Songsak</a:t>
              </a:r>
              <a:r>
                <a:rPr lang="en-US" sz="2000" b="1" i="1" dirty="0" smtClean="0">
                  <a:solidFill>
                    <a:srgbClr val="FF0000"/>
                  </a:solidFill>
                  <a:latin typeface="Arial" pitchFamily="34" charset="0"/>
                  <a:cs typeface="Arial" pitchFamily="34" charset="0"/>
                </a:rPr>
                <a:t>)</a:t>
              </a:r>
            </a:p>
            <a:p>
              <a:pPr marL="514350" indent="-514350">
                <a:lnSpc>
                  <a:spcPts val="2600"/>
                </a:lnSpc>
                <a:buFont typeface="+mj-lt"/>
                <a:buAutoNum type="arabicPeriod"/>
                <a:defRPr/>
              </a:pPr>
              <a:r>
                <a:rPr lang="en-US" sz="1600" b="1" dirty="0" smtClean="0">
                  <a:latin typeface="Arial" pitchFamily="34" charset="0"/>
                  <a:cs typeface="Arial" pitchFamily="34" charset="0"/>
                </a:rPr>
                <a:t>Integrated </a:t>
              </a:r>
              <a:r>
                <a:rPr lang="en-US" sz="1600" b="1" dirty="0" smtClean="0">
                  <a:solidFill>
                    <a:srgbClr val="7030A0"/>
                  </a:solidFill>
                  <a:latin typeface="Arial" pitchFamily="34" charset="0"/>
                  <a:cs typeface="Arial" pitchFamily="34" charset="0"/>
                </a:rPr>
                <a:t>food safety control system at provincial and community levels</a:t>
              </a:r>
            </a:p>
            <a:p>
              <a:pPr marL="514350" indent="-514350">
                <a:lnSpc>
                  <a:spcPts val="2600"/>
                </a:lnSpc>
                <a:buFont typeface="+mj-lt"/>
                <a:buAutoNum type="arabicPeriod"/>
                <a:defRPr/>
              </a:pPr>
              <a:r>
                <a:rPr lang="en-US" sz="1600" b="1" dirty="0" smtClean="0">
                  <a:solidFill>
                    <a:srgbClr val="7030A0"/>
                  </a:solidFill>
                  <a:latin typeface="Arial" pitchFamily="34" charset="0"/>
                  <a:cs typeface="Arial" pitchFamily="34" charset="0"/>
                </a:rPr>
                <a:t>Consumer awareness and protection</a:t>
              </a:r>
            </a:p>
          </p:txBody>
        </p:sp>
        <p:grpSp>
          <p:nvGrpSpPr>
            <p:cNvPr id="8" name="Group 7"/>
            <p:cNvGrpSpPr/>
            <p:nvPr/>
          </p:nvGrpSpPr>
          <p:grpSpPr>
            <a:xfrm>
              <a:off x="0" y="608801"/>
              <a:ext cx="8153400" cy="838200"/>
              <a:chOff x="0" y="456401"/>
              <a:chExt cx="8153400" cy="838200"/>
            </a:xfrm>
          </p:grpSpPr>
          <p:sp>
            <p:nvSpPr>
              <p:cNvPr id="5" name="Rounded Rectangle 4"/>
              <p:cNvSpPr/>
              <p:nvPr/>
            </p:nvSpPr>
            <p:spPr>
              <a:xfrm>
                <a:off x="609600" y="456401"/>
                <a:ext cx="7234441" cy="838200"/>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th-TH" dirty="0">
                  <a:latin typeface="Arial" pitchFamily="34" charset="0"/>
                </a:endParaRPr>
              </a:p>
            </p:txBody>
          </p:sp>
          <p:sp>
            <p:nvSpPr>
              <p:cNvPr id="7" name="TextBox 1"/>
              <p:cNvSpPr txBox="1">
                <a:spLocks noChangeArrowheads="1"/>
              </p:cNvSpPr>
              <p:nvPr/>
            </p:nvSpPr>
            <p:spPr bwMode="auto">
              <a:xfrm>
                <a:off x="0" y="510515"/>
                <a:ext cx="8153400" cy="707886"/>
              </a:xfrm>
              <a:prstGeom prst="rect">
                <a:avLst/>
              </a:prstGeom>
              <a:noFill/>
              <a:ln w="9525">
                <a:noFill/>
                <a:miter lim="800000"/>
                <a:headEnd/>
                <a:tailEnd/>
              </a:ln>
            </p:spPr>
            <p:txBody>
              <a:bodyPr wrap="square">
                <a:spAutoFit/>
              </a:bodyPr>
              <a:lstStyle/>
              <a:p>
                <a:pPr algn="ctr"/>
                <a:r>
                  <a:rPr lang="en-US" sz="2000" dirty="0" smtClean="0">
                    <a:solidFill>
                      <a:schemeClr val="accent2"/>
                    </a:solidFill>
                    <a:latin typeface="Arial Rounded MT Bold" pitchFamily="34" charset="0"/>
                  </a:rPr>
                  <a:t>  Taskforces </a:t>
                </a:r>
                <a:r>
                  <a:rPr lang="en-US" sz="2000" dirty="0">
                    <a:solidFill>
                      <a:schemeClr val="accent2"/>
                    </a:solidFill>
                    <a:latin typeface="Arial Rounded MT Bold" pitchFamily="34" charset="0"/>
                  </a:rPr>
                  <a:t>to Implement </a:t>
                </a:r>
                <a:r>
                  <a:rPr lang="en-US" sz="2000" dirty="0" smtClean="0">
                    <a:solidFill>
                      <a:schemeClr val="accent2"/>
                    </a:solidFill>
                    <a:latin typeface="Arial Rounded MT Bold" pitchFamily="34" charset="0"/>
                  </a:rPr>
                  <a:t>Strategic Theme </a:t>
                </a:r>
                <a:r>
                  <a:rPr lang="en-US" sz="2000" dirty="0">
                    <a:solidFill>
                      <a:schemeClr val="accent2"/>
                    </a:solidFill>
                    <a:latin typeface="Arial Rounded MT Bold" pitchFamily="34" charset="0"/>
                  </a:rPr>
                  <a:t>2 on </a:t>
                </a:r>
                <a:endParaRPr lang="en-US" sz="2000" dirty="0" smtClean="0">
                  <a:solidFill>
                    <a:schemeClr val="accent2"/>
                  </a:solidFill>
                  <a:latin typeface="Arial Rounded MT Bold" pitchFamily="34" charset="0"/>
                </a:endParaRPr>
              </a:p>
              <a:p>
                <a:pPr algn="ctr"/>
                <a:r>
                  <a:rPr lang="en-US" sz="2000" dirty="0" smtClean="0">
                    <a:solidFill>
                      <a:schemeClr val="accent2"/>
                    </a:solidFill>
                    <a:latin typeface="Arial Rounded MT Bold" pitchFamily="34" charset="0"/>
                  </a:rPr>
                  <a:t>   Food </a:t>
                </a:r>
                <a:r>
                  <a:rPr lang="en-US" sz="2000" dirty="0">
                    <a:solidFill>
                      <a:schemeClr val="accent2"/>
                    </a:solidFill>
                    <a:latin typeface="Arial Rounded MT Bold" pitchFamily="34" charset="0"/>
                  </a:rPr>
                  <a:t>Quality and Safety </a:t>
                </a:r>
              </a:p>
            </p:txBody>
          </p:sp>
        </p:grpSp>
      </p:grpSp>
      <p:sp>
        <p:nvSpPr>
          <p:cNvPr id="10" name="Rectangle 9"/>
          <p:cNvSpPr/>
          <p:nvPr/>
        </p:nvSpPr>
        <p:spPr>
          <a:xfrm>
            <a:off x="152400" y="621268"/>
            <a:ext cx="5493620" cy="461665"/>
          </a:xfrm>
          <a:prstGeom prst="rect">
            <a:avLst/>
          </a:prstGeom>
        </p:spPr>
        <p:txBody>
          <a:bodyPr wrap="none">
            <a:spAutoFit/>
          </a:bodyPr>
          <a:lstStyle/>
          <a:p>
            <a:pPr marL="342900" indent="-342900"/>
            <a:r>
              <a:rPr lang="en-US" sz="2400" b="1" dirty="0" smtClean="0">
                <a:solidFill>
                  <a:srgbClr val="FF0000"/>
                </a:solidFill>
                <a:latin typeface="Arial" pitchFamily="34" charset="0"/>
                <a:cs typeface="Arial" pitchFamily="34" charset="0"/>
              </a:rPr>
              <a:t>Sub-committee on Risk Assessment</a:t>
            </a:r>
          </a:p>
        </p:txBody>
      </p:sp>
      <p:sp>
        <p:nvSpPr>
          <p:cNvPr id="11" name="Date Placeholder 10"/>
          <p:cNvSpPr>
            <a:spLocks noGrp="1"/>
          </p:cNvSpPr>
          <p:nvPr>
            <p:ph type="dt" sz="half" idx="10"/>
          </p:nvPr>
        </p:nvSpPr>
        <p:spPr/>
        <p:txBody>
          <a:bodyPr/>
          <a:lstStyle/>
          <a:p>
            <a:r>
              <a:rPr lang="en-US" smtClean="0"/>
              <a:t>22/03/2016</a:t>
            </a:r>
            <a:endParaRPr lang="en-US"/>
          </a:p>
        </p:txBody>
      </p:sp>
      <p:sp>
        <p:nvSpPr>
          <p:cNvPr id="12" name="Footer Placeholder 11"/>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3F1599-000F-4F90-BF33-238AFDB9E6F7}" type="slidenum">
              <a:rPr lang="en-US" smtClean="0"/>
              <a:pPr/>
              <a:t>11</a:t>
            </a:fld>
            <a:endParaRPr lang="en-US"/>
          </a:p>
        </p:txBody>
      </p:sp>
      <p:sp>
        <p:nvSpPr>
          <p:cNvPr id="4" name="TextBox 3"/>
          <p:cNvSpPr txBox="1"/>
          <p:nvPr/>
        </p:nvSpPr>
        <p:spPr>
          <a:xfrm>
            <a:off x="609600" y="1306354"/>
            <a:ext cx="8001000" cy="5170646"/>
          </a:xfrm>
          <a:prstGeom prst="rect">
            <a:avLst/>
          </a:prstGeom>
          <a:noFill/>
        </p:spPr>
        <p:txBody>
          <a:bodyPr wrap="square" rtlCol="0">
            <a:spAutoFit/>
          </a:bodyPr>
          <a:lstStyle/>
          <a:p>
            <a:pPr marL="457200" indent="-457200">
              <a:spcAft>
                <a:spcPts val="600"/>
              </a:spcAft>
              <a:buFont typeface="+mj-lt"/>
              <a:buAutoNum type="arabicPeriod"/>
            </a:pPr>
            <a:r>
              <a:rPr lang="en-US" sz="2000" b="1" dirty="0" smtClean="0">
                <a:latin typeface="Arial" pitchFamily="34" charset="0"/>
                <a:cs typeface="Arial" pitchFamily="34" charset="0"/>
              </a:rPr>
              <a:t>Approved by the Committee on Food Safety and Quality</a:t>
            </a:r>
          </a:p>
          <a:p>
            <a:pPr marL="342900" indent="-342900">
              <a:spcAft>
                <a:spcPts val="600"/>
              </a:spcAft>
              <a:buFont typeface="+mj-lt"/>
              <a:buAutoNum type="arabicPeriod"/>
            </a:pPr>
            <a:r>
              <a:rPr lang="en-US" sz="2000" b="1" dirty="0" smtClean="0">
                <a:latin typeface="Arial" pitchFamily="34" charset="0"/>
                <a:cs typeface="Arial" pitchFamily="34" charset="0"/>
              </a:rPr>
              <a:t>The sub-committee on risk assessment is responsible for the establishment of TRAC, </a:t>
            </a:r>
            <a:r>
              <a:rPr lang="en-US" sz="2000" b="1" dirty="0" smtClean="0">
                <a:solidFill>
                  <a:srgbClr val="FF0000"/>
                </a:solidFill>
                <a:latin typeface="Arial" pitchFamily="34" charset="0"/>
                <a:cs typeface="Arial" pitchFamily="34" charset="0"/>
              </a:rPr>
              <a:t>stationed at </a:t>
            </a:r>
            <a:r>
              <a:rPr lang="en-US" sz="2000" b="1" dirty="0" err="1" smtClean="0">
                <a:solidFill>
                  <a:srgbClr val="FF0000"/>
                </a:solidFill>
                <a:latin typeface="Arial" pitchFamily="34" charset="0"/>
                <a:cs typeface="Arial" pitchFamily="34" charset="0"/>
              </a:rPr>
              <a:t>Mahidol</a:t>
            </a:r>
            <a:r>
              <a:rPr lang="en-US" sz="2000" b="1" dirty="0" smtClean="0">
                <a:solidFill>
                  <a:srgbClr val="FF0000"/>
                </a:solidFill>
                <a:latin typeface="Arial" pitchFamily="34" charset="0"/>
                <a:cs typeface="Arial" pitchFamily="34" charset="0"/>
              </a:rPr>
              <a:t> University</a:t>
            </a:r>
          </a:p>
          <a:p>
            <a:pPr marL="342900" indent="-342900">
              <a:spcAft>
                <a:spcPts val="600"/>
              </a:spcAft>
              <a:buFont typeface="+mj-lt"/>
              <a:buAutoNum type="arabicPeriod"/>
            </a:pPr>
            <a:r>
              <a:rPr lang="en-US" sz="2000" b="1" dirty="0" smtClean="0">
                <a:solidFill>
                  <a:srgbClr val="00B050"/>
                </a:solidFill>
                <a:latin typeface="Arial" pitchFamily="34" charset="0"/>
                <a:cs typeface="Arial" pitchFamily="34" charset="0"/>
              </a:rPr>
              <a:t>Appointed working groups to draft the guidelines for risk assessment of</a:t>
            </a:r>
          </a:p>
          <a:p>
            <a:pPr marL="800100" lvl="1" indent="-342900">
              <a:spcAft>
                <a:spcPts val="600"/>
              </a:spcAft>
              <a:buFont typeface="+mj-lt"/>
              <a:buAutoNum type="arabicPeriod"/>
            </a:pPr>
            <a:r>
              <a:rPr lang="en-US" sz="2000" b="1" dirty="0" smtClean="0">
                <a:solidFill>
                  <a:srgbClr val="00B050"/>
                </a:solidFill>
                <a:latin typeface="Arial" pitchFamily="34" charset="0"/>
                <a:cs typeface="Arial" pitchFamily="34" charset="0"/>
              </a:rPr>
              <a:t>Chemicals including additive, contaminant, veterinary drug</a:t>
            </a:r>
          </a:p>
          <a:p>
            <a:pPr marL="800100" lvl="1" indent="-342900">
              <a:spcAft>
                <a:spcPts val="600"/>
              </a:spcAft>
              <a:buFont typeface="+mj-lt"/>
              <a:buAutoNum type="arabicPeriod"/>
            </a:pPr>
            <a:r>
              <a:rPr lang="en-US" sz="2000" b="1" dirty="0" smtClean="0">
                <a:solidFill>
                  <a:srgbClr val="00B050"/>
                </a:solidFill>
                <a:latin typeface="Arial" pitchFamily="34" charset="0"/>
                <a:cs typeface="Arial" pitchFamily="34" charset="0"/>
              </a:rPr>
              <a:t>Pesticide</a:t>
            </a:r>
          </a:p>
          <a:p>
            <a:pPr marL="800100" lvl="1" indent="-342900">
              <a:spcAft>
                <a:spcPts val="600"/>
              </a:spcAft>
              <a:buFont typeface="+mj-lt"/>
              <a:buAutoNum type="arabicPeriod"/>
            </a:pPr>
            <a:r>
              <a:rPr lang="en-US" sz="2000" b="1" dirty="0" smtClean="0">
                <a:solidFill>
                  <a:srgbClr val="00B050"/>
                </a:solidFill>
                <a:latin typeface="Arial" pitchFamily="34" charset="0"/>
                <a:cs typeface="Arial" pitchFamily="34" charset="0"/>
              </a:rPr>
              <a:t>Nutrient</a:t>
            </a:r>
          </a:p>
          <a:p>
            <a:pPr marL="800100" lvl="1" indent="-342900">
              <a:spcAft>
                <a:spcPts val="600"/>
              </a:spcAft>
              <a:buFont typeface="+mj-lt"/>
              <a:buAutoNum type="arabicPeriod"/>
            </a:pPr>
            <a:r>
              <a:rPr lang="en-US" sz="2000" b="1" dirty="0" smtClean="0">
                <a:solidFill>
                  <a:srgbClr val="00B050"/>
                </a:solidFill>
                <a:latin typeface="Arial" pitchFamily="34" charset="0"/>
                <a:cs typeface="Arial" pitchFamily="34" charset="0"/>
              </a:rPr>
              <a:t>Genetically modified food</a:t>
            </a:r>
          </a:p>
          <a:p>
            <a:pPr marL="800100" lvl="1" indent="-342900">
              <a:spcAft>
                <a:spcPts val="600"/>
              </a:spcAft>
              <a:buFont typeface="+mj-lt"/>
              <a:buAutoNum type="arabicPeriod"/>
            </a:pPr>
            <a:r>
              <a:rPr lang="en-US" sz="2000" b="1" dirty="0" smtClean="0">
                <a:solidFill>
                  <a:srgbClr val="00B050"/>
                </a:solidFill>
                <a:latin typeface="Arial" pitchFamily="34" charset="0"/>
                <a:cs typeface="Arial" pitchFamily="34" charset="0"/>
              </a:rPr>
              <a:t>Microbial agent</a:t>
            </a:r>
          </a:p>
          <a:p>
            <a:pPr marL="800100" lvl="1" indent="-342900">
              <a:spcAft>
                <a:spcPts val="600"/>
              </a:spcAft>
              <a:buFont typeface="+mj-lt"/>
              <a:buAutoNum type="arabicPeriod"/>
            </a:pPr>
            <a:r>
              <a:rPr lang="en-US" sz="2000" b="1" dirty="0" smtClean="0">
                <a:solidFill>
                  <a:srgbClr val="00B050"/>
                </a:solidFill>
                <a:latin typeface="Arial" pitchFamily="34" charset="0"/>
                <a:cs typeface="Arial" pitchFamily="34" charset="0"/>
              </a:rPr>
              <a:t>General</a:t>
            </a:r>
          </a:p>
          <a:p>
            <a:pPr marL="342900" indent="-342900">
              <a:spcAft>
                <a:spcPts val="600"/>
              </a:spcAft>
              <a:buFont typeface="+mj-lt"/>
              <a:buAutoNum type="arabicPeriod"/>
            </a:pPr>
            <a:r>
              <a:rPr lang="en-US" sz="2000" b="1" dirty="0" smtClean="0">
                <a:solidFill>
                  <a:srgbClr val="0070C0"/>
                </a:solidFill>
                <a:latin typeface="Arial" pitchFamily="34" charset="0"/>
                <a:cs typeface="Arial" pitchFamily="34" charset="0"/>
              </a:rPr>
              <a:t>Collecting of expert rosters</a:t>
            </a:r>
          </a:p>
          <a:p>
            <a:pPr marL="342900" indent="-342900">
              <a:spcAft>
                <a:spcPts val="600"/>
              </a:spcAft>
              <a:buFont typeface="+mj-lt"/>
              <a:buAutoNum type="arabicPeriod"/>
            </a:pPr>
            <a:r>
              <a:rPr lang="en-US" sz="2000" b="1" dirty="0" smtClean="0">
                <a:solidFill>
                  <a:srgbClr val="0070C0"/>
                </a:solidFill>
                <a:latin typeface="Arial" pitchFamily="34" charset="0"/>
                <a:cs typeface="Arial" pitchFamily="34" charset="0"/>
              </a:rPr>
              <a:t>Process of capacity building</a:t>
            </a:r>
          </a:p>
        </p:txBody>
      </p:sp>
      <p:sp>
        <p:nvSpPr>
          <p:cNvPr id="6" name="TextBox 5"/>
          <p:cNvSpPr txBox="1"/>
          <p:nvPr/>
        </p:nvSpPr>
        <p:spPr>
          <a:xfrm>
            <a:off x="228600" y="762000"/>
            <a:ext cx="7398307" cy="400110"/>
          </a:xfrm>
          <a:prstGeom prst="rect">
            <a:avLst/>
          </a:prstGeom>
          <a:noFill/>
        </p:spPr>
        <p:txBody>
          <a:bodyPr wrap="none" rtlCol="0">
            <a:spAutoFit/>
          </a:bodyPr>
          <a:lstStyle/>
          <a:p>
            <a:pPr marL="342900" indent="-342900"/>
            <a:r>
              <a:rPr lang="en-US" sz="2000" b="1" dirty="0" smtClean="0">
                <a:solidFill>
                  <a:srgbClr val="FF0000"/>
                </a:solidFill>
                <a:latin typeface="Arial" pitchFamily="34" charset="0"/>
                <a:cs typeface="Arial" pitchFamily="34" charset="0"/>
              </a:rPr>
              <a:t>Establishment of Thailand Risk Assessment Center (TRAC)</a:t>
            </a:r>
          </a:p>
        </p:txBody>
      </p:sp>
      <p:sp>
        <p:nvSpPr>
          <p:cNvPr id="7" name="Date Placeholder 6"/>
          <p:cNvSpPr>
            <a:spLocks noGrp="1"/>
          </p:cNvSpPr>
          <p:nvPr>
            <p:ph type="dt" sz="half" idx="10"/>
          </p:nvPr>
        </p:nvSpPr>
        <p:spPr/>
        <p:txBody>
          <a:bodyPr/>
          <a:lstStyle/>
          <a:p>
            <a:r>
              <a:rPr lang="en-US" smtClean="0"/>
              <a:t>22/03/2016</a:t>
            </a:r>
            <a:endParaRPr lang="en-US"/>
          </a:p>
        </p:txBody>
      </p:sp>
      <p:sp>
        <p:nvSpPr>
          <p:cNvPr id="8" name="Footer Placeholder 7"/>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228600" y="1447800"/>
            <a:ext cx="7924800" cy="451674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D3F1599-000F-4F90-BF33-238AFDB9E6F7}" type="slidenum">
              <a:rPr lang="en-US" smtClean="0"/>
              <a:pPr/>
              <a:t>12</a:t>
            </a:fld>
            <a:endParaRPr lang="en-US"/>
          </a:p>
        </p:txBody>
      </p:sp>
      <p:sp>
        <p:nvSpPr>
          <p:cNvPr id="5" name="Date Placeholder 4"/>
          <p:cNvSpPr>
            <a:spLocks noGrp="1"/>
          </p:cNvSpPr>
          <p:nvPr>
            <p:ph type="dt" sz="half" idx="10"/>
          </p:nvPr>
        </p:nvSpPr>
        <p:spPr/>
        <p:txBody>
          <a:bodyPr/>
          <a:lstStyle/>
          <a:p>
            <a:r>
              <a:rPr lang="en-US" smtClean="0"/>
              <a:t>22/03/2016</a:t>
            </a:r>
            <a:endParaRPr lang="en-US"/>
          </a:p>
        </p:txBody>
      </p:sp>
      <p:sp>
        <p:nvSpPr>
          <p:cNvPr id="6" name="TextBox 5"/>
          <p:cNvSpPr txBox="1"/>
          <p:nvPr/>
        </p:nvSpPr>
        <p:spPr>
          <a:xfrm>
            <a:off x="4648200" y="5830669"/>
            <a:ext cx="4087722" cy="646331"/>
          </a:xfrm>
          <a:prstGeom prst="rect">
            <a:avLst/>
          </a:prstGeom>
          <a:solidFill>
            <a:schemeClr val="accent6">
              <a:lumMod val="20000"/>
              <a:lumOff val="80000"/>
            </a:schemeClr>
          </a:solidFill>
          <a:ln>
            <a:solidFill>
              <a:schemeClr val="accent6">
                <a:lumMod val="75000"/>
              </a:schemeClr>
            </a:solidFill>
          </a:ln>
        </p:spPr>
        <p:txBody>
          <a:bodyPr wrap="none" rtlCol="0">
            <a:spAutoFit/>
          </a:bodyPr>
          <a:lstStyle/>
          <a:p>
            <a:pPr algn="ctr"/>
            <a:r>
              <a:rPr lang="en-US" b="1" dirty="0" err="1" smtClean="0"/>
              <a:t>Tempolary</a:t>
            </a:r>
            <a:r>
              <a:rPr lang="en-US" b="1" dirty="0" smtClean="0"/>
              <a:t>  Location </a:t>
            </a:r>
          </a:p>
          <a:p>
            <a:pPr algn="ctr"/>
            <a:r>
              <a:rPr lang="en-US" b="1" dirty="0" err="1" smtClean="0"/>
              <a:t>Mahidol</a:t>
            </a:r>
            <a:r>
              <a:rPr lang="en-US" b="1" dirty="0" smtClean="0"/>
              <a:t> University, Institute of Nutrition</a:t>
            </a:r>
            <a:endParaRPr lang="en-US" b="1" dirty="0"/>
          </a:p>
        </p:txBody>
      </p:sp>
      <p:sp>
        <p:nvSpPr>
          <p:cNvPr id="7" name="Footer Placeholder 6"/>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28600" y="1593268"/>
            <a:ext cx="8686306" cy="4959932"/>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D3F1599-000F-4F90-BF33-238AFDB9E6F7}" type="slidenum">
              <a:rPr lang="en-US" smtClean="0"/>
              <a:pPr/>
              <a:t>13</a:t>
            </a:fld>
            <a:endParaRPr lang="en-US"/>
          </a:p>
        </p:txBody>
      </p:sp>
      <p:sp>
        <p:nvSpPr>
          <p:cNvPr id="5" name="Date Placeholder 4"/>
          <p:cNvSpPr>
            <a:spLocks noGrp="1"/>
          </p:cNvSpPr>
          <p:nvPr>
            <p:ph type="dt" sz="half" idx="10"/>
          </p:nvPr>
        </p:nvSpPr>
        <p:spPr/>
        <p:txBody>
          <a:bodyPr/>
          <a:lstStyle/>
          <a:p>
            <a:r>
              <a:rPr lang="en-US" smtClean="0"/>
              <a:t>22/03/2016</a:t>
            </a:r>
            <a:endParaRPr lang="en-US"/>
          </a:p>
        </p:txBody>
      </p:sp>
      <p:sp>
        <p:nvSpPr>
          <p:cNvPr id="6" name="Footer Placeholder 5"/>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14</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grpSp>
        <p:nvGrpSpPr>
          <p:cNvPr id="32" name="Group 31"/>
          <p:cNvGrpSpPr/>
          <p:nvPr/>
        </p:nvGrpSpPr>
        <p:grpSpPr>
          <a:xfrm>
            <a:off x="533400" y="1370038"/>
            <a:ext cx="7696200" cy="4360756"/>
            <a:chOff x="0" y="182563"/>
            <a:chExt cx="12192000" cy="6573837"/>
          </a:xfrm>
        </p:grpSpPr>
        <p:cxnSp>
          <p:nvCxnSpPr>
            <p:cNvPr id="5" name="ตัวเชื่อมต่อตรง 11"/>
            <p:cNvCxnSpPr/>
            <p:nvPr/>
          </p:nvCxnSpPr>
          <p:spPr>
            <a:xfrm>
              <a:off x="8058150" y="1900238"/>
              <a:ext cx="3175" cy="871537"/>
            </a:xfrm>
            <a:prstGeom prst="line">
              <a:avLst/>
            </a:prstGeom>
            <a:ln w="38100">
              <a:solidFill>
                <a:schemeClr val="tx1">
                  <a:lumMod val="85000"/>
                  <a:lumOff val="15000"/>
                </a:schemeClr>
              </a:solidFill>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6" name="Wave 12"/>
            <p:cNvSpPr/>
            <p:nvPr/>
          </p:nvSpPr>
          <p:spPr>
            <a:xfrm>
              <a:off x="0" y="182563"/>
              <a:ext cx="12192000" cy="765175"/>
            </a:xfrm>
            <a:custGeom>
              <a:avLst/>
              <a:gdLst>
                <a:gd name="connsiteX0" fmla="*/ 0 w 12192000"/>
                <a:gd name="connsiteY0" fmla="*/ 108269 h 866155"/>
                <a:gd name="connsiteX1" fmla="*/ 12192000 w 12192000"/>
                <a:gd name="connsiteY1" fmla="*/ 108269 h 866155"/>
                <a:gd name="connsiteX2" fmla="*/ 12192000 w 12192000"/>
                <a:gd name="connsiteY2" fmla="*/ 757886 h 866155"/>
                <a:gd name="connsiteX3" fmla="*/ 0 w 12192000"/>
                <a:gd name="connsiteY3" fmla="*/ 757886 h 866155"/>
                <a:gd name="connsiteX4" fmla="*/ 0 w 12192000"/>
                <a:gd name="connsiteY4" fmla="*/ 108269 h 866155"/>
                <a:gd name="connsiteX0" fmla="*/ 0 w 12192000"/>
                <a:gd name="connsiteY0" fmla="*/ 104183 h 765918"/>
                <a:gd name="connsiteX1" fmla="*/ 12192000 w 12192000"/>
                <a:gd name="connsiteY1" fmla="*/ 104183 h 765918"/>
                <a:gd name="connsiteX2" fmla="*/ 12192000 w 12192000"/>
                <a:gd name="connsiteY2" fmla="*/ 753800 h 765918"/>
                <a:gd name="connsiteX3" fmla="*/ 6345044 w 12192000"/>
                <a:gd name="connsiteY3" fmla="*/ 230089 h 765918"/>
                <a:gd name="connsiteX4" fmla="*/ 0 w 12192000"/>
                <a:gd name="connsiteY4" fmla="*/ 753800 h 765918"/>
                <a:gd name="connsiteX5" fmla="*/ 0 w 12192000"/>
                <a:gd name="connsiteY5" fmla="*/ 104183 h 76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765918">
                  <a:moveTo>
                    <a:pt x="0" y="104183"/>
                  </a:moveTo>
                  <a:cubicBezTo>
                    <a:pt x="4064000" y="-256715"/>
                    <a:pt x="8128000" y="465081"/>
                    <a:pt x="12192000" y="104183"/>
                  </a:cubicBezTo>
                  <a:lnTo>
                    <a:pt x="12192000" y="753800"/>
                  </a:lnTo>
                  <a:cubicBezTo>
                    <a:pt x="11098561" y="860277"/>
                    <a:pt x="8377044" y="230089"/>
                    <a:pt x="6345044" y="230089"/>
                  </a:cubicBezTo>
                  <a:cubicBezTo>
                    <a:pt x="4313044" y="230089"/>
                    <a:pt x="938561" y="860277"/>
                    <a:pt x="0" y="753800"/>
                  </a:cubicBezTo>
                  <a:lnTo>
                    <a:pt x="0" y="104183"/>
                  </a:lnTo>
                  <a:close/>
                </a:path>
              </a:pathLst>
            </a:custGeom>
            <a:solidFill>
              <a:srgbClr val="5B9BD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050">
                <a:latin typeface="Arial" pitchFamily="34" charset="0"/>
              </a:endParaRPr>
            </a:p>
          </p:txBody>
        </p:sp>
        <p:sp>
          <p:nvSpPr>
            <p:cNvPr id="7" name="สี่เหลี่ยมผืนผ้า 43"/>
            <p:cNvSpPr/>
            <p:nvPr/>
          </p:nvSpPr>
          <p:spPr>
            <a:xfrm>
              <a:off x="2771775" y="242888"/>
              <a:ext cx="6858000" cy="785812"/>
            </a:xfrm>
            <a:prstGeom prst="rect">
              <a:avLst/>
            </a:prstGeom>
            <a:no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th-TH" sz="1050">
                <a:latin typeface="Arial" pitchFamily="34" charset="0"/>
              </a:endParaRPr>
            </a:p>
          </p:txBody>
        </p:sp>
        <p:grpSp>
          <p:nvGrpSpPr>
            <p:cNvPr id="8" name="Group 46"/>
            <p:cNvGrpSpPr>
              <a:grpSpLocks/>
            </p:cNvGrpSpPr>
            <p:nvPr/>
          </p:nvGrpSpPr>
          <p:grpSpPr bwMode="auto">
            <a:xfrm>
              <a:off x="6064250" y="1493837"/>
              <a:ext cx="5094288" cy="665162"/>
              <a:chOff x="5832093" y="1493681"/>
              <a:chExt cx="5094228" cy="664655"/>
            </a:xfrm>
          </p:grpSpPr>
          <p:sp>
            <p:nvSpPr>
              <p:cNvPr id="9" name="สี่เหลี่ยมผืนผ้า 3"/>
              <p:cNvSpPr/>
              <p:nvPr/>
            </p:nvSpPr>
            <p:spPr>
              <a:xfrm>
                <a:off x="5957505" y="1493681"/>
                <a:ext cx="4487809" cy="66465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th-TH" sz="1050">
                  <a:latin typeface="Arial" pitchFamily="34" charset="0"/>
                  <a:cs typeface="Microsoft Sans Serif" panose="020B0604020202020204" pitchFamily="34" charset="0"/>
                </a:endParaRPr>
              </a:p>
            </p:txBody>
          </p:sp>
          <p:sp>
            <p:nvSpPr>
              <p:cNvPr id="10" name="TextBox 5"/>
              <p:cNvSpPr txBox="1">
                <a:spLocks noChangeArrowheads="1"/>
              </p:cNvSpPr>
              <p:nvPr/>
            </p:nvSpPr>
            <p:spPr bwMode="auto">
              <a:xfrm>
                <a:off x="5832093" y="1565064"/>
                <a:ext cx="5094228" cy="463620"/>
              </a:xfrm>
              <a:prstGeom prst="rect">
                <a:avLst/>
              </a:prstGeom>
              <a:noFill/>
              <a:ln>
                <a:noFill/>
              </a:ln>
              <a:effectLst>
                <a:outerShdw blurRad="50800" dist="38100" dir="2700000" algn="tl" rotWithShape="0">
                  <a:prstClr val="black">
                    <a:alpha val="40000"/>
                  </a:prstClr>
                </a:outerShdw>
              </a:effectLst>
              <a:extLst/>
            </p:spPr>
            <p:txBody>
              <a:bodyPr>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fontAlgn="auto">
                  <a:spcBef>
                    <a:spcPts val="0"/>
                  </a:spcBef>
                  <a:spcAft>
                    <a:spcPts val="0"/>
                  </a:spcAft>
                  <a:defRPr/>
                </a:pPr>
                <a:r>
                  <a:rPr lang="en-US" sz="1400" dirty="0">
                    <a:ln w="0"/>
                    <a:solidFill>
                      <a:srgbClr val="FFFFFF"/>
                    </a:solidFill>
                    <a:effectLst>
                      <a:outerShdw blurRad="38100" dist="19050" dir="2700000" algn="tl" rotWithShape="0">
                        <a:schemeClr val="dk1">
                          <a:alpha val="40000"/>
                        </a:schemeClr>
                      </a:outerShdw>
                    </a:effectLst>
                    <a:latin typeface="Arial" pitchFamily="34" charset="0"/>
                    <a:cs typeface="Arial" pitchFamily="34" charset="0"/>
                  </a:rPr>
                  <a:t>COLLABORATIONS</a:t>
                </a:r>
                <a:endParaRPr lang="th-TH" altLang="th-TH" sz="1400" dirty="0">
                  <a:ln w="0"/>
                  <a:solidFill>
                    <a:srgbClr val="FFFFFF"/>
                  </a:solidFill>
                  <a:effectLst>
                    <a:outerShdw blurRad="38100" dist="19050" dir="2700000" algn="tl" rotWithShape="0">
                      <a:schemeClr val="dk1">
                        <a:alpha val="40000"/>
                      </a:schemeClr>
                    </a:outerShdw>
                  </a:effectLst>
                  <a:latin typeface="Arial" pitchFamily="34" charset="0"/>
                  <a:cs typeface="Microsoft Sans Serif" panose="020B0604020202020204" pitchFamily="34" charset="0"/>
                </a:endParaRPr>
              </a:p>
            </p:txBody>
          </p:sp>
        </p:grpSp>
        <p:sp>
          <p:nvSpPr>
            <p:cNvPr id="11" name="ลูกศรขวา 8"/>
            <p:cNvSpPr/>
            <p:nvPr/>
          </p:nvSpPr>
          <p:spPr>
            <a:xfrm>
              <a:off x="3559175" y="1779588"/>
              <a:ext cx="2257425" cy="423862"/>
            </a:xfrm>
            <a:prstGeom prst="rightArrow">
              <a:avLst/>
            </a:prstGeom>
            <a:solidFill>
              <a:srgbClr val="660066"/>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th-TH" sz="1050">
                <a:latin typeface="Arial" pitchFamily="34" charset="0"/>
                <a:cs typeface="Microsoft Sans Serif" panose="020B0604020202020204" pitchFamily="34" charset="0"/>
              </a:endParaRPr>
            </a:p>
          </p:txBody>
        </p:sp>
        <p:sp>
          <p:nvSpPr>
            <p:cNvPr id="12" name="ลูกศรขวา 9"/>
            <p:cNvSpPr/>
            <p:nvPr/>
          </p:nvSpPr>
          <p:spPr>
            <a:xfrm flipH="1">
              <a:off x="3470275" y="1452563"/>
              <a:ext cx="2336800" cy="423862"/>
            </a:xfrm>
            <a:prstGeom prst="rightArrow">
              <a:avLst/>
            </a:prstGeom>
            <a:solidFill>
              <a:srgbClr val="660066"/>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th-TH" sz="1050">
                <a:latin typeface="Arial" pitchFamily="34" charset="0"/>
                <a:cs typeface="Microsoft Sans Serif" panose="020B0604020202020204" pitchFamily="34" charset="0"/>
              </a:endParaRPr>
            </a:p>
          </p:txBody>
        </p:sp>
        <p:cxnSp>
          <p:nvCxnSpPr>
            <p:cNvPr id="13" name="ตัวเชื่อมต่อตรง 13"/>
            <p:cNvCxnSpPr/>
            <p:nvPr/>
          </p:nvCxnSpPr>
          <p:spPr>
            <a:xfrm flipV="1">
              <a:off x="2752725" y="2759075"/>
              <a:ext cx="7075488" cy="0"/>
            </a:xfrm>
            <a:prstGeom prst="line">
              <a:avLst/>
            </a:prstGeom>
            <a:ln w="38100">
              <a:solidFill>
                <a:schemeClr val="tx1">
                  <a:lumMod val="85000"/>
                  <a:lumOff val="15000"/>
                </a:schemeClr>
              </a:solidFill>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grpSp>
          <p:nvGrpSpPr>
            <p:cNvPr id="14" name="Group 12"/>
            <p:cNvGrpSpPr>
              <a:grpSpLocks/>
            </p:cNvGrpSpPr>
            <p:nvPr/>
          </p:nvGrpSpPr>
          <p:grpSpPr bwMode="auto">
            <a:xfrm>
              <a:off x="0" y="3143250"/>
              <a:ext cx="5911850" cy="615950"/>
              <a:chOff x="3775153" y="3515374"/>
              <a:chExt cx="3058957" cy="616534"/>
            </a:xfrm>
          </p:grpSpPr>
          <p:sp>
            <p:nvSpPr>
              <p:cNvPr id="15" name="สี่เหลี่ยมผืนผ้า 21"/>
              <p:cNvSpPr/>
              <p:nvPr/>
            </p:nvSpPr>
            <p:spPr>
              <a:xfrm>
                <a:off x="3875366" y="3515374"/>
                <a:ext cx="2839639" cy="61653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th-TH" sz="1050">
                  <a:latin typeface="Arial" pitchFamily="34" charset="0"/>
                  <a:cs typeface="Microsoft Sans Serif" panose="020B0604020202020204" pitchFamily="34" charset="0"/>
                </a:endParaRPr>
              </a:p>
            </p:txBody>
          </p:sp>
          <p:sp>
            <p:nvSpPr>
              <p:cNvPr id="16" name="TextBox 22"/>
              <p:cNvSpPr txBox="1">
                <a:spLocks noChangeArrowheads="1"/>
              </p:cNvSpPr>
              <p:nvPr/>
            </p:nvSpPr>
            <p:spPr bwMode="auto">
              <a:xfrm>
                <a:off x="3775153" y="3567812"/>
                <a:ext cx="3058957" cy="464413"/>
              </a:xfrm>
              <a:prstGeom prst="rect">
                <a:avLst/>
              </a:prstGeom>
              <a:noFill/>
              <a:ln>
                <a:noFill/>
              </a:ln>
              <a:extLst/>
            </p:spPr>
            <p:txBody>
              <a:bodyPr>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fontAlgn="auto">
                  <a:spcBef>
                    <a:spcPts val="0"/>
                  </a:spcBef>
                  <a:spcAft>
                    <a:spcPts val="0"/>
                  </a:spcAft>
                  <a:defRPr/>
                </a:pPr>
                <a:r>
                  <a:rPr lang="en-US" altLang="th-TH" sz="1400" b="1" dirty="0">
                    <a:effectLst>
                      <a:outerShdw blurRad="38100" dist="38100" dir="2700000" algn="tl">
                        <a:srgbClr val="000000">
                          <a:alpha val="43137"/>
                        </a:srgbClr>
                      </a:outerShdw>
                    </a:effectLst>
                    <a:latin typeface="Arial" pitchFamily="34" charset="0"/>
                    <a:cs typeface="Arial" pitchFamily="34" charset="0"/>
                  </a:rPr>
                  <a:t>Universities</a:t>
                </a:r>
                <a:endParaRPr lang="th-TH" altLang="th-TH" sz="1400" b="1" dirty="0">
                  <a:effectLst>
                    <a:outerShdw blurRad="38100" dist="38100" dir="2700000" algn="tl">
                      <a:srgbClr val="000000">
                        <a:alpha val="43137"/>
                      </a:srgbClr>
                    </a:outerShdw>
                  </a:effectLst>
                  <a:latin typeface="Arial" pitchFamily="34" charset="0"/>
                  <a:cs typeface="Microsoft Sans Serif" panose="020B0604020202020204" pitchFamily="34" charset="0"/>
                </a:endParaRPr>
              </a:p>
            </p:txBody>
          </p:sp>
        </p:grpSp>
        <p:grpSp>
          <p:nvGrpSpPr>
            <p:cNvPr id="17" name="Group 29"/>
            <p:cNvGrpSpPr>
              <a:grpSpLocks/>
            </p:cNvGrpSpPr>
            <p:nvPr/>
          </p:nvGrpSpPr>
          <p:grpSpPr bwMode="auto">
            <a:xfrm>
              <a:off x="5807075" y="3121030"/>
              <a:ext cx="6284913" cy="631826"/>
              <a:chOff x="6728344" y="2915966"/>
              <a:chExt cx="5240742" cy="633082"/>
            </a:xfrm>
          </p:grpSpPr>
          <p:sp>
            <p:nvSpPr>
              <p:cNvPr id="18" name="สี่เหลี่ยมผืนผ้า 23"/>
              <p:cNvSpPr/>
              <p:nvPr/>
            </p:nvSpPr>
            <p:spPr>
              <a:xfrm>
                <a:off x="6728344" y="2915966"/>
                <a:ext cx="5240742" cy="633082"/>
              </a:xfrm>
              <a:prstGeom prst="rect">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th-TH" sz="1050">
                  <a:latin typeface="Arial" pitchFamily="34" charset="0"/>
                  <a:cs typeface="Microsoft Sans Serif" panose="020B0604020202020204" pitchFamily="34" charset="0"/>
                </a:endParaRPr>
              </a:p>
            </p:txBody>
          </p:sp>
          <p:sp>
            <p:nvSpPr>
              <p:cNvPr id="19" name="TextBox 25"/>
              <p:cNvSpPr txBox="1">
                <a:spLocks noChangeArrowheads="1"/>
              </p:cNvSpPr>
              <p:nvPr/>
            </p:nvSpPr>
            <p:spPr bwMode="auto">
              <a:xfrm>
                <a:off x="6917641" y="2973224"/>
                <a:ext cx="4949515" cy="464896"/>
              </a:xfrm>
              <a:prstGeom prst="rect">
                <a:avLst/>
              </a:prstGeom>
              <a:noFill/>
              <a:ln>
                <a:noFill/>
              </a:ln>
              <a:extLst/>
            </p:spPr>
            <p:txBody>
              <a:bodyPr>
                <a:spAutoFit/>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fontAlgn="base">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fontAlgn="auto">
                  <a:spcBef>
                    <a:spcPts val="0"/>
                  </a:spcBef>
                  <a:spcAft>
                    <a:spcPts val="0"/>
                  </a:spcAft>
                  <a:defRPr/>
                </a:pPr>
                <a:r>
                  <a:rPr lang="en-US" altLang="th-TH" sz="1400" b="1" dirty="0">
                    <a:effectLst>
                      <a:outerShdw blurRad="38100" dist="38100" dir="2700000" algn="tl">
                        <a:srgbClr val="000000">
                          <a:alpha val="43137"/>
                        </a:srgbClr>
                      </a:outerShdw>
                    </a:effectLst>
                    <a:latin typeface="Arial" pitchFamily="34" charset="0"/>
                    <a:cs typeface="Arial" pitchFamily="34" charset="0"/>
                  </a:rPr>
                  <a:t> Departments</a:t>
                </a:r>
                <a:r>
                  <a:rPr lang="th-TH" altLang="th-TH" sz="1400" b="1" dirty="0">
                    <a:effectLst>
                      <a:outerShdw blurRad="38100" dist="38100" dir="2700000" algn="tl">
                        <a:srgbClr val="000000">
                          <a:alpha val="43137"/>
                        </a:srgbClr>
                      </a:outerShdw>
                    </a:effectLst>
                    <a:latin typeface="Arial" pitchFamily="34" charset="0"/>
                    <a:cs typeface="Microsoft Sans Serif" panose="020B0604020202020204" pitchFamily="34" charset="0"/>
                  </a:rPr>
                  <a:t> </a:t>
                </a:r>
                <a:r>
                  <a:rPr lang="en-US" altLang="th-TH" sz="1400" b="1" dirty="0" smtClean="0">
                    <a:effectLst>
                      <a:outerShdw blurRad="38100" dist="38100" dir="2700000" algn="tl">
                        <a:srgbClr val="000000">
                          <a:alpha val="43137"/>
                        </a:srgbClr>
                      </a:outerShdw>
                    </a:effectLst>
                    <a:latin typeface="Arial" pitchFamily="34" charset="0"/>
                    <a:cs typeface="Arial" pitchFamily="34" charset="0"/>
                  </a:rPr>
                  <a:t>/ Institutes</a:t>
                </a:r>
                <a:endParaRPr lang="en-US" altLang="th-TH" sz="1400" b="1" dirty="0">
                  <a:effectLst>
                    <a:outerShdw blurRad="38100" dist="38100" dir="2700000" algn="tl">
                      <a:srgbClr val="000000">
                        <a:alpha val="43137"/>
                      </a:srgbClr>
                    </a:outerShdw>
                  </a:effectLst>
                  <a:latin typeface="Arial" pitchFamily="34" charset="0"/>
                  <a:cs typeface="Arial" pitchFamily="34" charset="0"/>
                </a:endParaRPr>
              </a:p>
            </p:txBody>
          </p:sp>
        </p:grpSp>
        <p:sp>
          <p:nvSpPr>
            <p:cNvPr id="20" name="สี่เหลี่ยมผืนผ้า 28"/>
            <p:cNvSpPr/>
            <p:nvPr/>
          </p:nvSpPr>
          <p:spPr>
            <a:xfrm>
              <a:off x="246063" y="3933825"/>
              <a:ext cx="5445125" cy="2822575"/>
            </a:xfrm>
            <a:prstGeom prst="rect">
              <a:avLst/>
            </a:prstGeom>
            <a:ln w="19050">
              <a:prstDash val="dash"/>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th-TH" sz="1050">
                <a:ln w="19050">
                  <a:solidFill>
                    <a:schemeClr val="tx1"/>
                  </a:solidFill>
                </a:ln>
                <a:latin typeface="Arial" pitchFamily="34" charset="0"/>
                <a:cs typeface="Microsoft Sans Serif" panose="020B0604020202020204" pitchFamily="34" charset="0"/>
              </a:endParaRPr>
            </a:p>
          </p:txBody>
        </p:sp>
        <p:sp>
          <p:nvSpPr>
            <p:cNvPr id="21" name="TextBox 29"/>
            <p:cNvSpPr txBox="1">
              <a:spLocks noChangeArrowheads="1"/>
            </p:cNvSpPr>
            <p:nvPr/>
          </p:nvSpPr>
          <p:spPr bwMode="auto">
            <a:xfrm>
              <a:off x="1585914" y="5049837"/>
              <a:ext cx="3348036" cy="1340206"/>
            </a:xfrm>
            <a:prstGeom prst="rect">
              <a:avLst/>
            </a:prstGeom>
            <a:noFill/>
            <a:ln w="9525">
              <a:noFill/>
              <a:miter lim="800000"/>
              <a:headEnd/>
              <a:tailEnd/>
            </a:ln>
          </p:spPr>
          <p:txBody>
            <a:bodyPr>
              <a:spAutoFit/>
            </a:bodyPr>
            <a:lstStyle/>
            <a:p>
              <a:pPr marL="342900" indent="-342900">
                <a:lnSpc>
                  <a:spcPct val="150000"/>
                </a:lnSpc>
                <a:buFont typeface="Arial" charset="0"/>
                <a:buChar char="•"/>
              </a:pPr>
              <a:r>
                <a:rPr lang="en-US" altLang="th-TH" sz="1200" b="1">
                  <a:latin typeface="Arial" pitchFamily="34" charset="0"/>
                  <a:cs typeface="Arial" pitchFamily="34" charset="0"/>
                </a:rPr>
                <a:t>Mahidol University</a:t>
              </a:r>
              <a:endParaRPr lang="th-TH" altLang="th-TH" sz="1200" b="1">
                <a:latin typeface="Arial" pitchFamily="34" charset="0"/>
                <a:cs typeface="Microsoft Sans Serif" pitchFamily="34" charset="0"/>
              </a:endParaRPr>
            </a:p>
            <a:p>
              <a:pPr marL="342900" indent="-342900">
                <a:lnSpc>
                  <a:spcPct val="150000"/>
                </a:lnSpc>
                <a:buFont typeface="Arial" charset="0"/>
                <a:buChar char="•"/>
              </a:pPr>
              <a:r>
                <a:rPr lang="en-US" altLang="th-TH" sz="1200" b="1">
                  <a:latin typeface="Arial" pitchFamily="34" charset="0"/>
                  <a:cs typeface="Arial" pitchFamily="34" charset="0"/>
                </a:rPr>
                <a:t>Naresuan University</a:t>
              </a:r>
            </a:p>
            <a:p>
              <a:pPr marL="342900" indent="-342900">
                <a:lnSpc>
                  <a:spcPct val="150000"/>
                </a:lnSpc>
                <a:buFont typeface="Arial" charset="0"/>
                <a:buChar char="•"/>
              </a:pPr>
              <a:r>
                <a:rPr lang="en-US" altLang="th-TH" sz="1200" b="1">
                  <a:latin typeface="Arial" pitchFamily="34" charset="0"/>
                  <a:cs typeface="Arial" pitchFamily="34" charset="0"/>
                </a:rPr>
                <a:t>Etc.</a:t>
              </a:r>
              <a:endParaRPr lang="th-TH" altLang="th-TH" sz="1200" b="1">
                <a:latin typeface="Arial" pitchFamily="34" charset="0"/>
                <a:cs typeface="Microsoft Sans Serif" pitchFamily="34" charset="0"/>
              </a:endParaRPr>
            </a:p>
          </p:txBody>
        </p:sp>
        <p:sp>
          <p:nvSpPr>
            <p:cNvPr id="22" name="สี่เหลี่ยมผืนผ้า 30"/>
            <p:cNvSpPr/>
            <p:nvPr/>
          </p:nvSpPr>
          <p:spPr>
            <a:xfrm>
              <a:off x="5807075" y="3889375"/>
              <a:ext cx="6284913" cy="2867025"/>
            </a:xfrm>
            <a:prstGeom prst="rect">
              <a:avLst/>
            </a:prstGeom>
            <a:ln w="19050">
              <a:prstDash val="dash"/>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th-TH" sz="1050">
                <a:latin typeface="Arial" pitchFamily="34" charset="0"/>
                <a:cs typeface="Microsoft Sans Serif" panose="020B0604020202020204" pitchFamily="34" charset="0"/>
              </a:endParaRPr>
            </a:p>
          </p:txBody>
        </p:sp>
        <p:sp>
          <p:nvSpPr>
            <p:cNvPr id="23" name="TextBox 32"/>
            <p:cNvSpPr txBox="1">
              <a:spLocks noChangeArrowheads="1"/>
            </p:cNvSpPr>
            <p:nvPr/>
          </p:nvSpPr>
          <p:spPr bwMode="auto">
            <a:xfrm>
              <a:off x="5927724" y="4805361"/>
              <a:ext cx="6164263" cy="1565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nSpc>
                  <a:spcPct val="150000"/>
                </a:lnSpc>
                <a:buFont typeface="Arial" panose="020B0604020202020204" pitchFamily="34" charset="0"/>
                <a:buChar char="•"/>
                <a:defRPr/>
              </a:pPr>
              <a:r>
                <a:rPr lang="en-US" altLang="th-TH" sz="1200" b="1" dirty="0">
                  <a:latin typeface="Arial" pitchFamily="34" charset="0"/>
                  <a:cs typeface="Arial" pitchFamily="34" charset="0"/>
                </a:rPr>
                <a:t>Department of Medical </a:t>
              </a:r>
              <a:r>
                <a:rPr lang="en-US" altLang="th-TH" sz="1200" b="1" dirty="0" smtClean="0">
                  <a:latin typeface="Arial" pitchFamily="34" charset="0"/>
                  <a:cs typeface="Arial" pitchFamily="34" charset="0"/>
                </a:rPr>
                <a:t>Sciences</a:t>
              </a:r>
            </a:p>
            <a:p>
              <a:pPr>
                <a:lnSpc>
                  <a:spcPct val="150000"/>
                </a:lnSpc>
                <a:defRPr/>
              </a:pPr>
              <a:endParaRPr lang="en-US" altLang="th-TH" sz="100" b="1" dirty="0">
                <a:latin typeface="Arial" pitchFamily="34" charset="0"/>
                <a:cs typeface="Arial" pitchFamily="34" charset="0"/>
              </a:endParaRPr>
            </a:p>
            <a:p>
              <a:pPr marL="342900" indent="-342900">
                <a:buFont typeface="Arial" panose="020B0604020202020204" pitchFamily="34" charset="0"/>
                <a:buChar char="•"/>
                <a:defRPr/>
              </a:pPr>
              <a:r>
                <a:rPr lang="en-US" sz="1200" b="1" dirty="0">
                  <a:latin typeface="Arial" pitchFamily="34" charset="0"/>
                  <a:cs typeface="Arial" pitchFamily="34" charset="0"/>
                </a:rPr>
                <a:t>The National Center for </a:t>
              </a:r>
              <a:r>
                <a:rPr lang="en-US" sz="1200" b="1" dirty="0" smtClean="0">
                  <a:latin typeface="Arial" pitchFamily="34" charset="0"/>
                  <a:cs typeface="Arial" pitchFamily="34" charset="0"/>
                </a:rPr>
                <a:t>Genetic Engineering </a:t>
              </a:r>
              <a:r>
                <a:rPr lang="en-US" sz="1200" b="1" dirty="0">
                  <a:latin typeface="Arial" pitchFamily="34" charset="0"/>
                  <a:cs typeface="Arial" pitchFamily="34" charset="0"/>
                </a:rPr>
                <a:t>and </a:t>
              </a:r>
              <a:r>
                <a:rPr lang="en-US" sz="1200" b="1" dirty="0" smtClean="0">
                  <a:latin typeface="Arial" pitchFamily="34" charset="0"/>
                  <a:cs typeface="Arial" pitchFamily="34" charset="0"/>
                </a:rPr>
                <a:t>Biotechnology(BIOTEC)</a:t>
              </a:r>
            </a:p>
            <a:p>
              <a:pPr marL="342900" indent="-342900">
                <a:lnSpc>
                  <a:spcPct val="150000"/>
                </a:lnSpc>
                <a:buFont typeface="Arial" panose="020B0604020202020204" pitchFamily="34" charset="0"/>
                <a:buChar char="•"/>
                <a:defRPr/>
              </a:pPr>
              <a:r>
                <a:rPr lang="en-US" altLang="th-TH" sz="1200" b="1" dirty="0" smtClean="0">
                  <a:latin typeface="Arial" pitchFamily="34" charset="0"/>
                  <a:cs typeface="Arial" pitchFamily="34" charset="0"/>
                </a:rPr>
                <a:t>Etc.</a:t>
              </a:r>
              <a:endParaRPr lang="th-TH" altLang="th-TH" sz="1200" b="1" dirty="0">
                <a:latin typeface="Arial" pitchFamily="34" charset="0"/>
                <a:cs typeface="Microsoft Sans Serif" panose="020B0604020202020204" pitchFamily="34" charset="0"/>
              </a:endParaRPr>
            </a:p>
          </p:txBody>
        </p:sp>
        <p:cxnSp>
          <p:nvCxnSpPr>
            <p:cNvPr id="24" name="ลูกศรเชื่อมต่อแบบตรง 35"/>
            <p:cNvCxnSpPr/>
            <p:nvPr/>
          </p:nvCxnSpPr>
          <p:spPr>
            <a:xfrm>
              <a:off x="9828213" y="2741613"/>
              <a:ext cx="0" cy="369887"/>
            </a:xfrm>
            <a:prstGeom prst="straightConnector1">
              <a:avLst/>
            </a:prstGeom>
            <a:ln w="38100">
              <a:solidFill>
                <a:schemeClr val="tx1">
                  <a:lumMod val="85000"/>
                  <a:lumOff val="15000"/>
                </a:schemeClr>
              </a:solidFill>
              <a:tailEnd type="arrow"/>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5" name="ลูกศรเชื่อมต่อแบบตรง 40"/>
            <p:cNvCxnSpPr/>
            <p:nvPr/>
          </p:nvCxnSpPr>
          <p:spPr>
            <a:xfrm>
              <a:off x="2771775" y="2740025"/>
              <a:ext cx="0" cy="388938"/>
            </a:xfrm>
            <a:prstGeom prst="straightConnector1">
              <a:avLst/>
            </a:prstGeom>
            <a:ln w="38100">
              <a:solidFill>
                <a:schemeClr val="tx1">
                  <a:lumMod val="85000"/>
                  <a:lumOff val="15000"/>
                </a:schemeClr>
              </a:solidFill>
              <a:tailEnd type="arrow"/>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pic>
          <p:nvPicPr>
            <p:cNvPr id="26" name="Picture 25"/>
            <p:cNvPicPr>
              <a:picLocks noChangeAspect="1"/>
            </p:cNvPicPr>
            <p:nvPr/>
          </p:nvPicPr>
          <p:blipFill rotWithShape="1">
            <a:blip r:embed="rId2" cstate="print"/>
            <a:srcRect l="18521" t="17805" r="20602" b="13511"/>
            <a:stretch/>
          </p:blipFill>
          <p:spPr>
            <a:xfrm>
              <a:off x="2146300" y="1246188"/>
              <a:ext cx="1214438" cy="1370012"/>
            </a:xfrm>
            <a:prstGeom prst="rect">
              <a:avLst/>
            </a:prstGeom>
            <a:ln>
              <a:solidFill>
                <a:schemeClr val="bg2">
                  <a:lumMod val="90000"/>
                </a:schemeClr>
              </a:solidFill>
            </a:ln>
          </p:spPr>
        </p:pic>
        <p:pic>
          <p:nvPicPr>
            <p:cNvPr id="27" name="Picture 39"/>
            <p:cNvPicPr>
              <a:picLocks noChangeAspect="1"/>
            </p:cNvPicPr>
            <p:nvPr/>
          </p:nvPicPr>
          <p:blipFill>
            <a:blip r:embed="rId3" cstate="print"/>
            <a:srcRect/>
            <a:stretch>
              <a:fillRect/>
            </a:stretch>
          </p:blipFill>
          <p:spPr bwMode="auto">
            <a:xfrm>
              <a:off x="1706563" y="4022725"/>
              <a:ext cx="1152525" cy="1101725"/>
            </a:xfrm>
            <a:prstGeom prst="rect">
              <a:avLst/>
            </a:prstGeom>
            <a:noFill/>
            <a:ln w="9525">
              <a:noFill/>
              <a:miter lim="800000"/>
              <a:headEnd/>
              <a:tailEnd/>
            </a:ln>
          </p:spPr>
        </p:pic>
        <p:pic>
          <p:nvPicPr>
            <p:cNvPr id="28" name="Picture 41"/>
            <p:cNvPicPr>
              <a:picLocks noChangeAspect="1"/>
            </p:cNvPicPr>
            <p:nvPr/>
          </p:nvPicPr>
          <p:blipFill>
            <a:blip r:embed="rId4" cstate="print"/>
            <a:srcRect/>
            <a:stretch>
              <a:fillRect/>
            </a:stretch>
          </p:blipFill>
          <p:spPr bwMode="auto">
            <a:xfrm>
              <a:off x="3121025" y="4010025"/>
              <a:ext cx="1147763" cy="1127125"/>
            </a:xfrm>
            <a:prstGeom prst="rect">
              <a:avLst/>
            </a:prstGeom>
            <a:noFill/>
            <a:ln w="9525">
              <a:noFill/>
              <a:miter lim="800000"/>
              <a:headEnd/>
              <a:tailEnd/>
            </a:ln>
          </p:spPr>
        </p:pic>
        <p:pic>
          <p:nvPicPr>
            <p:cNvPr id="29" name="Picture 42"/>
            <p:cNvPicPr>
              <a:picLocks noChangeAspect="1"/>
            </p:cNvPicPr>
            <p:nvPr/>
          </p:nvPicPr>
          <p:blipFill>
            <a:blip r:embed="rId5" cstate="print"/>
            <a:srcRect/>
            <a:stretch>
              <a:fillRect/>
            </a:stretch>
          </p:blipFill>
          <p:spPr bwMode="auto">
            <a:xfrm>
              <a:off x="7216775" y="3925888"/>
              <a:ext cx="1022350" cy="984250"/>
            </a:xfrm>
            <a:prstGeom prst="rect">
              <a:avLst/>
            </a:prstGeom>
            <a:noFill/>
            <a:ln w="9525">
              <a:noFill/>
              <a:miter lim="800000"/>
              <a:headEnd/>
              <a:tailEnd/>
            </a:ln>
          </p:spPr>
        </p:pic>
        <p:pic>
          <p:nvPicPr>
            <p:cNvPr id="30" name="Picture 45"/>
            <p:cNvPicPr>
              <a:picLocks noChangeAspect="1"/>
            </p:cNvPicPr>
            <p:nvPr/>
          </p:nvPicPr>
          <p:blipFill>
            <a:blip r:embed="rId6" cstate="print"/>
            <a:srcRect r="60941"/>
            <a:stretch>
              <a:fillRect/>
            </a:stretch>
          </p:blipFill>
          <p:spPr bwMode="auto">
            <a:xfrm>
              <a:off x="8475663" y="3790950"/>
              <a:ext cx="2457450" cy="1014413"/>
            </a:xfrm>
            <a:prstGeom prst="rect">
              <a:avLst/>
            </a:prstGeom>
            <a:noFill/>
            <a:ln w="9525">
              <a:noFill/>
              <a:miter lim="800000"/>
              <a:headEnd/>
              <a:tailEnd/>
            </a:ln>
          </p:spPr>
        </p:pic>
        <p:sp>
          <p:nvSpPr>
            <p:cNvPr id="31" name="Rectangle 30"/>
            <p:cNvSpPr/>
            <p:nvPr/>
          </p:nvSpPr>
          <p:spPr>
            <a:xfrm>
              <a:off x="2408523" y="252102"/>
              <a:ext cx="7418836" cy="603166"/>
            </a:xfrm>
            <a:prstGeom prst="rect">
              <a:avLst/>
            </a:prstGeom>
            <a:noFill/>
          </p:spPr>
          <p:txBody>
            <a:bodyPr wrap="none">
              <a:spAutoFit/>
            </a:bodyPr>
            <a:lstStyle/>
            <a:p>
              <a:pPr algn="ctr">
                <a:defRPr/>
              </a:pPr>
              <a:r>
                <a:rPr lang="en-US" altLang="th-TH" sz="2000" b="1" dirty="0">
                  <a:ln w="9525">
                    <a:solidFill>
                      <a:schemeClr val="bg1"/>
                    </a:solidFill>
                    <a:prstDash val="solid"/>
                  </a:ln>
                  <a:effectLst>
                    <a:outerShdw blurRad="12700" dist="38100" dir="2700000" algn="tl" rotWithShape="0">
                      <a:schemeClr val="bg1">
                        <a:lumMod val="50000"/>
                      </a:schemeClr>
                    </a:outerShdw>
                  </a:effectLst>
                  <a:latin typeface="Arial" pitchFamily="34" charset="0"/>
                  <a:cs typeface="Arial" pitchFamily="34" charset="0"/>
                </a:rPr>
                <a:t>COLLABORATIONS AND ACTIVITIES</a:t>
              </a:r>
              <a:endParaRPr lang="th-TH" sz="2000" b="1" dirty="0">
                <a:ln w="9525">
                  <a:solidFill>
                    <a:schemeClr val="bg1"/>
                  </a:solidFill>
                  <a:prstDash val="solid"/>
                </a:ln>
                <a:effectLst>
                  <a:outerShdw blurRad="12700" dist="38100" dir="2700000" algn="tl" rotWithShape="0">
                    <a:schemeClr val="bg1">
                      <a:lumMod val="50000"/>
                    </a:schemeClr>
                  </a:outerShdw>
                </a:effectLst>
                <a:latin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15</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grpSp>
        <p:nvGrpSpPr>
          <p:cNvPr id="149" name="Group 148"/>
          <p:cNvGrpSpPr/>
          <p:nvPr/>
        </p:nvGrpSpPr>
        <p:grpSpPr>
          <a:xfrm>
            <a:off x="-1200" y="1213004"/>
            <a:ext cx="9145200" cy="4654396"/>
            <a:chOff x="0" y="182563"/>
            <a:chExt cx="12225338" cy="6538912"/>
          </a:xfrm>
        </p:grpSpPr>
        <p:sp>
          <p:nvSpPr>
            <p:cNvPr id="121" name="AutoShape 5"/>
            <p:cNvSpPr>
              <a:spLocks noChangeArrowheads="1"/>
            </p:cNvSpPr>
            <p:nvPr/>
          </p:nvSpPr>
          <p:spPr bwMode="auto">
            <a:xfrm rot="5400000">
              <a:off x="4683919" y="3963194"/>
              <a:ext cx="635000" cy="2179638"/>
            </a:xfrm>
            <a:prstGeom prst="downArrow">
              <a:avLst>
                <a:gd name="adj1" fmla="val 43380"/>
                <a:gd name="adj2" fmla="val 29477"/>
              </a:avLst>
            </a:prstGeom>
            <a:solidFill>
              <a:srgbClr val="8000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22" name="Text Box 12"/>
            <p:cNvSpPr txBox="1">
              <a:spLocks noChangeArrowheads="1"/>
            </p:cNvSpPr>
            <p:nvPr/>
          </p:nvSpPr>
          <p:spPr bwMode="auto">
            <a:xfrm>
              <a:off x="5576888" y="1087438"/>
              <a:ext cx="5051425" cy="728662"/>
            </a:xfrm>
            <a:prstGeom prst="rect">
              <a:avLst/>
            </a:prstGeom>
            <a:solidFill>
              <a:srgbClr val="FFC000"/>
            </a:solidFill>
            <a:ln>
              <a:headEnd/>
              <a:tailEnd/>
            </a:ln>
          </p:spPr>
          <p:style>
            <a:lnRef idx="0">
              <a:schemeClr val="accent4"/>
            </a:lnRef>
            <a:fillRef idx="3">
              <a:schemeClr val="accent4"/>
            </a:fillRef>
            <a:effectRef idx="3">
              <a:schemeClr val="accent4"/>
            </a:effectRef>
            <a:fontRef idx="minor">
              <a:schemeClr val="lt1"/>
            </a:fontRef>
          </p:style>
          <p:txBody>
            <a:bodyPr/>
            <a:lstStyle/>
            <a:p>
              <a:pPr algn="ctr" defTabSz="914422">
                <a:defRPr/>
              </a:pPr>
              <a:r>
                <a:rPr lang="en-US"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Make an appointment for an appeal request via the telephone</a:t>
              </a:r>
              <a:endParaRPr lang="en-US" altLang="th-TH" sz="2800" dirty="0">
                <a:solidFill>
                  <a:schemeClr val="tx1"/>
                </a:solidFill>
                <a:latin typeface="Microsoft Sans Serif" panose="020B0604020202020204" pitchFamily="34" charset="0"/>
                <a:cs typeface="Microsoft Sans Serif" panose="020B0604020202020204" pitchFamily="34" charset="0"/>
              </a:endParaRPr>
            </a:p>
          </p:txBody>
        </p:sp>
        <p:sp>
          <p:nvSpPr>
            <p:cNvPr id="123" name="AutoShape 5"/>
            <p:cNvSpPr>
              <a:spLocks noChangeArrowheads="1"/>
            </p:cNvSpPr>
            <p:nvPr/>
          </p:nvSpPr>
          <p:spPr bwMode="auto">
            <a:xfrm>
              <a:off x="7750175" y="1819275"/>
              <a:ext cx="704850" cy="288925"/>
            </a:xfrm>
            <a:prstGeom prst="downArrow">
              <a:avLst>
                <a:gd name="adj1" fmla="val 43380"/>
                <a:gd name="adj2" fmla="val 55482"/>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24" name="Text Box 11"/>
            <p:cNvSpPr txBox="1">
              <a:spLocks noChangeArrowheads="1"/>
            </p:cNvSpPr>
            <p:nvPr/>
          </p:nvSpPr>
          <p:spPr bwMode="auto">
            <a:xfrm>
              <a:off x="5573713" y="2352675"/>
              <a:ext cx="5051425" cy="725488"/>
            </a:xfrm>
            <a:prstGeom prst="rect">
              <a:avLst/>
            </a:prstGeom>
            <a:solidFill>
              <a:srgbClr val="FFC000"/>
            </a:solidFill>
            <a:ln>
              <a:headEnd/>
              <a:tailEnd/>
            </a:ln>
          </p:spPr>
          <p:style>
            <a:lnRef idx="0">
              <a:schemeClr val="accent4"/>
            </a:lnRef>
            <a:fillRef idx="3">
              <a:schemeClr val="accent4"/>
            </a:fillRef>
            <a:effectRef idx="3">
              <a:schemeClr val="accent4"/>
            </a:effectRef>
            <a:fontRef idx="minor">
              <a:schemeClr val="lt1"/>
            </a:fontRef>
          </p:style>
          <p:txBody>
            <a:bodyPr/>
            <a:lstStyle/>
            <a:p>
              <a:pPr algn="ctr">
                <a:defRPr/>
              </a:pPr>
              <a:r>
                <a:rPr lang="en-US"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Submit all documents required for </a:t>
              </a:r>
            </a:p>
            <a:p>
              <a:pPr algn="ctr">
                <a:defRPr/>
              </a:pPr>
              <a:r>
                <a:rPr lang="en-US"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TRAC’s risk assessment</a:t>
              </a:r>
              <a:endParaRPr lang="en-US" altLang="th-TH" sz="2800" dirty="0">
                <a:solidFill>
                  <a:schemeClr val="tx1"/>
                </a:solidFill>
                <a:latin typeface="Microsoft Sans Serif" panose="020B0604020202020204" pitchFamily="34" charset="0"/>
                <a:cs typeface="Microsoft Sans Serif" panose="020B0604020202020204" pitchFamily="34" charset="0"/>
              </a:endParaRPr>
            </a:p>
          </p:txBody>
        </p:sp>
        <p:sp>
          <p:nvSpPr>
            <p:cNvPr id="125" name="Text Box 6"/>
            <p:cNvSpPr txBox="1">
              <a:spLocks noChangeArrowheads="1"/>
            </p:cNvSpPr>
            <p:nvPr/>
          </p:nvSpPr>
          <p:spPr bwMode="auto">
            <a:xfrm>
              <a:off x="5603875" y="3576638"/>
              <a:ext cx="5018088" cy="750887"/>
            </a:xfrm>
            <a:prstGeom prst="rect">
              <a:avLst/>
            </a:prstGeom>
            <a:solidFill>
              <a:srgbClr val="660066"/>
            </a:solidFill>
            <a:ln>
              <a:headEnd/>
              <a:tailEnd/>
            </a:ln>
          </p:spPr>
          <p:style>
            <a:lnRef idx="0">
              <a:schemeClr val="accent4"/>
            </a:lnRef>
            <a:fillRef idx="3">
              <a:schemeClr val="accent4"/>
            </a:fillRef>
            <a:effectRef idx="3">
              <a:schemeClr val="accent4"/>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TRAC officers check all documents </a:t>
              </a:r>
            </a:p>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(1 workday)</a:t>
              </a:r>
            </a:p>
          </p:txBody>
        </p:sp>
        <p:sp>
          <p:nvSpPr>
            <p:cNvPr id="126" name="Text Box 1"/>
            <p:cNvSpPr txBox="1">
              <a:spLocks noChangeArrowheads="1"/>
            </p:cNvSpPr>
            <p:nvPr/>
          </p:nvSpPr>
          <p:spPr bwMode="auto">
            <a:xfrm>
              <a:off x="8413750" y="5476875"/>
              <a:ext cx="2197100" cy="433388"/>
            </a:xfrm>
            <a:prstGeom prst="rect">
              <a:avLst/>
            </a:prstGeom>
            <a:noFill/>
            <a:ln w="9525">
              <a:noFill/>
              <a:miter lim="800000"/>
              <a:headEnd/>
              <a:tailEnd/>
            </a:ln>
          </p:spPr>
          <p:txBody>
            <a:bodyPr/>
            <a:lstStyle/>
            <a:p>
              <a:pPr algn="ctr"/>
              <a:r>
                <a:rPr lang="en-US" altLang="th-TH" sz="1600">
                  <a:solidFill>
                    <a:srgbClr val="009900"/>
                  </a:solidFill>
                  <a:latin typeface="Microsoft Sans Serif" pitchFamily="34" charset="0"/>
                  <a:ea typeface="Calibri" pitchFamily="34" charset="0"/>
                  <a:cs typeface="Microsoft Sans Serif" pitchFamily="34" charset="0"/>
                  <a:sym typeface="Wingdings" pitchFamily="2" charset="2"/>
                </a:rPr>
                <a:t> </a:t>
              </a:r>
              <a:r>
                <a:rPr lang="en-US" altLang="th-TH" sz="1600">
                  <a:solidFill>
                    <a:srgbClr val="009900"/>
                  </a:solidFill>
                  <a:latin typeface="Microsoft Sans Serif" pitchFamily="34" charset="0"/>
                  <a:ea typeface="Calibri" pitchFamily="34" charset="0"/>
                  <a:cs typeface="Microsoft Sans Serif" pitchFamily="34" charset="0"/>
                </a:rPr>
                <a:t>Acceptable</a:t>
              </a:r>
              <a:endParaRPr lang="en-US" altLang="th-TH" sz="2800">
                <a:solidFill>
                  <a:srgbClr val="009900"/>
                </a:solidFill>
                <a:latin typeface="Microsoft Sans Serif" pitchFamily="34" charset="0"/>
                <a:ea typeface="Calibri" pitchFamily="34" charset="0"/>
                <a:cs typeface="Microsoft Sans Serif" pitchFamily="34" charset="0"/>
              </a:endParaRPr>
            </a:p>
          </p:txBody>
        </p:sp>
        <p:sp>
          <p:nvSpPr>
            <p:cNvPr id="127" name="Bent-Up Arrow 126"/>
            <p:cNvSpPr/>
            <p:nvPr/>
          </p:nvSpPr>
          <p:spPr bwMode="auto">
            <a:xfrm rot="5400000" flipH="1">
              <a:off x="2262981" y="600869"/>
              <a:ext cx="2322513" cy="3165475"/>
            </a:xfrm>
            <a:prstGeom prst="bentUpArrow">
              <a:avLst>
                <a:gd name="adj1" fmla="val 13146"/>
                <a:gd name="adj2" fmla="val 17957"/>
                <a:gd name="adj3" fmla="val 11665"/>
              </a:avLst>
            </a:prstGeom>
            <a:solidFill>
              <a:srgbClr val="00B050"/>
            </a:soli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th-TH" sz="1400"/>
            </a:p>
          </p:txBody>
        </p:sp>
        <p:sp>
          <p:nvSpPr>
            <p:cNvPr id="128" name="8-Point Star 127"/>
            <p:cNvSpPr/>
            <p:nvPr/>
          </p:nvSpPr>
          <p:spPr bwMode="auto">
            <a:xfrm>
              <a:off x="5227638" y="785813"/>
              <a:ext cx="684212"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1</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129" name="Text Box 11"/>
            <p:cNvSpPr txBox="1">
              <a:spLocks noChangeArrowheads="1"/>
            </p:cNvSpPr>
            <p:nvPr/>
          </p:nvSpPr>
          <p:spPr bwMode="auto">
            <a:xfrm>
              <a:off x="5586413" y="5988050"/>
              <a:ext cx="5024437" cy="733425"/>
            </a:xfrm>
            <a:prstGeom prst="rect">
              <a:avLst/>
            </a:prstGeom>
            <a:solidFill>
              <a:srgbClr val="660066"/>
            </a:solidFill>
            <a:ln>
              <a:headEnd/>
              <a:tailEnd/>
            </a:ln>
          </p:spPr>
          <p:style>
            <a:lnRef idx="0">
              <a:schemeClr val="accent4"/>
            </a:lnRef>
            <a:fillRef idx="3">
              <a:schemeClr val="accent4"/>
            </a:fillRef>
            <a:effectRef idx="3">
              <a:schemeClr val="accent4"/>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TRAC officers prepare the documents</a:t>
              </a:r>
            </a:p>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to TRAC expert panel </a:t>
              </a:r>
            </a:p>
          </p:txBody>
        </p:sp>
        <p:sp>
          <p:nvSpPr>
            <p:cNvPr id="130" name="Text Box 1"/>
            <p:cNvSpPr txBox="1">
              <a:spLocks noChangeArrowheads="1"/>
            </p:cNvSpPr>
            <p:nvPr/>
          </p:nvSpPr>
          <p:spPr bwMode="auto">
            <a:xfrm>
              <a:off x="328613" y="5487988"/>
              <a:ext cx="3487737"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th-TH" sz="1600" dirty="0">
                  <a:solidFill>
                    <a:schemeClr val="tx1">
                      <a:lumMod val="50000"/>
                      <a:lumOff val="50000"/>
                    </a:schemeClr>
                  </a:solidFill>
                  <a:latin typeface="Microsoft Sans Serif" panose="020B0604020202020204" pitchFamily="34" charset="0"/>
                  <a:cs typeface="Microsoft Sans Serif" panose="020B0604020202020204" pitchFamily="34" charset="0"/>
                </a:rPr>
                <a:t>*The decision will be notified </a:t>
              </a:r>
              <a:r>
                <a:rPr lang="en-US" altLang="th-TH" sz="1600" dirty="0">
                  <a:solidFill>
                    <a:schemeClr val="tx1">
                      <a:lumMod val="50000"/>
                      <a:lumOff val="50000"/>
                    </a:schemeClr>
                  </a:solidFill>
                  <a:latin typeface="Microsoft Sans Serif" panose="020B0604020202020204" pitchFamily="34" charset="0"/>
                  <a:ea typeface="Calibri" panose="020F0502020204030204" pitchFamily="34" charset="0"/>
                  <a:cs typeface="Microsoft Sans Serif" panose="020B0604020202020204" pitchFamily="34" charset="0"/>
                </a:rPr>
                <a:t>via the telephone only</a:t>
              </a:r>
              <a:r>
                <a:rPr lang="en-US" altLang="th-TH" sz="1600" dirty="0">
                  <a:solidFill>
                    <a:schemeClr val="tx1">
                      <a:lumMod val="50000"/>
                      <a:lumOff val="50000"/>
                    </a:schemeClr>
                  </a:solidFill>
                  <a:latin typeface="Microsoft Sans Serif" panose="020B0604020202020204" pitchFamily="34" charset="0"/>
                  <a:cs typeface="Microsoft Sans Serif" panose="020B0604020202020204" pitchFamily="34" charset="0"/>
                </a:rPr>
                <a:t> </a:t>
              </a:r>
            </a:p>
          </p:txBody>
        </p:sp>
        <p:sp>
          <p:nvSpPr>
            <p:cNvPr id="131" name="AutoShape 5"/>
            <p:cNvSpPr>
              <a:spLocks noChangeArrowheads="1"/>
            </p:cNvSpPr>
            <p:nvPr/>
          </p:nvSpPr>
          <p:spPr bwMode="auto">
            <a:xfrm>
              <a:off x="7750175" y="3078163"/>
              <a:ext cx="704850" cy="287337"/>
            </a:xfrm>
            <a:prstGeom prst="downArrow">
              <a:avLst>
                <a:gd name="adj1" fmla="val 43380"/>
                <a:gd name="adj2" fmla="val 55482"/>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32" name="AutoShape 5"/>
            <p:cNvSpPr>
              <a:spLocks noChangeArrowheads="1"/>
            </p:cNvSpPr>
            <p:nvPr/>
          </p:nvSpPr>
          <p:spPr bwMode="auto">
            <a:xfrm>
              <a:off x="7747000" y="5281613"/>
              <a:ext cx="703263" cy="527050"/>
            </a:xfrm>
            <a:prstGeom prst="downArrow">
              <a:avLst>
                <a:gd name="adj1" fmla="val 43380"/>
                <a:gd name="adj2" fmla="val 38358"/>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33" name="AutoShape 5"/>
            <p:cNvSpPr>
              <a:spLocks noChangeArrowheads="1"/>
            </p:cNvSpPr>
            <p:nvPr/>
          </p:nvSpPr>
          <p:spPr bwMode="auto">
            <a:xfrm rot="10800000">
              <a:off x="1622425" y="4335463"/>
              <a:ext cx="693738" cy="376237"/>
            </a:xfrm>
            <a:prstGeom prst="downArrow">
              <a:avLst>
                <a:gd name="adj1" fmla="val 43380"/>
                <a:gd name="adj2" fmla="val 55482"/>
              </a:avLst>
            </a:prstGeom>
            <a:solidFill>
              <a:srgbClr val="00B05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34" name="Text Box 11"/>
            <p:cNvSpPr txBox="1">
              <a:spLocks noChangeArrowheads="1"/>
            </p:cNvSpPr>
            <p:nvPr/>
          </p:nvSpPr>
          <p:spPr bwMode="auto">
            <a:xfrm>
              <a:off x="146050" y="3344863"/>
              <a:ext cx="3671888" cy="733425"/>
            </a:xfrm>
            <a:prstGeom prst="rect">
              <a:avLst/>
            </a:prstGeom>
            <a:solidFill>
              <a:srgbClr val="FFC000"/>
            </a:solidFill>
            <a:ln>
              <a:headEnd/>
              <a:tailEnd/>
            </a:ln>
          </p:spPr>
          <p:style>
            <a:lnRef idx="0">
              <a:schemeClr val="accent4"/>
            </a:lnRef>
            <a:fillRef idx="3">
              <a:schemeClr val="accent4"/>
            </a:fillRef>
            <a:effectRef idx="3">
              <a:schemeClr val="accent4"/>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smtClean="0">
                  <a:latin typeface="Microsoft Sans Serif" panose="020B0604020202020204" pitchFamily="34" charset="0"/>
                  <a:ea typeface="Calibri" panose="020F0502020204030204" pitchFamily="34" charset="0"/>
                  <a:cs typeface="Microsoft Sans Serif" panose="020B0604020202020204" pitchFamily="34" charset="0"/>
                </a:rPr>
                <a:t>Get all documents back and correct before resubmitting</a:t>
              </a:r>
            </a:p>
          </p:txBody>
        </p:sp>
        <p:sp>
          <p:nvSpPr>
            <p:cNvPr id="135" name="AutoShape 7"/>
            <p:cNvSpPr>
              <a:spLocks noChangeArrowheads="1"/>
            </p:cNvSpPr>
            <p:nvPr/>
          </p:nvSpPr>
          <p:spPr bwMode="auto">
            <a:xfrm>
              <a:off x="6181725" y="4740275"/>
              <a:ext cx="3832225" cy="787400"/>
            </a:xfrm>
            <a:prstGeom prst="diamond">
              <a:avLst/>
            </a:prstGeom>
            <a:solidFill>
              <a:srgbClr val="CC0099"/>
            </a:solidFill>
            <a:ln>
              <a:headEnd/>
              <a:tailEnd/>
            </a:ln>
          </p:spPr>
          <p:style>
            <a:lnRef idx="0">
              <a:schemeClr val="accent3"/>
            </a:lnRef>
            <a:fillRef idx="3">
              <a:schemeClr val="accent3"/>
            </a:fillRef>
            <a:effectRef idx="3">
              <a:schemeClr val="accent3"/>
            </a:effectRef>
            <a:fontRef idx="minor">
              <a:schemeClr val="lt1"/>
            </a:fontRef>
          </p:style>
          <p:txBody>
            <a:bodyPr/>
            <a:lstStyle/>
            <a:p>
              <a:pPr algn="ctr" defTabSz="914422">
                <a:defRPr/>
              </a:pPr>
              <a:r>
                <a:rPr lang="th-TH"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Documents </a:t>
              </a:r>
              <a:endParaRPr lang="th-TH" altLang="th-TH" sz="2800" dirty="0">
                <a:solidFill>
                  <a:schemeClr val="tx1"/>
                </a:solidFill>
                <a:latin typeface="Microsoft Sans Serif" panose="020B0604020202020204" pitchFamily="34" charset="0"/>
                <a:cs typeface="Microsoft Sans Serif" panose="020B0604020202020204" pitchFamily="34" charset="0"/>
              </a:endParaRPr>
            </a:p>
          </p:txBody>
        </p:sp>
        <p:sp>
          <p:nvSpPr>
            <p:cNvPr id="136" name="Text Box 3"/>
            <p:cNvSpPr txBox="1">
              <a:spLocks noChangeArrowheads="1"/>
            </p:cNvSpPr>
            <p:nvPr/>
          </p:nvSpPr>
          <p:spPr bwMode="auto">
            <a:xfrm>
              <a:off x="3910013" y="5175250"/>
              <a:ext cx="2332037" cy="417513"/>
            </a:xfrm>
            <a:prstGeom prst="rect">
              <a:avLst/>
            </a:prstGeom>
            <a:noFill/>
            <a:ln w="9525">
              <a:noFill/>
              <a:miter lim="800000"/>
              <a:headEnd/>
              <a:tailEnd/>
            </a:ln>
          </p:spPr>
          <p:txBody>
            <a:bodyPr/>
            <a:lstStyle/>
            <a:p>
              <a:pPr algn="ctr"/>
              <a:r>
                <a:rPr lang="th-TH" altLang="th-TH" sz="1600">
                  <a:solidFill>
                    <a:srgbClr val="800000"/>
                  </a:solidFill>
                  <a:latin typeface="Microsoft Sans Serif" pitchFamily="34" charset="0"/>
                  <a:ea typeface="Calibri" pitchFamily="34" charset="0"/>
                  <a:cs typeface="Microsoft Sans Serif" pitchFamily="34" charset="0"/>
                  <a:sym typeface="Wingdings" pitchFamily="2" charset="2"/>
                </a:rPr>
                <a:t></a:t>
              </a:r>
              <a:r>
                <a:rPr lang="th-TH" altLang="th-TH" sz="1400">
                  <a:solidFill>
                    <a:srgbClr val="800000"/>
                  </a:solidFill>
                  <a:latin typeface="Microsoft Sans Serif" pitchFamily="34" charset="0"/>
                  <a:ea typeface="Calibri" pitchFamily="34" charset="0"/>
                  <a:cs typeface="Microsoft Sans Serif" pitchFamily="34" charset="0"/>
                  <a:sym typeface="Wingdings" pitchFamily="2" charset="2"/>
                </a:rPr>
                <a:t> </a:t>
              </a:r>
              <a:r>
                <a:rPr lang="en-US" altLang="th-TH" sz="1600">
                  <a:solidFill>
                    <a:srgbClr val="800000"/>
                  </a:solidFill>
                  <a:latin typeface="Microsoft Sans Serif" pitchFamily="34" charset="0"/>
                  <a:ea typeface="Calibri" pitchFamily="34" charset="0"/>
                  <a:cs typeface="Microsoft Sans Serif" pitchFamily="34" charset="0"/>
                  <a:sym typeface="Wingdings" pitchFamily="2" charset="2"/>
                </a:rPr>
                <a:t>u</a:t>
              </a:r>
              <a:r>
                <a:rPr lang="th-TH" altLang="th-TH" sz="1600">
                  <a:solidFill>
                    <a:srgbClr val="800000"/>
                  </a:solidFill>
                  <a:latin typeface="Microsoft Sans Serif" pitchFamily="34" charset="0"/>
                  <a:ea typeface="Calibri" pitchFamily="34" charset="0"/>
                  <a:cs typeface="Microsoft Sans Serif" pitchFamily="34" charset="0"/>
                </a:rPr>
                <a:t>nacceptable</a:t>
              </a:r>
            </a:p>
          </p:txBody>
        </p:sp>
        <p:sp>
          <p:nvSpPr>
            <p:cNvPr id="137" name="Wave 12"/>
            <p:cNvSpPr/>
            <p:nvPr/>
          </p:nvSpPr>
          <p:spPr>
            <a:xfrm>
              <a:off x="0" y="182563"/>
              <a:ext cx="12192000" cy="765175"/>
            </a:xfrm>
            <a:custGeom>
              <a:avLst/>
              <a:gdLst>
                <a:gd name="connsiteX0" fmla="*/ 0 w 12192000"/>
                <a:gd name="connsiteY0" fmla="*/ 108269 h 866155"/>
                <a:gd name="connsiteX1" fmla="*/ 12192000 w 12192000"/>
                <a:gd name="connsiteY1" fmla="*/ 108269 h 866155"/>
                <a:gd name="connsiteX2" fmla="*/ 12192000 w 12192000"/>
                <a:gd name="connsiteY2" fmla="*/ 757886 h 866155"/>
                <a:gd name="connsiteX3" fmla="*/ 0 w 12192000"/>
                <a:gd name="connsiteY3" fmla="*/ 757886 h 866155"/>
                <a:gd name="connsiteX4" fmla="*/ 0 w 12192000"/>
                <a:gd name="connsiteY4" fmla="*/ 108269 h 866155"/>
                <a:gd name="connsiteX0" fmla="*/ 0 w 12192000"/>
                <a:gd name="connsiteY0" fmla="*/ 104183 h 765918"/>
                <a:gd name="connsiteX1" fmla="*/ 12192000 w 12192000"/>
                <a:gd name="connsiteY1" fmla="*/ 104183 h 765918"/>
                <a:gd name="connsiteX2" fmla="*/ 12192000 w 12192000"/>
                <a:gd name="connsiteY2" fmla="*/ 753800 h 765918"/>
                <a:gd name="connsiteX3" fmla="*/ 6345044 w 12192000"/>
                <a:gd name="connsiteY3" fmla="*/ 230089 h 765918"/>
                <a:gd name="connsiteX4" fmla="*/ 0 w 12192000"/>
                <a:gd name="connsiteY4" fmla="*/ 753800 h 765918"/>
                <a:gd name="connsiteX5" fmla="*/ 0 w 12192000"/>
                <a:gd name="connsiteY5" fmla="*/ 104183 h 76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765918">
                  <a:moveTo>
                    <a:pt x="0" y="104183"/>
                  </a:moveTo>
                  <a:cubicBezTo>
                    <a:pt x="4064000" y="-256715"/>
                    <a:pt x="8128000" y="465081"/>
                    <a:pt x="12192000" y="104183"/>
                  </a:cubicBezTo>
                  <a:lnTo>
                    <a:pt x="12192000" y="753800"/>
                  </a:lnTo>
                  <a:cubicBezTo>
                    <a:pt x="11098561" y="860277"/>
                    <a:pt x="8377044" y="230089"/>
                    <a:pt x="6345044" y="230089"/>
                  </a:cubicBezTo>
                  <a:cubicBezTo>
                    <a:pt x="4313044" y="230089"/>
                    <a:pt x="938561" y="860277"/>
                    <a:pt x="0" y="753800"/>
                  </a:cubicBezTo>
                  <a:lnTo>
                    <a:pt x="0" y="104183"/>
                  </a:lnTo>
                  <a:close/>
                </a:path>
              </a:pathLst>
            </a:custGeom>
            <a:solidFill>
              <a:srgbClr val="5B9BD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600"/>
            </a:p>
          </p:txBody>
        </p:sp>
        <p:sp>
          <p:nvSpPr>
            <p:cNvPr id="138" name="8-Point Star 137"/>
            <p:cNvSpPr/>
            <p:nvPr/>
          </p:nvSpPr>
          <p:spPr bwMode="auto">
            <a:xfrm>
              <a:off x="5207000" y="2043113"/>
              <a:ext cx="684213"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2</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139" name="8-Point Star 138"/>
            <p:cNvSpPr/>
            <p:nvPr/>
          </p:nvSpPr>
          <p:spPr bwMode="auto">
            <a:xfrm>
              <a:off x="5227638" y="3297238"/>
              <a:ext cx="684212"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3</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141" name="Text Box 6"/>
            <p:cNvSpPr txBox="1">
              <a:spLocks noChangeArrowheads="1"/>
            </p:cNvSpPr>
            <p:nvPr/>
          </p:nvSpPr>
          <p:spPr bwMode="auto">
            <a:xfrm>
              <a:off x="144463" y="4703763"/>
              <a:ext cx="3671887" cy="728662"/>
            </a:xfrm>
            <a:prstGeom prst="rect">
              <a:avLst/>
            </a:prstGeom>
            <a:solidFill>
              <a:srgbClr val="660066"/>
            </a:solidFill>
            <a:ln>
              <a:headEnd/>
              <a:tailEnd/>
            </a:ln>
          </p:spPr>
          <p:style>
            <a:lnRef idx="0">
              <a:schemeClr val="accent4"/>
            </a:lnRef>
            <a:fillRef idx="3">
              <a:schemeClr val="accent4"/>
            </a:fillRef>
            <a:effectRef idx="3">
              <a:schemeClr val="accent4"/>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TRAC officers elucidate the </a:t>
              </a:r>
            </a:p>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fault or defect information</a:t>
              </a:r>
            </a:p>
          </p:txBody>
        </p:sp>
        <p:grpSp>
          <p:nvGrpSpPr>
            <p:cNvPr id="142" name="Group 13"/>
            <p:cNvGrpSpPr>
              <a:grpSpLocks/>
            </p:cNvGrpSpPr>
            <p:nvPr/>
          </p:nvGrpSpPr>
          <p:grpSpPr bwMode="auto">
            <a:xfrm>
              <a:off x="10720388" y="3606800"/>
              <a:ext cx="819150" cy="2271713"/>
              <a:chOff x="10719854" y="3523579"/>
              <a:chExt cx="820404" cy="2271512"/>
            </a:xfrm>
          </p:grpSpPr>
          <p:sp>
            <p:nvSpPr>
              <p:cNvPr id="143" name="Right Brace 142"/>
              <p:cNvSpPr/>
              <p:nvPr/>
            </p:nvSpPr>
            <p:spPr bwMode="auto">
              <a:xfrm>
                <a:off x="10719854" y="3523579"/>
                <a:ext cx="620073" cy="2271512"/>
              </a:xfrm>
              <a:prstGeom prst="rightBrace">
                <a:avLst>
                  <a:gd name="adj1" fmla="val 0"/>
                  <a:gd name="adj2" fmla="val 52493"/>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sz="1400"/>
              </a:p>
            </p:txBody>
          </p:sp>
          <p:sp>
            <p:nvSpPr>
              <p:cNvPr id="144" name="TextBox 12"/>
              <p:cNvSpPr txBox="1">
                <a:spLocks noChangeArrowheads="1"/>
              </p:cNvSpPr>
              <p:nvPr/>
            </p:nvSpPr>
            <p:spPr bwMode="auto">
              <a:xfrm>
                <a:off x="11050860" y="4335074"/>
                <a:ext cx="489398" cy="432354"/>
              </a:xfrm>
              <a:prstGeom prst="rect">
                <a:avLst/>
              </a:prstGeom>
              <a:solidFill>
                <a:schemeClr val="bg1"/>
              </a:solidFill>
              <a:ln w="9525">
                <a:noFill/>
                <a:miter lim="800000"/>
                <a:headEnd/>
                <a:tailEnd/>
              </a:ln>
            </p:spPr>
            <p:txBody>
              <a:bodyPr>
                <a:spAutoFit/>
              </a:bodyPr>
              <a:lstStyle/>
              <a:p>
                <a:endParaRPr lang="th-TH" altLang="th-TH" sz="1400"/>
              </a:p>
            </p:txBody>
          </p:sp>
        </p:grpSp>
        <p:sp>
          <p:nvSpPr>
            <p:cNvPr id="145" name="Text Box 1"/>
            <p:cNvSpPr txBox="1">
              <a:spLocks noChangeArrowheads="1"/>
            </p:cNvSpPr>
            <p:nvPr/>
          </p:nvSpPr>
          <p:spPr bwMode="auto">
            <a:xfrm>
              <a:off x="10991850" y="4349750"/>
              <a:ext cx="1233488" cy="1064791"/>
            </a:xfrm>
            <a:prstGeom prst="rect">
              <a:avLst/>
            </a:prstGeom>
            <a:noFill/>
            <a:ln w="9525">
              <a:noFill/>
              <a:miter lim="800000"/>
              <a:headEnd/>
              <a:tailEnd/>
            </a:ln>
          </p:spPr>
          <p:txBody>
            <a:bodyPr/>
            <a:lstStyle/>
            <a:p>
              <a:pPr algn="ctr"/>
              <a:r>
                <a:rPr lang="en-US" altLang="th-TH" sz="1400" dirty="0">
                  <a:solidFill>
                    <a:srgbClr val="009900"/>
                  </a:solidFill>
                  <a:latin typeface="Microsoft Sans Serif" pitchFamily="34" charset="0"/>
                  <a:ea typeface="Calibri" pitchFamily="34" charset="0"/>
                  <a:cs typeface="Microsoft Sans Serif" pitchFamily="34" charset="0"/>
                </a:rPr>
                <a:t>1</a:t>
              </a:r>
            </a:p>
            <a:p>
              <a:pPr algn="ctr"/>
              <a:r>
                <a:rPr lang="en-US" altLang="th-TH" sz="1400" dirty="0">
                  <a:solidFill>
                    <a:srgbClr val="009900"/>
                  </a:solidFill>
                  <a:latin typeface="Microsoft Sans Serif" pitchFamily="34" charset="0"/>
                  <a:ea typeface="Calibri" pitchFamily="34" charset="0"/>
                  <a:cs typeface="Microsoft Sans Serif" pitchFamily="34" charset="0"/>
                </a:rPr>
                <a:t>workday</a:t>
              </a:r>
            </a:p>
          </p:txBody>
        </p:sp>
        <p:sp>
          <p:nvSpPr>
            <p:cNvPr id="146" name="AutoShape 5"/>
            <p:cNvSpPr>
              <a:spLocks noChangeArrowheads="1"/>
            </p:cNvSpPr>
            <p:nvPr/>
          </p:nvSpPr>
          <p:spPr bwMode="auto">
            <a:xfrm>
              <a:off x="7747000" y="4324350"/>
              <a:ext cx="704850" cy="287338"/>
            </a:xfrm>
            <a:prstGeom prst="downArrow">
              <a:avLst>
                <a:gd name="adj1" fmla="val 43380"/>
                <a:gd name="adj2" fmla="val 55482"/>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47" name="8-Point Star 146"/>
            <p:cNvSpPr/>
            <p:nvPr/>
          </p:nvSpPr>
          <p:spPr bwMode="auto">
            <a:xfrm>
              <a:off x="5227638" y="5675313"/>
              <a:ext cx="684212"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4</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148" name="Rectangle 147"/>
            <p:cNvSpPr/>
            <p:nvPr/>
          </p:nvSpPr>
          <p:spPr>
            <a:xfrm>
              <a:off x="198966" y="207962"/>
              <a:ext cx="10600270" cy="821544"/>
            </a:xfrm>
            <a:prstGeom prst="rect">
              <a:avLst/>
            </a:prstGeom>
            <a:noFill/>
          </p:spPr>
          <p:txBody>
            <a:bodyPr wrap="square">
              <a:spAutoFit/>
            </a:bodyPr>
            <a:lstStyle/>
            <a:p>
              <a:pPr algn="ctr">
                <a:defRPr/>
              </a:pPr>
              <a:r>
                <a:rPr lang="en-US" sz="1600" dirty="0">
                  <a:ln w="0"/>
                  <a:solidFill>
                    <a:srgbClr val="FF0000"/>
                  </a:solidFill>
                  <a:effectLst>
                    <a:outerShdw blurRad="38100" dist="19050" dir="2700000" algn="tl" rotWithShape="0">
                      <a:schemeClr val="dk1">
                        <a:alpha val="40000"/>
                      </a:schemeClr>
                    </a:outerShdw>
                  </a:effectLst>
                  <a:latin typeface="Microsoft Sans Serif" panose="020B0604020202020204" pitchFamily="34" charset="0"/>
                  <a:ea typeface="Microsoft Himalaya" panose="01010100010101010101" pitchFamily="2" charset="0"/>
                  <a:cs typeface="Microsoft Sans Serif" panose="020B0604020202020204" pitchFamily="34" charset="0"/>
                </a:rPr>
                <a:t>          </a:t>
              </a:r>
              <a:r>
                <a:rPr lang="en-US" b="1" dirty="0">
                  <a:ln w="0"/>
                  <a:solidFill>
                    <a:srgbClr val="FF0000"/>
                  </a:solidFill>
                  <a:effectLst>
                    <a:outerShdw blurRad="38100" dist="19050" dir="2700000" algn="tl" rotWithShape="0">
                      <a:schemeClr val="dk1">
                        <a:alpha val="40000"/>
                      </a:schemeClr>
                    </a:outerShdw>
                  </a:effectLst>
                  <a:latin typeface="Arial" pitchFamily="34" charset="0"/>
                  <a:ea typeface="Microsoft Himalaya" panose="01010100010101010101" pitchFamily="2" charset="0"/>
                  <a:cs typeface="Arial" pitchFamily="34" charset="0"/>
                </a:rPr>
                <a:t>8 STEPS OF TRAC’S RISK ASSESSMENT PROCESS </a:t>
              </a:r>
              <a:endParaRPr lang="en-US" altLang="th-TH" sz="4000" b="1" dirty="0">
                <a:solidFill>
                  <a:srgbClr val="FF0000"/>
                </a:solidFill>
                <a:latin typeface="Arial" pitchFamily="34" charset="0"/>
                <a:cs typeface="Arial" pitchFamily="34" charset="0"/>
              </a:endParaRPr>
            </a:p>
            <a:p>
              <a:pPr algn="ctr">
                <a:defRPr/>
              </a:pPr>
              <a:r>
                <a:rPr lang="en-US" sz="1400" dirty="0">
                  <a:ln w="0"/>
                  <a:solidFill>
                    <a:srgbClr val="FFC000"/>
                  </a:solidFill>
                  <a:effectLst>
                    <a:outerShdw blurRad="38100" dist="19050" dir="2700000" algn="tl" rotWithShape="0">
                      <a:schemeClr val="dk1">
                        <a:alpha val="40000"/>
                      </a:schemeClr>
                    </a:outerShdw>
                  </a:effectLst>
                  <a:latin typeface="Microsoft Sans Serif" panose="020B0604020202020204" pitchFamily="34" charset="0"/>
                  <a:ea typeface="Microsoft Himalaya" panose="01010100010101010101" pitchFamily="2" charset="0"/>
                  <a:cs typeface="Microsoft Sans Serif" panose="020B0604020202020204" pitchFamily="34" charset="0"/>
                </a:rPr>
                <a:t>  </a:t>
              </a:r>
              <a:endParaRPr lang="th-TH" sz="1400" dirty="0">
                <a:ln w="0"/>
                <a:solidFill>
                  <a:srgbClr val="FFC000"/>
                </a:solidFill>
                <a:effectLst>
                  <a:outerShdw blurRad="38100" dist="19050" dir="2700000" algn="tl" rotWithShape="0">
                    <a:schemeClr val="dk1">
                      <a:alpha val="40000"/>
                    </a:schemeClr>
                  </a:outerShdw>
                </a:effectLst>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grpSp>
        <p:nvGrpSpPr>
          <p:cNvPr id="46" name="Group 45"/>
          <p:cNvGrpSpPr/>
          <p:nvPr/>
        </p:nvGrpSpPr>
        <p:grpSpPr>
          <a:xfrm>
            <a:off x="60325" y="1290637"/>
            <a:ext cx="9007475" cy="5110163"/>
            <a:chOff x="-15875" y="-20638"/>
            <a:chExt cx="12207875" cy="6883401"/>
          </a:xfrm>
        </p:grpSpPr>
        <p:sp>
          <p:nvSpPr>
            <p:cNvPr id="5" name="Text Box 3"/>
            <p:cNvSpPr txBox="1">
              <a:spLocks noChangeArrowheads="1"/>
            </p:cNvSpPr>
            <p:nvPr/>
          </p:nvSpPr>
          <p:spPr bwMode="auto">
            <a:xfrm>
              <a:off x="3429000" y="3017838"/>
              <a:ext cx="190182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marL="285753" indent="-285753" algn="ctr">
                <a:lnSpc>
                  <a:spcPct val="100000"/>
                </a:lnSpc>
                <a:spcBef>
                  <a:spcPct val="0"/>
                </a:spcBef>
                <a:buFont typeface="Wingdings" panose="05000000000000000000" pitchFamily="2" charset="2"/>
                <a:buChar char="x"/>
                <a:defRPr/>
              </a:pPr>
              <a:r>
                <a:rPr lang="en-US" altLang="th-TH" sz="1600" dirty="0">
                  <a:solidFill>
                    <a:srgbClr val="800000"/>
                  </a:solidFill>
                  <a:latin typeface="Microsoft Sans Serif" panose="020B0604020202020204" pitchFamily="34" charset="0"/>
                  <a:cs typeface="Microsoft Sans Serif" panose="020B0604020202020204" pitchFamily="34" charset="0"/>
                </a:rPr>
                <a:t>Insufficient     </a:t>
              </a:r>
            </a:p>
            <a:p>
              <a:pPr algn="ctr">
                <a:lnSpc>
                  <a:spcPct val="100000"/>
                </a:lnSpc>
                <a:spcBef>
                  <a:spcPct val="0"/>
                </a:spcBef>
                <a:buFont typeface="Arial" panose="020B0604020202020204" pitchFamily="34" charset="0"/>
                <a:buNone/>
                <a:defRPr/>
              </a:pPr>
              <a:r>
                <a:rPr lang="en-US" altLang="th-TH" sz="1600" dirty="0">
                  <a:solidFill>
                    <a:srgbClr val="800000"/>
                  </a:solidFill>
                  <a:latin typeface="Microsoft Sans Serif" panose="020B0604020202020204" pitchFamily="34" charset="0"/>
                  <a:cs typeface="Microsoft Sans Serif" panose="020B0604020202020204" pitchFamily="34" charset="0"/>
                </a:rPr>
                <a:t>  evidence</a:t>
              </a:r>
            </a:p>
          </p:txBody>
        </p:sp>
        <p:sp>
          <p:nvSpPr>
            <p:cNvPr id="6" name="Text Box 1"/>
            <p:cNvSpPr txBox="1">
              <a:spLocks noChangeArrowheads="1"/>
            </p:cNvSpPr>
            <p:nvPr/>
          </p:nvSpPr>
          <p:spPr bwMode="auto">
            <a:xfrm>
              <a:off x="-15875" y="3354388"/>
              <a:ext cx="3635375"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th-TH" sz="1600" dirty="0">
                  <a:solidFill>
                    <a:schemeClr val="tx1">
                      <a:lumMod val="50000"/>
                      <a:lumOff val="50000"/>
                    </a:schemeClr>
                  </a:solidFill>
                  <a:latin typeface="Microsoft Sans Serif" panose="020B0604020202020204" pitchFamily="34" charset="0"/>
                  <a:cs typeface="Microsoft Sans Serif" panose="020B0604020202020204" pitchFamily="34" charset="0"/>
                </a:rPr>
                <a:t>*The decision will be notified </a:t>
              </a:r>
              <a:r>
                <a:rPr lang="en-US" altLang="th-TH" sz="1600" dirty="0">
                  <a:solidFill>
                    <a:schemeClr val="tx1">
                      <a:lumMod val="50000"/>
                      <a:lumOff val="50000"/>
                    </a:schemeClr>
                  </a:solidFill>
                  <a:latin typeface="Microsoft Sans Serif" panose="020B0604020202020204" pitchFamily="34" charset="0"/>
                  <a:ea typeface="Calibri" panose="020F0502020204030204" pitchFamily="34" charset="0"/>
                  <a:cs typeface="Microsoft Sans Serif" panose="020B0604020202020204" pitchFamily="34" charset="0"/>
                </a:rPr>
                <a:t>via the telephone only</a:t>
              </a:r>
              <a:r>
                <a:rPr lang="en-US" altLang="th-TH" sz="1600" dirty="0">
                  <a:solidFill>
                    <a:schemeClr val="tx1">
                      <a:lumMod val="50000"/>
                      <a:lumOff val="50000"/>
                    </a:schemeClr>
                  </a:solidFill>
                  <a:latin typeface="Microsoft Sans Serif" panose="020B0604020202020204" pitchFamily="34" charset="0"/>
                  <a:cs typeface="Microsoft Sans Serif" panose="020B0604020202020204" pitchFamily="34" charset="0"/>
                </a:rPr>
                <a:t> </a:t>
              </a:r>
            </a:p>
          </p:txBody>
        </p:sp>
        <p:sp>
          <p:nvSpPr>
            <p:cNvPr id="7" name="Bent-Up Arrow 6"/>
            <p:cNvSpPr/>
            <p:nvPr/>
          </p:nvSpPr>
          <p:spPr bwMode="auto">
            <a:xfrm rot="5400000" flipH="1">
              <a:off x="2297906" y="280194"/>
              <a:ext cx="1296988" cy="3187700"/>
            </a:xfrm>
            <a:prstGeom prst="bentUpArrow">
              <a:avLst>
                <a:gd name="adj1" fmla="val 22679"/>
                <a:gd name="adj2" fmla="val 29121"/>
                <a:gd name="adj3" fmla="val 23592"/>
              </a:avLst>
            </a:prstGeom>
            <a:solidFill>
              <a:srgbClr val="00B050"/>
            </a:soli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th-TH" sz="1400"/>
            </a:p>
          </p:txBody>
        </p:sp>
        <p:sp>
          <p:nvSpPr>
            <p:cNvPr id="8" name="Text Box 6"/>
            <p:cNvSpPr txBox="1">
              <a:spLocks noChangeArrowheads="1"/>
            </p:cNvSpPr>
            <p:nvPr/>
          </p:nvSpPr>
          <p:spPr bwMode="auto">
            <a:xfrm>
              <a:off x="-15875" y="2495550"/>
              <a:ext cx="3255963" cy="738188"/>
            </a:xfrm>
            <a:prstGeom prst="rect">
              <a:avLst/>
            </a:prstGeom>
            <a:solidFill>
              <a:srgbClr val="660066"/>
            </a:solidFill>
            <a:ln>
              <a:headEnd/>
              <a:tailEnd/>
            </a:ln>
          </p:spPr>
          <p:style>
            <a:lnRef idx="0">
              <a:schemeClr val="accent4"/>
            </a:lnRef>
            <a:fillRef idx="3">
              <a:schemeClr val="accent4"/>
            </a:fillRef>
            <a:effectRef idx="3">
              <a:schemeClr val="accent4"/>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TRAC officers ask for </a:t>
              </a:r>
            </a:p>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more evidences*</a:t>
              </a:r>
            </a:p>
            <a:p>
              <a:pPr algn="ctr">
                <a:defRPr/>
              </a:pPr>
              <a:r>
                <a:rPr lang="en-US" altLang="th-TH" sz="160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 </a:t>
              </a:r>
            </a:p>
          </p:txBody>
        </p:sp>
        <p:sp>
          <p:nvSpPr>
            <p:cNvPr id="9" name="AutoShape 5"/>
            <p:cNvSpPr>
              <a:spLocks noChangeArrowheads="1"/>
            </p:cNvSpPr>
            <p:nvPr/>
          </p:nvSpPr>
          <p:spPr bwMode="auto">
            <a:xfrm rot="5400000">
              <a:off x="4198144" y="1770857"/>
              <a:ext cx="635000" cy="2290762"/>
            </a:xfrm>
            <a:prstGeom prst="downArrow">
              <a:avLst>
                <a:gd name="adj1" fmla="val 43380"/>
                <a:gd name="adj2" fmla="val 29477"/>
              </a:avLst>
            </a:prstGeom>
            <a:solidFill>
              <a:srgbClr val="8000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0" name="Text Box 11"/>
            <p:cNvSpPr txBox="1">
              <a:spLocks noChangeArrowheads="1"/>
            </p:cNvSpPr>
            <p:nvPr/>
          </p:nvSpPr>
          <p:spPr bwMode="auto">
            <a:xfrm>
              <a:off x="5278438" y="1463675"/>
              <a:ext cx="5037137" cy="742950"/>
            </a:xfrm>
            <a:prstGeom prst="rect">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Assessment will be conducted by </a:t>
              </a:r>
            </a:p>
            <a:p>
              <a:pPr algn="ctr">
                <a:defRPr/>
              </a:pPr>
              <a:r>
                <a:rPr lang="en-US"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TRAC expert panel  </a:t>
              </a:r>
              <a:endParaRPr lang="en-US" altLang="th-TH" sz="2800" dirty="0">
                <a:solidFill>
                  <a:schemeClr val="tx1"/>
                </a:solidFill>
                <a:latin typeface="Microsoft Sans Serif" panose="020B0604020202020204" pitchFamily="34" charset="0"/>
                <a:cs typeface="Microsoft Sans Serif" panose="020B0604020202020204" pitchFamily="34" charset="0"/>
              </a:endParaRPr>
            </a:p>
          </p:txBody>
        </p:sp>
        <p:sp>
          <p:nvSpPr>
            <p:cNvPr id="11" name="AutoShape 5"/>
            <p:cNvSpPr>
              <a:spLocks noChangeArrowheads="1"/>
            </p:cNvSpPr>
            <p:nvPr/>
          </p:nvSpPr>
          <p:spPr bwMode="auto">
            <a:xfrm>
              <a:off x="7405688" y="2206625"/>
              <a:ext cx="703262" cy="288925"/>
            </a:xfrm>
            <a:prstGeom prst="downArrow">
              <a:avLst>
                <a:gd name="adj1" fmla="val 43380"/>
                <a:gd name="adj2" fmla="val 55482"/>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2" name="8-Point Star 11"/>
            <p:cNvSpPr/>
            <p:nvPr/>
          </p:nvSpPr>
          <p:spPr bwMode="auto">
            <a:xfrm>
              <a:off x="4937125" y="1154113"/>
              <a:ext cx="684213"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5</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13" name="AutoShape 5"/>
            <p:cNvSpPr>
              <a:spLocks noChangeArrowheads="1"/>
            </p:cNvSpPr>
            <p:nvPr/>
          </p:nvSpPr>
          <p:spPr bwMode="auto">
            <a:xfrm>
              <a:off x="7400925" y="3105150"/>
              <a:ext cx="703263" cy="527050"/>
            </a:xfrm>
            <a:prstGeom prst="downArrow">
              <a:avLst>
                <a:gd name="adj1" fmla="val 43380"/>
                <a:gd name="adj2" fmla="val 38358"/>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4" name="AutoShape 7"/>
            <p:cNvSpPr>
              <a:spLocks noChangeArrowheads="1"/>
            </p:cNvSpPr>
            <p:nvPr/>
          </p:nvSpPr>
          <p:spPr bwMode="auto">
            <a:xfrm>
              <a:off x="5835650" y="2565400"/>
              <a:ext cx="3832225" cy="785813"/>
            </a:xfrm>
            <a:prstGeom prst="diamond">
              <a:avLst/>
            </a:prstGeom>
            <a:solidFill>
              <a:srgbClr val="CC0099"/>
            </a:solidFill>
            <a:ln>
              <a:headEnd/>
              <a:tailEnd/>
            </a:ln>
          </p:spPr>
          <p:style>
            <a:lnRef idx="0">
              <a:schemeClr val="accent3"/>
            </a:lnRef>
            <a:fillRef idx="3">
              <a:schemeClr val="accent3"/>
            </a:fillRef>
            <a:effectRef idx="3">
              <a:schemeClr val="accent3"/>
            </a:effectRef>
            <a:fontRef idx="minor">
              <a:schemeClr val="lt1"/>
            </a:fontRef>
          </p:style>
          <p:txBody>
            <a:bodyPr/>
            <a:lstStyle/>
            <a:p>
              <a:pPr algn="ctr" defTabSz="914422">
                <a:defRPr/>
              </a:pPr>
              <a:r>
                <a:rPr lang="th-TH"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Documents </a:t>
              </a:r>
              <a:endParaRPr lang="th-TH" altLang="th-TH" sz="2800" dirty="0">
                <a:solidFill>
                  <a:schemeClr val="tx1"/>
                </a:solidFill>
                <a:latin typeface="Microsoft Sans Serif" panose="020B0604020202020204" pitchFamily="34" charset="0"/>
                <a:cs typeface="Microsoft Sans Serif" panose="020B0604020202020204" pitchFamily="34" charset="0"/>
              </a:endParaRPr>
            </a:p>
          </p:txBody>
        </p:sp>
        <p:sp>
          <p:nvSpPr>
            <p:cNvPr id="15" name="Text Box 1"/>
            <p:cNvSpPr txBox="1">
              <a:spLocks noChangeArrowheads="1"/>
            </p:cNvSpPr>
            <p:nvPr/>
          </p:nvSpPr>
          <p:spPr bwMode="auto">
            <a:xfrm>
              <a:off x="7900988" y="3284538"/>
              <a:ext cx="2957512" cy="434975"/>
            </a:xfrm>
            <a:prstGeom prst="rect">
              <a:avLst/>
            </a:prstGeom>
            <a:noFill/>
            <a:ln w="9525">
              <a:noFill/>
              <a:miter lim="800000"/>
              <a:headEnd/>
              <a:tailEnd/>
            </a:ln>
          </p:spPr>
          <p:txBody>
            <a:bodyPr/>
            <a:lstStyle/>
            <a:p>
              <a:pPr algn="ctr">
                <a:lnSpc>
                  <a:spcPts val="2000"/>
                </a:lnSpc>
              </a:pPr>
              <a:r>
                <a:rPr lang="en-US" altLang="th-TH" sz="1600">
                  <a:solidFill>
                    <a:srgbClr val="009900"/>
                  </a:solidFill>
                  <a:latin typeface="Microsoft Sans Serif" pitchFamily="34" charset="0"/>
                  <a:ea typeface="Calibri" pitchFamily="34" charset="0"/>
                  <a:cs typeface="Microsoft Sans Serif" pitchFamily="34" charset="0"/>
                  <a:sym typeface="Wingdings" pitchFamily="2" charset="2"/>
                </a:rPr>
                <a:t> </a:t>
              </a:r>
              <a:r>
                <a:rPr lang="en-US" altLang="th-TH" sz="1600">
                  <a:solidFill>
                    <a:srgbClr val="009900"/>
                  </a:solidFill>
                  <a:latin typeface="Microsoft Sans Serif" pitchFamily="34" charset="0"/>
                  <a:ea typeface="Calibri" pitchFamily="34" charset="0"/>
                  <a:cs typeface="Microsoft Sans Serif" pitchFamily="34" charset="0"/>
                </a:rPr>
                <a:t>Sufficient evidence</a:t>
              </a:r>
            </a:p>
          </p:txBody>
        </p:sp>
        <p:sp>
          <p:nvSpPr>
            <p:cNvPr id="16" name="Text Box 11"/>
            <p:cNvSpPr txBox="1">
              <a:spLocks noChangeArrowheads="1"/>
            </p:cNvSpPr>
            <p:nvPr/>
          </p:nvSpPr>
          <p:spPr bwMode="auto">
            <a:xfrm>
              <a:off x="5278438" y="3763963"/>
              <a:ext cx="5037137" cy="750887"/>
            </a:xfrm>
            <a:prstGeom prst="rect">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TRAC expert panel </a:t>
              </a:r>
            </a:p>
            <a:p>
              <a:pPr algn="ctr">
                <a:defRPr/>
              </a:pPr>
              <a:r>
                <a:rPr lang="en-US" altLang="th-TH" sz="1600" dirty="0">
                  <a:solidFill>
                    <a:schemeClr val="tx1"/>
                  </a:solidFill>
                  <a:latin typeface="Microsoft Sans Serif" panose="020B0604020202020204" pitchFamily="34" charset="0"/>
                  <a:ea typeface="Calibri" panose="020F0502020204030204" pitchFamily="34" charset="0"/>
                  <a:cs typeface="Microsoft Sans Serif" panose="020B0604020202020204" pitchFamily="34" charset="0"/>
                </a:rPr>
                <a:t>make a conclusion  </a:t>
              </a:r>
              <a:endParaRPr lang="en-US" altLang="th-TH" sz="2800" dirty="0">
                <a:solidFill>
                  <a:schemeClr val="tx1"/>
                </a:solidFill>
                <a:latin typeface="Microsoft Sans Serif" panose="020B0604020202020204" pitchFamily="34" charset="0"/>
                <a:cs typeface="Microsoft Sans Serif" panose="020B0604020202020204" pitchFamily="34" charset="0"/>
              </a:endParaRPr>
            </a:p>
          </p:txBody>
        </p:sp>
        <p:sp>
          <p:nvSpPr>
            <p:cNvPr id="17" name="AutoShape 5"/>
            <p:cNvSpPr>
              <a:spLocks noChangeArrowheads="1"/>
            </p:cNvSpPr>
            <p:nvPr/>
          </p:nvSpPr>
          <p:spPr bwMode="auto">
            <a:xfrm>
              <a:off x="7404100" y="4527550"/>
              <a:ext cx="703263" cy="288925"/>
            </a:xfrm>
            <a:prstGeom prst="downArrow">
              <a:avLst>
                <a:gd name="adj1" fmla="val 43380"/>
                <a:gd name="adj2" fmla="val 55482"/>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sp>
          <p:nvSpPr>
            <p:cNvPr id="18" name="Text Box 11"/>
            <p:cNvSpPr txBox="1">
              <a:spLocks noChangeArrowheads="1"/>
            </p:cNvSpPr>
            <p:nvPr/>
          </p:nvSpPr>
          <p:spPr bwMode="auto">
            <a:xfrm>
              <a:off x="5278438" y="4976813"/>
              <a:ext cx="5037137" cy="744537"/>
            </a:xfrm>
            <a:prstGeom prst="rect">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smtClean="0">
                  <a:latin typeface="Microsoft Sans Serif" panose="020B0604020202020204" pitchFamily="34" charset="0"/>
                  <a:ea typeface="Calibri" panose="020F0502020204030204" pitchFamily="34" charset="0"/>
                  <a:cs typeface="Microsoft Sans Serif" panose="020B0604020202020204" pitchFamily="34" charset="0"/>
                </a:rPr>
                <a:t>TRAC committee make a </a:t>
              </a:r>
            </a:p>
            <a:p>
              <a:pPr algn="ctr">
                <a:defRPr/>
              </a:pPr>
              <a:r>
                <a:rPr lang="en-US" altLang="th-TH" sz="1600" smtClean="0">
                  <a:latin typeface="Microsoft Sans Serif" panose="020B0604020202020204" pitchFamily="34" charset="0"/>
                  <a:ea typeface="Calibri" panose="020F0502020204030204" pitchFamily="34" charset="0"/>
                  <a:cs typeface="Microsoft Sans Serif" panose="020B0604020202020204" pitchFamily="34" charset="0"/>
                </a:rPr>
                <a:t>consensus decision</a:t>
              </a:r>
            </a:p>
          </p:txBody>
        </p:sp>
        <p:sp>
          <p:nvSpPr>
            <p:cNvPr id="19" name="AutoShape 5"/>
            <p:cNvSpPr>
              <a:spLocks noChangeArrowheads="1"/>
            </p:cNvSpPr>
            <p:nvPr/>
          </p:nvSpPr>
          <p:spPr bwMode="auto">
            <a:xfrm>
              <a:off x="7400925" y="5729288"/>
              <a:ext cx="703263" cy="288925"/>
            </a:xfrm>
            <a:prstGeom prst="downArrow">
              <a:avLst>
                <a:gd name="adj1" fmla="val 43380"/>
                <a:gd name="adj2" fmla="val 55482"/>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sz="1600">
                <a:latin typeface="Arial Rounded MT Bold" panose="020F0704030504030204" pitchFamily="34" charset="0"/>
              </a:endParaRPr>
            </a:p>
          </p:txBody>
        </p:sp>
        <p:sp>
          <p:nvSpPr>
            <p:cNvPr id="20" name="Text Box 11"/>
            <p:cNvSpPr txBox="1">
              <a:spLocks noChangeArrowheads="1"/>
            </p:cNvSpPr>
            <p:nvPr/>
          </p:nvSpPr>
          <p:spPr bwMode="auto">
            <a:xfrm>
              <a:off x="5278438" y="6126163"/>
              <a:ext cx="5037137" cy="736600"/>
            </a:xfrm>
            <a:prstGeom prst="rect">
              <a:avLst/>
            </a:prstGeom>
            <a:solidFill>
              <a:srgbClr val="660066"/>
            </a:solidFill>
            <a:ln>
              <a:headEnd/>
              <a:tailEnd/>
            </a:ln>
          </p:spPr>
          <p:style>
            <a:lnRef idx="0">
              <a:schemeClr val="accent4"/>
            </a:lnRef>
            <a:fillRef idx="3">
              <a:schemeClr val="accent4"/>
            </a:fillRef>
            <a:effectRef idx="3">
              <a:schemeClr val="accent4"/>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dirty="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TRAC officers notify and officially</a:t>
              </a:r>
            </a:p>
            <a:p>
              <a:pPr algn="ctr">
                <a:defRPr/>
              </a:pPr>
              <a:r>
                <a:rPr lang="en-US" altLang="th-TH" sz="1600" dirty="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submit result to company</a:t>
              </a:r>
            </a:p>
          </p:txBody>
        </p:sp>
        <p:sp>
          <p:nvSpPr>
            <p:cNvPr id="21" name="8-Point Star 20"/>
            <p:cNvSpPr/>
            <p:nvPr/>
          </p:nvSpPr>
          <p:spPr bwMode="auto">
            <a:xfrm>
              <a:off x="4937125" y="3470275"/>
              <a:ext cx="684213"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6</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22" name="8-Point Star 21"/>
            <p:cNvSpPr/>
            <p:nvPr/>
          </p:nvSpPr>
          <p:spPr bwMode="auto">
            <a:xfrm>
              <a:off x="4937125" y="4659313"/>
              <a:ext cx="684213"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7</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23" name="8-Point Star 22"/>
            <p:cNvSpPr/>
            <p:nvPr/>
          </p:nvSpPr>
          <p:spPr bwMode="auto">
            <a:xfrm>
              <a:off x="4937125" y="5803900"/>
              <a:ext cx="684213" cy="619125"/>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8</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24" name="Text Box 11"/>
            <p:cNvSpPr txBox="1">
              <a:spLocks noChangeArrowheads="1"/>
            </p:cNvSpPr>
            <p:nvPr/>
          </p:nvSpPr>
          <p:spPr bwMode="auto">
            <a:xfrm>
              <a:off x="5291138" y="290513"/>
              <a:ext cx="5024437" cy="735012"/>
            </a:xfrm>
            <a:prstGeom prst="rect">
              <a:avLst/>
            </a:prstGeom>
            <a:solidFill>
              <a:srgbClr val="660066"/>
            </a:solidFill>
            <a:ln>
              <a:headEnd/>
              <a:tailEnd/>
            </a:ln>
          </p:spPr>
          <p:style>
            <a:lnRef idx="0">
              <a:schemeClr val="accent4"/>
            </a:lnRef>
            <a:fillRef idx="3">
              <a:schemeClr val="accent4"/>
            </a:fillRef>
            <a:effectRef idx="3">
              <a:schemeClr val="accent4"/>
            </a:effectRef>
            <a:fontRef idx="minor">
              <a:schemeClr val="lt1"/>
            </a:fontRef>
          </p:style>
          <p:txBody>
            <a:bodyPr/>
            <a:lstStyle>
              <a:lvl1pPr>
                <a:defRPr sz="2800">
                  <a:solidFill>
                    <a:schemeClr val="tx1"/>
                  </a:solidFill>
                  <a:latin typeface="Calibri" panose="020F0502020204030204" pitchFamily="34" charset="0"/>
                  <a:cs typeface="Cordia New" panose="020B0304020202020204" pitchFamily="34" charset="-34"/>
                </a:defRPr>
              </a:lvl1pPr>
              <a:lvl2pPr marL="742950" indent="-285750">
                <a:defRPr sz="2800">
                  <a:solidFill>
                    <a:schemeClr val="tx1"/>
                  </a:solidFill>
                  <a:latin typeface="Calibri" panose="020F0502020204030204" pitchFamily="34" charset="0"/>
                  <a:cs typeface="Cordia New" panose="020B0304020202020204" pitchFamily="34" charset="-34"/>
                </a:defRPr>
              </a:lvl2pPr>
              <a:lvl3pPr marL="1143000" indent="-228600">
                <a:defRPr sz="2800">
                  <a:solidFill>
                    <a:schemeClr val="tx1"/>
                  </a:solidFill>
                  <a:latin typeface="Calibri" panose="020F0502020204030204" pitchFamily="34" charset="0"/>
                  <a:cs typeface="Cordia New" panose="020B0304020202020204" pitchFamily="34" charset="-34"/>
                </a:defRPr>
              </a:lvl3pPr>
              <a:lvl4pPr marL="1600200" indent="-228600">
                <a:defRPr sz="2800">
                  <a:solidFill>
                    <a:schemeClr val="tx1"/>
                  </a:solidFill>
                  <a:latin typeface="Calibri" panose="020F0502020204030204" pitchFamily="34" charset="0"/>
                  <a:cs typeface="Cordia New" panose="020B0304020202020204" pitchFamily="34" charset="-34"/>
                </a:defRPr>
              </a:lvl4pPr>
              <a:lvl5pPr marL="2057400" indent="-228600">
                <a:defRPr sz="28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0"/>
                </a:spcBef>
                <a:spcAft>
                  <a:spcPct val="0"/>
                </a:spcAft>
                <a:defRPr sz="2800">
                  <a:solidFill>
                    <a:schemeClr val="tx1"/>
                  </a:solidFill>
                  <a:latin typeface="Calibri" panose="020F0502020204030204" pitchFamily="34" charset="0"/>
                  <a:cs typeface="Cordia New" panose="020B0304020202020204" pitchFamily="34" charset="-34"/>
                </a:defRPr>
              </a:lvl9pPr>
            </a:lstStyle>
            <a:p>
              <a:pPr algn="ctr">
                <a:defRPr/>
              </a:pPr>
              <a:r>
                <a:rPr lang="en-US" altLang="th-TH" sz="1600" dirty="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TRAC officers prepare the documents</a:t>
              </a:r>
            </a:p>
            <a:p>
              <a:pPr algn="ctr">
                <a:defRPr/>
              </a:pPr>
              <a:r>
                <a:rPr lang="en-US" altLang="th-TH" sz="1600" dirty="0" smtClean="0">
                  <a:solidFill>
                    <a:schemeClr val="bg1"/>
                  </a:solidFill>
                  <a:latin typeface="Microsoft Sans Serif" panose="020B0604020202020204" pitchFamily="34" charset="0"/>
                  <a:ea typeface="Calibri" panose="020F0502020204030204" pitchFamily="34" charset="0"/>
                  <a:cs typeface="Microsoft Sans Serif" panose="020B0604020202020204" pitchFamily="34" charset="0"/>
                </a:rPr>
                <a:t>to TRAC expert panel </a:t>
              </a:r>
            </a:p>
          </p:txBody>
        </p:sp>
        <p:sp>
          <p:nvSpPr>
            <p:cNvPr id="25" name="8-Point Star 24"/>
            <p:cNvSpPr/>
            <p:nvPr/>
          </p:nvSpPr>
          <p:spPr bwMode="auto">
            <a:xfrm>
              <a:off x="4933950" y="-20638"/>
              <a:ext cx="684213" cy="619126"/>
            </a:xfrm>
            <a:prstGeom prst="star8">
              <a:avLst/>
            </a:prstGeom>
            <a:solidFill>
              <a:srgbClr val="800000"/>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rPr>
                <a:t>4</a:t>
              </a:r>
              <a:endParaRPr lang="th-TH" sz="1600" b="1" dirty="0">
                <a:ln w="0"/>
                <a:solidFill>
                  <a:srgbClr val="FFCCFF"/>
                </a:solidFill>
                <a:effectLst>
                  <a:outerShdw blurRad="38100" dist="19050" dir="2700000" algn="tl" rotWithShape="0">
                    <a:schemeClr val="dk1">
                      <a:alpha val="40000"/>
                    </a:schemeClr>
                  </a:outerShdw>
                </a:effectLst>
                <a:latin typeface="Microsoft Sans Serif" panose="020B0604020202020204" pitchFamily="34" charset="0"/>
                <a:cs typeface="Microsoft Sans Serif" panose="020B0604020202020204" pitchFamily="34" charset="0"/>
              </a:endParaRPr>
            </a:p>
          </p:txBody>
        </p:sp>
        <p:sp>
          <p:nvSpPr>
            <p:cNvPr id="26" name="AutoShape 5"/>
            <p:cNvSpPr>
              <a:spLocks noChangeArrowheads="1"/>
            </p:cNvSpPr>
            <p:nvPr/>
          </p:nvSpPr>
          <p:spPr bwMode="auto">
            <a:xfrm>
              <a:off x="7400925" y="1044575"/>
              <a:ext cx="703263" cy="288925"/>
            </a:xfrm>
            <a:prstGeom prst="downArrow">
              <a:avLst>
                <a:gd name="adj1" fmla="val 43380"/>
                <a:gd name="adj2" fmla="val 55482"/>
              </a:avLst>
            </a:prstGeom>
            <a:solidFill>
              <a:srgbClr val="009900"/>
            </a:solidFill>
            <a:ln>
              <a:headEnd/>
              <a:tailEnd/>
            </a:ln>
          </p:spPr>
          <p:style>
            <a:lnRef idx="0">
              <a:schemeClr val="dk1"/>
            </a:lnRef>
            <a:fillRef idx="3">
              <a:schemeClr val="dk1"/>
            </a:fillRef>
            <a:effectRef idx="3">
              <a:schemeClr val="dk1"/>
            </a:effectRef>
            <a:fontRef idx="minor">
              <a:schemeClr val="lt1"/>
            </a:fontRef>
          </p:style>
          <p:txBody>
            <a:bodyPr vert="eaVert"/>
            <a:lstStyle/>
            <a:p>
              <a:pPr eaLnBrk="1" fontAlgn="auto" hangingPunct="1">
                <a:spcBef>
                  <a:spcPts val="0"/>
                </a:spcBef>
                <a:spcAft>
                  <a:spcPts val="0"/>
                </a:spcAft>
                <a:defRPr/>
              </a:pPr>
              <a:endParaRPr lang="th-TH">
                <a:latin typeface="Arial Rounded MT Bold" panose="020F0704030504030204" pitchFamily="34" charset="0"/>
              </a:endParaRPr>
            </a:p>
          </p:txBody>
        </p:sp>
        <p:grpSp>
          <p:nvGrpSpPr>
            <p:cNvPr id="27" name="Group 98"/>
            <p:cNvGrpSpPr>
              <a:grpSpLocks/>
            </p:cNvGrpSpPr>
            <p:nvPr/>
          </p:nvGrpSpPr>
          <p:grpSpPr bwMode="auto">
            <a:xfrm>
              <a:off x="10379075" y="315913"/>
              <a:ext cx="819150" cy="1017587"/>
              <a:chOff x="10719854" y="3523579"/>
              <a:chExt cx="820404" cy="2271512"/>
            </a:xfrm>
          </p:grpSpPr>
          <p:sp>
            <p:nvSpPr>
              <p:cNvPr id="28" name="Right Brace 27"/>
              <p:cNvSpPr/>
              <p:nvPr/>
            </p:nvSpPr>
            <p:spPr bwMode="auto">
              <a:xfrm>
                <a:off x="10719854" y="3523579"/>
                <a:ext cx="620073" cy="2271512"/>
              </a:xfrm>
              <a:prstGeom prst="rightBrace">
                <a:avLst>
                  <a:gd name="adj1" fmla="val 0"/>
                  <a:gd name="adj2" fmla="val 52493"/>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sz="1400"/>
              </a:p>
            </p:txBody>
          </p:sp>
          <p:sp>
            <p:nvSpPr>
              <p:cNvPr id="29" name="TextBox 100"/>
              <p:cNvSpPr txBox="1">
                <a:spLocks noChangeArrowheads="1"/>
              </p:cNvSpPr>
              <p:nvPr/>
            </p:nvSpPr>
            <p:spPr bwMode="auto">
              <a:xfrm>
                <a:off x="11050860" y="4335073"/>
                <a:ext cx="489398" cy="925439"/>
              </a:xfrm>
              <a:prstGeom prst="rect">
                <a:avLst/>
              </a:prstGeom>
              <a:solidFill>
                <a:schemeClr val="bg1"/>
              </a:solidFill>
              <a:ln w="9525">
                <a:noFill/>
                <a:miter lim="800000"/>
                <a:headEnd/>
                <a:tailEnd/>
              </a:ln>
            </p:spPr>
            <p:txBody>
              <a:bodyPr>
                <a:spAutoFit/>
              </a:bodyPr>
              <a:lstStyle/>
              <a:p>
                <a:endParaRPr lang="th-TH" altLang="th-TH" sz="1400"/>
              </a:p>
            </p:txBody>
          </p:sp>
        </p:grpSp>
        <p:sp>
          <p:nvSpPr>
            <p:cNvPr id="30" name="Text Box 1"/>
            <p:cNvSpPr txBox="1">
              <a:spLocks noChangeArrowheads="1"/>
            </p:cNvSpPr>
            <p:nvPr/>
          </p:nvSpPr>
          <p:spPr bwMode="auto">
            <a:xfrm>
              <a:off x="10688638" y="431800"/>
              <a:ext cx="1279525" cy="541338"/>
            </a:xfrm>
            <a:prstGeom prst="rect">
              <a:avLst/>
            </a:prstGeom>
            <a:noFill/>
            <a:ln w="9525">
              <a:noFill/>
              <a:miter lim="800000"/>
              <a:headEnd/>
              <a:tailEnd/>
            </a:ln>
          </p:spPr>
          <p:txBody>
            <a:bodyPr/>
            <a:lstStyle/>
            <a:p>
              <a:pPr algn="ctr"/>
              <a:r>
                <a:rPr lang="en-US" altLang="th-TH" sz="1600">
                  <a:solidFill>
                    <a:srgbClr val="009900"/>
                  </a:solidFill>
                  <a:latin typeface="Microsoft Sans Serif" pitchFamily="34" charset="0"/>
                  <a:ea typeface="Calibri" pitchFamily="34" charset="0"/>
                  <a:cs typeface="Microsoft Sans Serif" pitchFamily="34" charset="0"/>
                </a:rPr>
                <a:t>2</a:t>
              </a:r>
            </a:p>
            <a:p>
              <a:pPr algn="ctr"/>
              <a:r>
                <a:rPr lang="en-US" altLang="th-TH" sz="1600">
                  <a:solidFill>
                    <a:srgbClr val="009900"/>
                  </a:solidFill>
                  <a:latin typeface="Microsoft Sans Serif" pitchFamily="34" charset="0"/>
                  <a:ea typeface="Calibri" pitchFamily="34" charset="0"/>
                  <a:cs typeface="Microsoft Sans Serif" pitchFamily="34" charset="0"/>
                </a:rPr>
                <a:t>workdays</a:t>
              </a:r>
            </a:p>
          </p:txBody>
        </p:sp>
        <p:grpSp>
          <p:nvGrpSpPr>
            <p:cNvPr id="31" name="Group 2"/>
            <p:cNvGrpSpPr>
              <a:grpSpLocks/>
            </p:cNvGrpSpPr>
            <p:nvPr/>
          </p:nvGrpSpPr>
          <p:grpSpPr bwMode="auto">
            <a:xfrm>
              <a:off x="10388600" y="1463675"/>
              <a:ext cx="823913" cy="3352800"/>
              <a:chOff x="10683465" y="1463969"/>
              <a:chExt cx="823847" cy="3353256"/>
            </a:xfrm>
          </p:grpSpPr>
          <p:sp>
            <p:nvSpPr>
              <p:cNvPr id="32" name="Right Brace 31"/>
              <p:cNvSpPr/>
              <p:nvPr/>
            </p:nvSpPr>
            <p:spPr bwMode="auto">
              <a:xfrm>
                <a:off x="10683465" y="1463969"/>
                <a:ext cx="620663" cy="3353256"/>
              </a:xfrm>
              <a:prstGeom prst="rightBrace">
                <a:avLst>
                  <a:gd name="adj1" fmla="val 0"/>
                  <a:gd name="adj2" fmla="val 47957"/>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sz="1400"/>
              </a:p>
            </p:txBody>
          </p:sp>
          <p:sp>
            <p:nvSpPr>
              <p:cNvPr id="33" name="TextBox 106"/>
              <p:cNvSpPr txBox="1">
                <a:spLocks noChangeArrowheads="1"/>
              </p:cNvSpPr>
              <p:nvPr/>
            </p:nvSpPr>
            <p:spPr bwMode="auto">
              <a:xfrm>
                <a:off x="11017914" y="2923722"/>
                <a:ext cx="489398" cy="414633"/>
              </a:xfrm>
              <a:prstGeom prst="rect">
                <a:avLst/>
              </a:prstGeom>
              <a:solidFill>
                <a:schemeClr val="bg1"/>
              </a:solidFill>
              <a:ln w="9525">
                <a:noFill/>
                <a:miter lim="800000"/>
                <a:headEnd/>
                <a:tailEnd/>
              </a:ln>
            </p:spPr>
            <p:txBody>
              <a:bodyPr>
                <a:spAutoFit/>
              </a:bodyPr>
              <a:lstStyle/>
              <a:p>
                <a:endParaRPr lang="th-TH" altLang="th-TH" sz="1400"/>
              </a:p>
            </p:txBody>
          </p:sp>
        </p:grpSp>
        <p:sp>
          <p:nvSpPr>
            <p:cNvPr id="34" name="Text Box 1"/>
            <p:cNvSpPr txBox="1">
              <a:spLocks noChangeArrowheads="1"/>
            </p:cNvSpPr>
            <p:nvPr/>
          </p:nvSpPr>
          <p:spPr bwMode="auto">
            <a:xfrm>
              <a:off x="10617200" y="2244725"/>
              <a:ext cx="1371600" cy="773113"/>
            </a:xfrm>
            <a:prstGeom prst="rect">
              <a:avLst/>
            </a:prstGeom>
            <a:noFill/>
            <a:ln w="9525">
              <a:noFill/>
              <a:miter lim="800000"/>
              <a:headEnd/>
              <a:tailEnd/>
            </a:ln>
          </p:spPr>
          <p:txBody>
            <a:bodyPr/>
            <a:lstStyle/>
            <a:p>
              <a:pPr algn="ctr"/>
              <a:r>
                <a:rPr lang="en-US" altLang="th-TH" sz="1600" dirty="0">
                  <a:solidFill>
                    <a:srgbClr val="009900"/>
                  </a:solidFill>
                  <a:latin typeface="Microsoft Sans Serif" pitchFamily="34" charset="0"/>
                  <a:ea typeface="Calibri" pitchFamily="34" charset="0"/>
                  <a:cs typeface="Microsoft Sans Serif" pitchFamily="34" charset="0"/>
                </a:rPr>
                <a:t>No later than 80 workdays</a:t>
              </a:r>
            </a:p>
          </p:txBody>
        </p:sp>
        <p:sp>
          <p:nvSpPr>
            <p:cNvPr id="35" name="Rectangle 2"/>
            <p:cNvSpPr>
              <a:spLocks noChangeArrowheads="1"/>
            </p:cNvSpPr>
            <p:nvPr/>
          </p:nvSpPr>
          <p:spPr bwMode="auto">
            <a:xfrm>
              <a:off x="10593388" y="3302000"/>
              <a:ext cx="1419225" cy="136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ordia New" panose="020B0304020202020204" pitchFamily="34" charset="-34"/>
                </a:defRPr>
              </a:lvl9pPr>
            </a:lstStyle>
            <a:p>
              <a:pPr algn="ctr">
                <a:lnSpc>
                  <a:spcPct val="100000"/>
                </a:lnSpc>
                <a:spcBef>
                  <a:spcPct val="0"/>
                </a:spcBef>
                <a:buFontTx/>
                <a:buNone/>
                <a:defRPr/>
              </a:pPr>
              <a:r>
                <a:rPr lang="en-US" altLang="th-TH" sz="1200" dirty="0" smtClean="0">
                  <a:solidFill>
                    <a:schemeClr val="bg1">
                      <a:lumMod val="50000"/>
                    </a:schemeClr>
                  </a:solidFill>
                  <a:latin typeface="Microsoft Sans Serif" panose="020B0604020202020204" pitchFamily="34" charset="0"/>
                  <a:ea typeface="Calibri" panose="020F0502020204030204" pitchFamily="34" charset="0"/>
                  <a:cs typeface="Microsoft Sans Serif" panose="020B0604020202020204" pitchFamily="34" charset="0"/>
                </a:rPr>
                <a:t>(exclude duration for </a:t>
              </a:r>
            </a:p>
            <a:p>
              <a:pPr algn="ctr">
                <a:lnSpc>
                  <a:spcPct val="100000"/>
                </a:lnSpc>
                <a:spcBef>
                  <a:spcPct val="0"/>
                </a:spcBef>
                <a:buFontTx/>
                <a:buNone/>
                <a:defRPr/>
              </a:pPr>
              <a:r>
                <a:rPr lang="en-US" altLang="th-TH" sz="1200" dirty="0" smtClean="0">
                  <a:solidFill>
                    <a:schemeClr val="bg1">
                      <a:lumMod val="50000"/>
                    </a:schemeClr>
                  </a:solidFill>
                  <a:latin typeface="Microsoft Sans Serif" panose="020B0604020202020204" pitchFamily="34" charset="0"/>
                  <a:ea typeface="Calibri" panose="020F0502020204030204" pitchFamily="34" charset="0"/>
                  <a:cs typeface="Microsoft Sans Serif" panose="020B0604020202020204" pitchFamily="34" charset="0"/>
                </a:rPr>
                <a:t>submitting more evidence)</a:t>
              </a:r>
            </a:p>
          </p:txBody>
        </p:sp>
        <p:grpSp>
          <p:nvGrpSpPr>
            <p:cNvPr id="36" name="Group 107"/>
            <p:cNvGrpSpPr>
              <a:grpSpLocks/>
            </p:cNvGrpSpPr>
            <p:nvPr/>
          </p:nvGrpSpPr>
          <p:grpSpPr bwMode="auto">
            <a:xfrm>
              <a:off x="10391775" y="4995863"/>
              <a:ext cx="817563" cy="1022350"/>
              <a:chOff x="10719854" y="3523579"/>
              <a:chExt cx="817410" cy="2271512"/>
            </a:xfrm>
          </p:grpSpPr>
          <p:sp>
            <p:nvSpPr>
              <p:cNvPr id="37" name="Right Brace 36"/>
              <p:cNvSpPr/>
              <p:nvPr/>
            </p:nvSpPr>
            <p:spPr bwMode="auto">
              <a:xfrm>
                <a:off x="10719854" y="3523579"/>
                <a:ext cx="620597" cy="2271512"/>
              </a:xfrm>
              <a:prstGeom prst="rightBrace">
                <a:avLst>
                  <a:gd name="adj1" fmla="val 0"/>
                  <a:gd name="adj2" fmla="val 52493"/>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sz="1400"/>
              </a:p>
            </p:txBody>
          </p:sp>
          <p:sp>
            <p:nvSpPr>
              <p:cNvPr id="38" name="TextBox 109"/>
              <p:cNvSpPr txBox="1">
                <a:spLocks noChangeArrowheads="1"/>
              </p:cNvSpPr>
              <p:nvPr/>
            </p:nvSpPr>
            <p:spPr bwMode="auto">
              <a:xfrm>
                <a:off x="11047866" y="4335073"/>
                <a:ext cx="489398" cy="921127"/>
              </a:xfrm>
              <a:prstGeom prst="rect">
                <a:avLst/>
              </a:prstGeom>
              <a:solidFill>
                <a:schemeClr val="bg1"/>
              </a:solidFill>
              <a:ln w="9525">
                <a:noFill/>
                <a:miter lim="800000"/>
                <a:headEnd/>
                <a:tailEnd/>
              </a:ln>
            </p:spPr>
            <p:txBody>
              <a:bodyPr>
                <a:spAutoFit/>
              </a:bodyPr>
              <a:lstStyle/>
              <a:p>
                <a:endParaRPr lang="th-TH" altLang="th-TH" sz="1400"/>
              </a:p>
            </p:txBody>
          </p:sp>
        </p:grpSp>
        <p:sp>
          <p:nvSpPr>
            <p:cNvPr id="39" name="Text Box 1"/>
            <p:cNvSpPr txBox="1">
              <a:spLocks noChangeArrowheads="1"/>
            </p:cNvSpPr>
            <p:nvPr/>
          </p:nvSpPr>
          <p:spPr bwMode="auto">
            <a:xfrm>
              <a:off x="10752138" y="5124450"/>
              <a:ext cx="1152525" cy="508000"/>
            </a:xfrm>
            <a:prstGeom prst="rect">
              <a:avLst/>
            </a:prstGeom>
            <a:noFill/>
            <a:ln w="9525">
              <a:noFill/>
              <a:miter lim="800000"/>
              <a:headEnd/>
              <a:tailEnd/>
            </a:ln>
          </p:spPr>
          <p:txBody>
            <a:bodyPr/>
            <a:lstStyle/>
            <a:p>
              <a:pPr algn="ctr"/>
              <a:r>
                <a:rPr lang="en-US" altLang="th-TH" sz="1600">
                  <a:solidFill>
                    <a:srgbClr val="009900"/>
                  </a:solidFill>
                  <a:latin typeface="Microsoft Sans Serif" pitchFamily="34" charset="0"/>
                  <a:ea typeface="Calibri" pitchFamily="34" charset="0"/>
                  <a:cs typeface="Microsoft Sans Serif" pitchFamily="34" charset="0"/>
                </a:rPr>
                <a:t>1</a:t>
              </a:r>
            </a:p>
            <a:p>
              <a:pPr algn="ctr"/>
              <a:r>
                <a:rPr lang="en-US" altLang="th-TH" sz="1600">
                  <a:solidFill>
                    <a:srgbClr val="009900"/>
                  </a:solidFill>
                  <a:latin typeface="Microsoft Sans Serif" pitchFamily="34" charset="0"/>
                  <a:ea typeface="Calibri" pitchFamily="34" charset="0"/>
                  <a:cs typeface="Microsoft Sans Serif" pitchFamily="34" charset="0"/>
                </a:rPr>
                <a:t>workday</a:t>
              </a:r>
            </a:p>
          </p:txBody>
        </p:sp>
        <p:grpSp>
          <p:nvGrpSpPr>
            <p:cNvPr id="40" name="Group 111"/>
            <p:cNvGrpSpPr>
              <a:grpSpLocks/>
            </p:cNvGrpSpPr>
            <p:nvPr/>
          </p:nvGrpSpPr>
          <p:grpSpPr bwMode="auto">
            <a:xfrm>
              <a:off x="10393363" y="6126163"/>
              <a:ext cx="817562" cy="695325"/>
              <a:chOff x="10719854" y="3523579"/>
              <a:chExt cx="817410" cy="2271512"/>
            </a:xfrm>
          </p:grpSpPr>
          <p:sp>
            <p:nvSpPr>
              <p:cNvPr id="41" name="Right Brace 40"/>
              <p:cNvSpPr/>
              <p:nvPr/>
            </p:nvSpPr>
            <p:spPr bwMode="auto">
              <a:xfrm>
                <a:off x="10719854" y="3523579"/>
                <a:ext cx="620597" cy="2271512"/>
              </a:xfrm>
              <a:prstGeom prst="rightBrace">
                <a:avLst>
                  <a:gd name="adj1" fmla="val 0"/>
                  <a:gd name="adj2" fmla="val 52493"/>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sz="1400"/>
              </a:p>
            </p:txBody>
          </p:sp>
          <p:sp>
            <p:nvSpPr>
              <p:cNvPr id="42" name="TextBox 113"/>
              <p:cNvSpPr txBox="1">
                <a:spLocks noChangeArrowheads="1"/>
              </p:cNvSpPr>
              <p:nvPr/>
            </p:nvSpPr>
            <p:spPr bwMode="auto">
              <a:xfrm>
                <a:off x="11047866" y="4335072"/>
                <a:ext cx="489398" cy="1354352"/>
              </a:xfrm>
              <a:prstGeom prst="rect">
                <a:avLst/>
              </a:prstGeom>
              <a:solidFill>
                <a:schemeClr val="bg1"/>
              </a:solidFill>
              <a:ln w="9525">
                <a:noFill/>
                <a:miter lim="800000"/>
                <a:headEnd/>
                <a:tailEnd/>
              </a:ln>
            </p:spPr>
            <p:txBody>
              <a:bodyPr>
                <a:spAutoFit/>
              </a:bodyPr>
              <a:lstStyle/>
              <a:p>
                <a:endParaRPr lang="th-TH" altLang="th-TH" sz="1400"/>
              </a:p>
            </p:txBody>
          </p:sp>
        </p:grpSp>
        <p:sp>
          <p:nvSpPr>
            <p:cNvPr id="43" name="Text Box 1"/>
            <p:cNvSpPr txBox="1">
              <a:spLocks noChangeArrowheads="1"/>
            </p:cNvSpPr>
            <p:nvPr/>
          </p:nvSpPr>
          <p:spPr bwMode="auto">
            <a:xfrm>
              <a:off x="10709275" y="6105525"/>
              <a:ext cx="1304925" cy="368300"/>
            </a:xfrm>
            <a:prstGeom prst="rect">
              <a:avLst/>
            </a:prstGeom>
            <a:noFill/>
            <a:ln w="9525">
              <a:noFill/>
              <a:miter lim="800000"/>
              <a:headEnd/>
              <a:tailEnd/>
            </a:ln>
          </p:spPr>
          <p:txBody>
            <a:bodyPr/>
            <a:lstStyle/>
            <a:p>
              <a:pPr algn="ctr"/>
              <a:r>
                <a:rPr lang="en-US" altLang="th-TH" sz="1600">
                  <a:solidFill>
                    <a:srgbClr val="009900"/>
                  </a:solidFill>
                  <a:latin typeface="Microsoft Sans Serif" pitchFamily="34" charset="0"/>
                  <a:ea typeface="Calibri" pitchFamily="34" charset="0"/>
                  <a:cs typeface="Microsoft Sans Serif" pitchFamily="34" charset="0"/>
                </a:rPr>
                <a:t>3</a:t>
              </a:r>
            </a:p>
            <a:p>
              <a:pPr algn="ctr"/>
              <a:r>
                <a:rPr lang="en-US" altLang="th-TH" sz="1600">
                  <a:solidFill>
                    <a:srgbClr val="009900"/>
                  </a:solidFill>
                  <a:latin typeface="Microsoft Sans Serif" pitchFamily="34" charset="0"/>
                  <a:ea typeface="Calibri" pitchFamily="34" charset="0"/>
                  <a:cs typeface="Microsoft Sans Serif" pitchFamily="34" charset="0"/>
                </a:rPr>
                <a:t>workdays</a:t>
              </a:r>
            </a:p>
          </p:txBody>
        </p:sp>
        <p:sp>
          <p:nvSpPr>
            <p:cNvPr id="44" name="Wave 12"/>
            <p:cNvSpPr/>
            <p:nvPr/>
          </p:nvSpPr>
          <p:spPr>
            <a:xfrm>
              <a:off x="0" y="182563"/>
              <a:ext cx="12192000" cy="765175"/>
            </a:xfrm>
            <a:custGeom>
              <a:avLst/>
              <a:gdLst>
                <a:gd name="connsiteX0" fmla="*/ 0 w 12192000"/>
                <a:gd name="connsiteY0" fmla="*/ 108269 h 866155"/>
                <a:gd name="connsiteX1" fmla="*/ 12192000 w 12192000"/>
                <a:gd name="connsiteY1" fmla="*/ 108269 h 866155"/>
                <a:gd name="connsiteX2" fmla="*/ 12192000 w 12192000"/>
                <a:gd name="connsiteY2" fmla="*/ 757886 h 866155"/>
                <a:gd name="connsiteX3" fmla="*/ 0 w 12192000"/>
                <a:gd name="connsiteY3" fmla="*/ 757886 h 866155"/>
                <a:gd name="connsiteX4" fmla="*/ 0 w 12192000"/>
                <a:gd name="connsiteY4" fmla="*/ 108269 h 866155"/>
                <a:gd name="connsiteX0" fmla="*/ 0 w 12192000"/>
                <a:gd name="connsiteY0" fmla="*/ 104183 h 765918"/>
                <a:gd name="connsiteX1" fmla="*/ 12192000 w 12192000"/>
                <a:gd name="connsiteY1" fmla="*/ 104183 h 765918"/>
                <a:gd name="connsiteX2" fmla="*/ 12192000 w 12192000"/>
                <a:gd name="connsiteY2" fmla="*/ 753800 h 765918"/>
                <a:gd name="connsiteX3" fmla="*/ 6345044 w 12192000"/>
                <a:gd name="connsiteY3" fmla="*/ 230089 h 765918"/>
                <a:gd name="connsiteX4" fmla="*/ 0 w 12192000"/>
                <a:gd name="connsiteY4" fmla="*/ 753800 h 765918"/>
                <a:gd name="connsiteX5" fmla="*/ 0 w 12192000"/>
                <a:gd name="connsiteY5" fmla="*/ 104183 h 76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765918">
                  <a:moveTo>
                    <a:pt x="0" y="104183"/>
                  </a:moveTo>
                  <a:cubicBezTo>
                    <a:pt x="4064000" y="-256715"/>
                    <a:pt x="8128000" y="465081"/>
                    <a:pt x="12192000" y="104183"/>
                  </a:cubicBezTo>
                  <a:lnTo>
                    <a:pt x="12192000" y="753800"/>
                  </a:lnTo>
                  <a:cubicBezTo>
                    <a:pt x="11098561" y="860277"/>
                    <a:pt x="8377044" y="230089"/>
                    <a:pt x="6345044" y="230089"/>
                  </a:cubicBezTo>
                  <a:cubicBezTo>
                    <a:pt x="4313044" y="230089"/>
                    <a:pt x="938561" y="860277"/>
                    <a:pt x="0" y="753800"/>
                  </a:cubicBezTo>
                  <a:lnTo>
                    <a:pt x="0" y="104183"/>
                  </a:lnTo>
                  <a:close/>
                </a:path>
              </a:pathLst>
            </a:custGeom>
            <a:solidFill>
              <a:srgbClr val="5B9BD5">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140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TextBox 4"/>
          <p:cNvSpPr txBox="1"/>
          <p:nvPr/>
        </p:nvSpPr>
        <p:spPr>
          <a:xfrm>
            <a:off x="304800" y="2123182"/>
            <a:ext cx="8458200" cy="1077218"/>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Current development in safety assessment of Novel </a:t>
            </a: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Food</a:t>
            </a: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 Thailand </a:t>
            </a: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Case</a:t>
            </a:r>
            <a:endPar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18</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Rectangle 4"/>
          <p:cNvSpPr/>
          <p:nvPr/>
        </p:nvSpPr>
        <p:spPr>
          <a:xfrm>
            <a:off x="457200" y="838200"/>
            <a:ext cx="8229600" cy="5632311"/>
          </a:xfrm>
          <a:prstGeom prst="rect">
            <a:avLst/>
          </a:prstGeom>
        </p:spPr>
        <p:txBody>
          <a:bodyPr wrap="square">
            <a:spAutoFit/>
          </a:bodyPr>
          <a:lstStyle/>
          <a:p>
            <a:r>
              <a:rPr lang="en-US" sz="2800" b="1" dirty="0" smtClean="0">
                <a:solidFill>
                  <a:srgbClr val="FF0000"/>
                </a:solidFill>
                <a:latin typeface="Arial" pitchFamily="34" charset="0"/>
                <a:cs typeface="Arial" pitchFamily="34" charset="0"/>
              </a:rPr>
              <a:t>What is Novel Food?</a:t>
            </a:r>
          </a:p>
          <a:p>
            <a:endParaRPr lang="en-US" sz="1600" dirty="0">
              <a:latin typeface="Arial" pitchFamily="34" charset="0"/>
              <a:cs typeface="Arial" pitchFamily="34" charset="0"/>
            </a:endParaRPr>
          </a:p>
          <a:p>
            <a:pPr>
              <a:spcAft>
                <a:spcPts val="1200"/>
              </a:spcAft>
            </a:pPr>
            <a:r>
              <a:rPr lang="en-US" sz="2400" b="1" dirty="0" smtClean="0">
                <a:solidFill>
                  <a:srgbClr val="FF0000"/>
                </a:solidFill>
                <a:latin typeface="Arial" pitchFamily="34" charset="0"/>
                <a:cs typeface="Arial" pitchFamily="34" charset="0"/>
              </a:rPr>
              <a:t>In the context of Thailand Notification of Novel Food (notification no. 376, B.E. 2559)</a:t>
            </a:r>
          </a:p>
          <a:p>
            <a:pPr>
              <a:spcAft>
                <a:spcPts val="600"/>
              </a:spcAft>
            </a:pPr>
            <a:r>
              <a:rPr lang="en-US" sz="2400" b="1" dirty="0" smtClean="0">
                <a:latin typeface="Arial" pitchFamily="34" charset="0"/>
                <a:cs typeface="Arial" pitchFamily="34" charset="0"/>
              </a:rPr>
              <a:t>Item 1 Novel Food means</a:t>
            </a:r>
          </a:p>
          <a:p>
            <a:pPr marL="457200" indent="-457200">
              <a:spcAft>
                <a:spcPts val="600"/>
              </a:spcAft>
              <a:buAutoNum type="arabicPeriod"/>
            </a:pPr>
            <a:r>
              <a:rPr lang="en-US" sz="2400" b="1" dirty="0" smtClean="0">
                <a:latin typeface="Arial" pitchFamily="34" charset="0"/>
                <a:cs typeface="Arial" pitchFamily="34" charset="0"/>
              </a:rPr>
              <a:t>Material used as food or food component with the history </a:t>
            </a:r>
            <a:r>
              <a:rPr lang="en-US" sz="2400" b="1" dirty="0">
                <a:latin typeface="Arial" pitchFamily="34" charset="0"/>
                <a:cs typeface="Arial" pitchFamily="34" charset="0"/>
              </a:rPr>
              <a:t> </a:t>
            </a:r>
            <a:r>
              <a:rPr lang="en-US" sz="2400" b="1" dirty="0" smtClean="0">
                <a:latin typeface="Arial" pitchFamily="34" charset="0"/>
                <a:cs typeface="Arial" pitchFamily="34" charset="0"/>
              </a:rPr>
              <a:t>of use not more than 15 years with reliable source of evidence, or</a:t>
            </a:r>
          </a:p>
          <a:p>
            <a:pPr marL="457200" indent="-457200">
              <a:spcAft>
                <a:spcPts val="600"/>
              </a:spcAft>
              <a:buAutoNum type="arabicPeriod"/>
            </a:pPr>
            <a:r>
              <a:rPr lang="en-US" sz="2400" b="1" dirty="0" smtClean="0">
                <a:latin typeface="Arial" pitchFamily="34" charset="0"/>
                <a:cs typeface="Arial" pitchFamily="34" charset="0"/>
              </a:rPr>
              <a:t>The material as 1. derived from the process which is not the normal process for production of such material, that may significantly alter the components structure and form of the food that leads to nutritional value and metabolism, or the level of undesirable substances, of the food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19</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Rectangle 4"/>
          <p:cNvSpPr/>
          <p:nvPr/>
        </p:nvSpPr>
        <p:spPr>
          <a:xfrm>
            <a:off x="533400" y="1535430"/>
            <a:ext cx="7848600" cy="1723549"/>
          </a:xfrm>
          <a:prstGeom prst="rect">
            <a:avLst/>
          </a:prstGeom>
        </p:spPr>
        <p:txBody>
          <a:bodyPr wrap="square">
            <a:spAutoFit/>
          </a:bodyPr>
          <a:lstStyle/>
          <a:p>
            <a:pPr marL="514350" indent="-514350">
              <a:spcAft>
                <a:spcPts val="600"/>
              </a:spcAft>
              <a:buFont typeface="+mj-lt"/>
              <a:buAutoNum type="arabicPeriod" startAt="3"/>
            </a:pPr>
            <a:r>
              <a:rPr lang="en-US" sz="2400" b="1" dirty="0" smtClean="0">
                <a:latin typeface="Arial" pitchFamily="34" charset="0"/>
                <a:cs typeface="Arial" pitchFamily="34" charset="0"/>
              </a:rPr>
              <a:t>Products that contain materials as 1. and 2.</a:t>
            </a:r>
          </a:p>
          <a:p>
            <a:pPr marL="457200" indent="-457200">
              <a:spcAft>
                <a:spcPts val="600"/>
              </a:spcAft>
            </a:pP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However, it does not include food additive and food derived from genetically modified.</a:t>
            </a:r>
            <a:endParaRPr lang="en-US" sz="240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2</a:t>
            </a:fld>
            <a:endParaRPr lang="en-US"/>
          </a:p>
        </p:txBody>
      </p:sp>
      <p:pic>
        <p:nvPicPr>
          <p:cNvPr id="8" name="Picture 4" descr="ra diagram"/>
          <p:cNvPicPr>
            <a:picLocks noChangeAspect="1" noChangeArrowheads="1"/>
          </p:cNvPicPr>
          <p:nvPr/>
        </p:nvPicPr>
        <p:blipFill>
          <a:blip r:embed="rId2" cstate="print"/>
          <a:srcRect/>
          <a:stretch>
            <a:fillRect/>
          </a:stretch>
        </p:blipFill>
        <p:spPr bwMode="auto">
          <a:xfrm>
            <a:off x="1195388" y="1276462"/>
            <a:ext cx="6653212" cy="5276738"/>
          </a:xfrm>
          <a:prstGeom prst="rect">
            <a:avLst/>
          </a:prstGeom>
          <a:noFill/>
        </p:spPr>
      </p:pic>
      <p:sp>
        <p:nvSpPr>
          <p:cNvPr id="6" name="Rectangle 5"/>
          <p:cNvSpPr/>
          <p:nvPr/>
        </p:nvSpPr>
        <p:spPr>
          <a:xfrm>
            <a:off x="228600" y="685800"/>
            <a:ext cx="4052520" cy="461665"/>
          </a:xfrm>
          <a:prstGeom prst="rect">
            <a:avLst/>
          </a:prstGeom>
        </p:spPr>
        <p:txBody>
          <a:bodyPr wrap="none">
            <a:spAutoFit/>
          </a:bodyPr>
          <a:lstStyle/>
          <a:p>
            <a:pPr marL="342900" indent="-342900"/>
            <a:r>
              <a:rPr lang="en-US" sz="2400" b="1" dirty="0" smtClean="0">
                <a:solidFill>
                  <a:srgbClr val="FF0000"/>
                </a:solidFill>
                <a:latin typeface="Arial" pitchFamily="34" charset="0"/>
                <a:cs typeface="Arial" pitchFamily="34" charset="0"/>
              </a:rPr>
              <a:t>Introduction Risk Analysis</a:t>
            </a:r>
          </a:p>
        </p:txBody>
      </p:sp>
      <p:sp>
        <p:nvSpPr>
          <p:cNvPr id="7" name="Date Placeholder 6"/>
          <p:cNvSpPr>
            <a:spLocks noGrp="1"/>
          </p:cNvSpPr>
          <p:nvPr>
            <p:ph type="dt" sz="half" idx="10"/>
          </p:nvPr>
        </p:nvSpPr>
        <p:spPr/>
        <p:txBody>
          <a:bodyPr/>
          <a:lstStyle/>
          <a:p>
            <a:r>
              <a:rPr lang="en-US" smtClean="0"/>
              <a:t>22/03/2016</a:t>
            </a:r>
            <a:endParaRPr lang="en-US"/>
          </a:p>
        </p:txBody>
      </p:sp>
      <p:sp>
        <p:nvSpPr>
          <p:cNvPr id="9" name="Footer Placeholder 8"/>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20</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Rectangle 4"/>
          <p:cNvSpPr/>
          <p:nvPr/>
        </p:nvSpPr>
        <p:spPr>
          <a:xfrm>
            <a:off x="609600" y="1540907"/>
            <a:ext cx="7924800" cy="4555093"/>
          </a:xfrm>
          <a:prstGeom prst="rect">
            <a:avLst/>
          </a:prstGeom>
        </p:spPr>
        <p:txBody>
          <a:bodyPr wrap="square">
            <a:spAutoFit/>
          </a:bodyPr>
          <a:lstStyle/>
          <a:p>
            <a:pPr>
              <a:spcAft>
                <a:spcPts val="600"/>
              </a:spcAft>
            </a:pPr>
            <a:r>
              <a:rPr lang="en-US" sz="2800" b="1" dirty="0" smtClean="0">
                <a:solidFill>
                  <a:srgbClr val="FF0000"/>
                </a:solidFill>
                <a:latin typeface="Arial" pitchFamily="34" charset="0"/>
                <a:cs typeface="Arial" pitchFamily="34" charset="0"/>
              </a:rPr>
              <a:t>Item 2 It is stated that</a:t>
            </a:r>
            <a:r>
              <a:rPr lang="en-US" sz="2800" b="1" dirty="0" smtClean="0">
                <a:latin typeface="Arial" pitchFamily="34" charset="0"/>
                <a:cs typeface="Arial" pitchFamily="34" charset="0"/>
              </a:rPr>
              <a:t>: The novel food must </a:t>
            </a:r>
            <a:r>
              <a:rPr lang="en-US" sz="2800" b="1" dirty="0" smtClean="0">
                <a:solidFill>
                  <a:srgbClr val="0070C0"/>
                </a:solidFill>
                <a:latin typeface="Arial" pitchFamily="34" charset="0"/>
                <a:cs typeface="Arial" pitchFamily="34" charset="0"/>
              </a:rPr>
              <a:t>pass the process of safety assessment and submit the label to Thai FDA </a:t>
            </a:r>
            <a:r>
              <a:rPr lang="en-US" sz="2800" b="1" dirty="0" smtClean="0">
                <a:latin typeface="Arial" pitchFamily="34" charset="0"/>
                <a:cs typeface="Arial" pitchFamily="34" charset="0"/>
              </a:rPr>
              <a:t>for evaluation and approved before it can be marketed.</a:t>
            </a:r>
          </a:p>
          <a:p>
            <a:pPr>
              <a:spcAft>
                <a:spcPts val="600"/>
              </a:spcAft>
            </a:pPr>
            <a:endParaRPr lang="en-US" sz="2800" b="1" dirty="0" smtClean="0">
              <a:latin typeface="Arial" pitchFamily="34" charset="0"/>
              <a:cs typeface="Arial" pitchFamily="34" charset="0"/>
            </a:endParaRPr>
          </a:p>
          <a:p>
            <a:pPr>
              <a:spcAft>
                <a:spcPts val="600"/>
              </a:spcAft>
            </a:pPr>
            <a:r>
              <a:rPr lang="en-US" sz="2800" b="1" dirty="0" smtClean="0">
                <a:solidFill>
                  <a:srgbClr val="FF0000"/>
                </a:solidFill>
                <a:latin typeface="Arial" pitchFamily="34" charset="0"/>
                <a:cs typeface="Arial" pitchFamily="34" charset="0"/>
              </a:rPr>
              <a:t>Item 3 The result </a:t>
            </a:r>
            <a:r>
              <a:rPr lang="en-US" sz="2800" b="1" dirty="0" smtClean="0">
                <a:latin typeface="Arial" pitchFamily="34" charset="0"/>
                <a:cs typeface="Arial" pitchFamily="34" charset="0"/>
              </a:rPr>
              <a:t>of safety assessment of such novel food </a:t>
            </a:r>
            <a:r>
              <a:rPr lang="en-US" sz="2800" b="1" dirty="0" smtClean="0">
                <a:solidFill>
                  <a:srgbClr val="0070C0"/>
                </a:solidFill>
                <a:latin typeface="Arial" pitchFamily="34" charset="0"/>
                <a:cs typeface="Arial" pitchFamily="34" charset="0"/>
              </a:rPr>
              <a:t>must be assessed by the safety assessment organization accepted by Thai FDA</a:t>
            </a:r>
            <a:r>
              <a:rPr lang="en-US" sz="2800" b="1" dirty="0" smtClean="0">
                <a:latin typeface="Arial" pitchFamily="34" charset="0"/>
                <a:cs typeface="Arial" pitchFamily="34" charset="0"/>
              </a:rPr>
              <a:t>, and submitted to Thai FDA together with the documents listed.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21</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TextBox 4"/>
          <p:cNvSpPr txBox="1"/>
          <p:nvPr/>
        </p:nvSpPr>
        <p:spPr>
          <a:xfrm>
            <a:off x="609600" y="838200"/>
            <a:ext cx="7772400" cy="954107"/>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The information to be supplied with the application for approval.</a:t>
            </a:r>
            <a:endParaRPr lang="en-US" sz="2800" b="1" dirty="0">
              <a:solidFill>
                <a:srgbClr val="FF0000"/>
              </a:solidFill>
              <a:latin typeface="Arial" pitchFamily="34" charset="0"/>
              <a:cs typeface="Arial" pitchFamily="34" charset="0"/>
            </a:endParaRPr>
          </a:p>
        </p:txBody>
      </p:sp>
      <p:sp>
        <p:nvSpPr>
          <p:cNvPr id="6" name="TextBox 5"/>
          <p:cNvSpPr txBox="1"/>
          <p:nvPr/>
        </p:nvSpPr>
        <p:spPr>
          <a:xfrm>
            <a:off x="609600" y="2209800"/>
            <a:ext cx="7848600" cy="3970318"/>
          </a:xfrm>
          <a:prstGeom prst="rect">
            <a:avLst/>
          </a:prstGeom>
          <a:noFill/>
        </p:spPr>
        <p:txBody>
          <a:bodyPr wrap="square" rtlCol="0">
            <a:spAutoFit/>
          </a:bodyPr>
          <a:lstStyle/>
          <a:p>
            <a:pPr marL="342900" indent="-342900">
              <a:spcAft>
                <a:spcPts val="1200"/>
              </a:spcAft>
              <a:buAutoNum type="arabicPeriod"/>
            </a:pPr>
            <a:r>
              <a:rPr lang="en-US" sz="2400" b="1" dirty="0" smtClean="0">
                <a:latin typeface="Arial" pitchFamily="34" charset="0"/>
                <a:cs typeface="Arial" pitchFamily="34" charset="0"/>
              </a:rPr>
              <a:t>General information for safety assessment</a:t>
            </a:r>
          </a:p>
          <a:p>
            <a:pPr marL="342900" indent="-342900">
              <a:spcAft>
                <a:spcPts val="1200"/>
              </a:spcAft>
              <a:buAutoNum type="arabicPeriod"/>
            </a:pPr>
            <a:r>
              <a:rPr lang="en-US" sz="2400" b="1" dirty="0" smtClean="0">
                <a:latin typeface="Arial" pitchFamily="34" charset="0"/>
                <a:cs typeface="Arial" pitchFamily="34" charset="0"/>
              </a:rPr>
              <a:t>Documented evidences  used for safety assessment of novel food</a:t>
            </a:r>
          </a:p>
          <a:p>
            <a:pPr marL="342900" indent="-342900">
              <a:spcAft>
                <a:spcPts val="1200"/>
              </a:spcAft>
            </a:pPr>
            <a:r>
              <a:rPr lang="en-US" sz="2400" b="1" dirty="0" smtClean="0">
                <a:latin typeface="Arial" pitchFamily="34" charset="0"/>
                <a:cs typeface="Arial" pitchFamily="34" charset="0"/>
              </a:rPr>
              <a:t>The list of documented evidences are as:</a:t>
            </a:r>
          </a:p>
          <a:p>
            <a:pPr marL="914400" lvl="1" indent="-457200">
              <a:spcAft>
                <a:spcPts val="1200"/>
              </a:spcAft>
              <a:buFont typeface="+mj-lt"/>
              <a:buAutoNum type="arabicParenR"/>
            </a:pPr>
            <a:r>
              <a:rPr lang="en-US" sz="2400" b="1" dirty="0" smtClean="0">
                <a:solidFill>
                  <a:srgbClr val="FF0000"/>
                </a:solidFill>
                <a:latin typeface="Arial" pitchFamily="34" charset="0"/>
                <a:cs typeface="Arial" pitchFamily="34" charset="0"/>
              </a:rPr>
              <a:t>General information of food components</a:t>
            </a:r>
          </a:p>
          <a:p>
            <a:pPr marL="914400" lvl="1" indent="-457200">
              <a:spcAft>
                <a:spcPts val="1200"/>
              </a:spcAft>
              <a:buFont typeface="+mj-lt"/>
              <a:buAutoNum type="arabicParenR"/>
            </a:pPr>
            <a:r>
              <a:rPr lang="en-US" sz="2400" b="1" dirty="0" smtClean="0">
                <a:solidFill>
                  <a:srgbClr val="FF0000"/>
                </a:solidFill>
                <a:latin typeface="Arial" pitchFamily="34" charset="0"/>
                <a:cs typeface="Arial" pitchFamily="34" charset="0"/>
              </a:rPr>
              <a:t>General information on the product</a:t>
            </a:r>
          </a:p>
          <a:p>
            <a:pPr marL="914400" lvl="1" indent="-457200">
              <a:spcAft>
                <a:spcPts val="1200"/>
              </a:spcAft>
              <a:buFont typeface="+mj-lt"/>
              <a:buAutoNum type="arabicParenR"/>
            </a:pPr>
            <a:r>
              <a:rPr lang="en-US" sz="2400" b="1" dirty="0" smtClean="0">
                <a:solidFill>
                  <a:srgbClr val="FF0000"/>
                </a:solidFill>
                <a:latin typeface="Arial" pitchFamily="34" charset="0"/>
                <a:cs typeface="Arial" pitchFamily="34" charset="0"/>
              </a:rPr>
              <a:t>Information on consumption history</a:t>
            </a:r>
          </a:p>
          <a:p>
            <a:pPr marL="914400" lvl="1" indent="-457200">
              <a:spcAft>
                <a:spcPts val="1200"/>
              </a:spcAft>
              <a:buFont typeface="+mj-lt"/>
              <a:buAutoNum type="arabicParenR"/>
            </a:pPr>
            <a:r>
              <a:rPr lang="en-US" sz="2400" b="1" dirty="0" smtClean="0">
                <a:solidFill>
                  <a:srgbClr val="FF0000"/>
                </a:solidFill>
                <a:latin typeface="Arial" pitchFamily="34" charset="0"/>
                <a:cs typeface="Arial" pitchFamily="34" charset="0"/>
              </a:rPr>
              <a:t>Quality and Standard of the food component</a:t>
            </a:r>
            <a:endParaRPr lang="en-US" sz="2400" b="1" dirty="0">
              <a:solidFill>
                <a:srgbClr val="FF0000"/>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22</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TextBox 4"/>
          <p:cNvSpPr txBox="1"/>
          <p:nvPr/>
        </p:nvSpPr>
        <p:spPr>
          <a:xfrm>
            <a:off x="609600" y="1066800"/>
            <a:ext cx="7848600" cy="5386090"/>
          </a:xfrm>
          <a:prstGeom prst="rect">
            <a:avLst/>
          </a:prstGeom>
          <a:noFill/>
        </p:spPr>
        <p:txBody>
          <a:bodyPr wrap="square" rtlCol="0">
            <a:spAutoFit/>
          </a:bodyPr>
          <a:lstStyle/>
          <a:p>
            <a:pPr marL="914400" lvl="1" indent="-457200">
              <a:spcAft>
                <a:spcPts val="1200"/>
              </a:spcAft>
              <a:buFont typeface="+mj-lt"/>
              <a:buAutoNum type="arabicParenR" startAt="5"/>
            </a:pPr>
            <a:r>
              <a:rPr lang="en-US" sz="2400" b="1" dirty="0" smtClean="0">
                <a:solidFill>
                  <a:srgbClr val="FF0000"/>
                </a:solidFill>
                <a:latin typeface="Arial" pitchFamily="34" charset="0"/>
                <a:cs typeface="Arial" pitchFamily="34" charset="0"/>
              </a:rPr>
              <a:t>Quality and Standard of the food product</a:t>
            </a:r>
          </a:p>
          <a:p>
            <a:pPr marL="914400" lvl="1" indent="-457200">
              <a:spcAft>
                <a:spcPts val="1200"/>
              </a:spcAft>
              <a:buFont typeface="+mj-lt"/>
              <a:buAutoNum type="arabicParenR" startAt="5"/>
            </a:pPr>
            <a:r>
              <a:rPr lang="en-US" sz="2400" b="1" dirty="0" smtClean="0">
                <a:solidFill>
                  <a:srgbClr val="FF0000"/>
                </a:solidFill>
                <a:latin typeface="Arial" pitchFamily="34" charset="0"/>
                <a:cs typeface="Arial" pitchFamily="34" charset="0"/>
              </a:rPr>
              <a:t>Analysis result</a:t>
            </a:r>
          </a:p>
          <a:p>
            <a:pPr marL="914400" lvl="1" indent="-457200">
              <a:spcAft>
                <a:spcPts val="1200"/>
              </a:spcAft>
              <a:buFont typeface="+mj-lt"/>
              <a:buAutoNum type="arabicParenR" startAt="5"/>
            </a:pPr>
            <a:r>
              <a:rPr lang="en-US" sz="2400" b="1" dirty="0" smtClean="0">
                <a:solidFill>
                  <a:srgbClr val="FF0000"/>
                </a:solidFill>
                <a:latin typeface="Arial" pitchFamily="34" charset="0"/>
                <a:cs typeface="Arial" pitchFamily="34" charset="0"/>
              </a:rPr>
              <a:t>Method of storage</a:t>
            </a:r>
          </a:p>
          <a:p>
            <a:pPr marL="914400" lvl="1" indent="-457200">
              <a:spcAft>
                <a:spcPts val="1200"/>
              </a:spcAft>
              <a:buFont typeface="+mj-lt"/>
              <a:buAutoNum type="arabicParenR" startAt="5"/>
            </a:pPr>
            <a:r>
              <a:rPr lang="en-US" sz="2400" b="1" dirty="0" smtClean="0">
                <a:solidFill>
                  <a:srgbClr val="FF0000"/>
                </a:solidFill>
                <a:latin typeface="Arial" pitchFamily="34" charset="0"/>
                <a:cs typeface="Arial" pitchFamily="34" charset="0"/>
              </a:rPr>
              <a:t>Process of production, synthesis, extract</a:t>
            </a:r>
          </a:p>
          <a:p>
            <a:pPr marL="914400" lvl="1" indent="-457200">
              <a:spcAft>
                <a:spcPts val="1200"/>
              </a:spcAft>
              <a:buFont typeface="+mj-lt"/>
              <a:buAutoNum type="arabicParenR" startAt="5"/>
            </a:pPr>
            <a:r>
              <a:rPr lang="en-US" sz="2400" b="1" dirty="0" smtClean="0">
                <a:solidFill>
                  <a:srgbClr val="FF0000"/>
                </a:solidFill>
                <a:latin typeface="Arial" pitchFamily="34" charset="0"/>
                <a:cs typeface="Arial" pitchFamily="34" charset="0"/>
              </a:rPr>
              <a:t>Primary information on the chemicals used in processing</a:t>
            </a:r>
          </a:p>
          <a:p>
            <a:pPr marL="914400" lvl="1" indent="-457200">
              <a:spcAft>
                <a:spcPts val="1200"/>
              </a:spcAft>
              <a:buFont typeface="+mj-lt"/>
              <a:buAutoNum type="arabicParenR" startAt="5"/>
            </a:pPr>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Form and recommendation for consumption</a:t>
            </a:r>
          </a:p>
          <a:p>
            <a:pPr marL="914400" lvl="1" indent="-457200">
              <a:spcAft>
                <a:spcPts val="1200"/>
              </a:spcAft>
              <a:buFont typeface="+mj-lt"/>
              <a:buAutoNum type="arabicParenR" startAt="5"/>
            </a:pPr>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Safety information</a:t>
            </a:r>
          </a:p>
          <a:p>
            <a:pPr marL="1428750" lvl="2" indent="-514350">
              <a:spcAft>
                <a:spcPts val="1200"/>
              </a:spcAft>
              <a:buFont typeface="+mj-lt"/>
              <a:buAutoNum type="alphaUcPeriod"/>
            </a:pPr>
            <a:r>
              <a:rPr lang="en-US" sz="2400" b="1" dirty="0" smtClean="0">
                <a:solidFill>
                  <a:srgbClr val="FF0000"/>
                </a:solidFill>
                <a:latin typeface="Arial" pitchFamily="34" charset="0"/>
                <a:cs typeface="Arial" pitchFamily="34" charset="0"/>
              </a:rPr>
              <a:t>Biochemical process</a:t>
            </a:r>
          </a:p>
          <a:p>
            <a:pPr marL="1428750" lvl="2" indent="-514350">
              <a:spcAft>
                <a:spcPts val="1200"/>
              </a:spcAft>
              <a:buFont typeface="+mj-lt"/>
              <a:buAutoNum type="romanLcPeriod"/>
            </a:pPr>
            <a:r>
              <a:rPr lang="en-US" sz="2400" b="1" dirty="0">
                <a:solidFill>
                  <a:srgbClr val="FF0000"/>
                </a:solidFill>
                <a:latin typeface="Arial" pitchFamily="34" charset="0"/>
                <a:cs typeface="Arial" pitchFamily="34" charset="0"/>
              </a:rPr>
              <a:t>F</a:t>
            </a:r>
            <a:r>
              <a:rPr lang="en-US" sz="2400" b="1" dirty="0" smtClean="0">
                <a:solidFill>
                  <a:srgbClr val="FF0000"/>
                </a:solidFill>
                <a:latin typeface="Arial" pitchFamily="34" charset="0"/>
                <a:cs typeface="Arial" pitchFamily="34" charset="0"/>
              </a:rPr>
              <a:t>ate of transportation (absorption, distribution and elimination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23</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TextBox 4"/>
          <p:cNvSpPr txBox="1"/>
          <p:nvPr/>
        </p:nvSpPr>
        <p:spPr>
          <a:xfrm>
            <a:off x="609600" y="1066800"/>
            <a:ext cx="7848600" cy="5539978"/>
          </a:xfrm>
          <a:prstGeom prst="rect">
            <a:avLst/>
          </a:prstGeom>
          <a:noFill/>
        </p:spPr>
        <p:txBody>
          <a:bodyPr wrap="square" rtlCol="0">
            <a:spAutoFit/>
          </a:bodyPr>
          <a:lstStyle/>
          <a:p>
            <a:pPr marL="1428750" lvl="2" indent="-514350">
              <a:spcAft>
                <a:spcPts val="1200"/>
              </a:spcAft>
              <a:buFont typeface="+mj-lt"/>
              <a:buAutoNum type="romanLcPeriod" startAt="2"/>
            </a:pPr>
            <a:r>
              <a:rPr lang="en-US" sz="2400" b="1" dirty="0" smtClean="0">
                <a:solidFill>
                  <a:srgbClr val="FF0000"/>
                </a:solidFill>
                <a:latin typeface="Arial" pitchFamily="34" charset="0"/>
                <a:cs typeface="Arial" pitchFamily="34" charset="0"/>
              </a:rPr>
              <a:t>Biotransformation</a:t>
            </a:r>
            <a:endParaRPr lang="en-US" sz="2400" b="1" dirty="0">
              <a:solidFill>
                <a:srgbClr val="FF0000"/>
              </a:solidFill>
              <a:latin typeface="Arial" pitchFamily="34" charset="0"/>
              <a:cs typeface="Arial" pitchFamily="34" charset="0"/>
            </a:endParaRPr>
          </a:p>
          <a:p>
            <a:pPr marL="1428750" lvl="2" indent="-514350">
              <a:spcAft>
                <a:spcPts val="1200"/>
              </a:spcAft>
              <a:buFont typeface="+mj-lt"/>
              <a:buAutoNum type="romanLcPeriod" startAt="2"/>
            </a:pPr>
            <a:r>
              <a:rPr lang="en-US" sz="2400" b="1" dirty="0" smtClean="0">
                <a:solidFill>
                  <a:srgbClr val="FF0000"/>
                </a:solidFill>
                <a:latin typeface="Arial" pitchFamily="34" charset="0"/>
                <a:cs typeface="Arial" pitchFamily="34" charset="0"/>
              </a:rPr>
              <a:t>Effects on enzymes and other parameters</a:t>
            </a:r>
          </a:p>
          <a:p>
            <a:pPr marL="1428750" lvl="2" indent="-514350">
              <a:spcAft>
                <a:spcPts val="1200"/>
              </a:spcAft>
              <a:buFont typeface="+mj-lt"/>
              <a:buAutoNum type="romanLcPeriod" startAt="2"/>
            </a:pPr>
            <a:r>
              <a:rPr lang="en-US" sz="2400" b="1" dirty="0" smtClean="0">
                <a:solidFill>
                  <a:srgbClr val="FF0000"/>
                </a:solidFill>
                <a:latin typeface="Arial" pitchFamily="34" charset="0"/>
                <a:cs typeface="Arial" pitchFamily="34" charset="0"/>
              </a:rPr>
              <a:t>Reaction and fate of the food</a:t>
            </a:r>
          </a:p>
          <a:p>
            <a:pPr marL="1428750" lvl="2" indent="-514350">
              <a:spcAft>
                <a:spcPts val="1200"/>
              </a:spcAft>
              <a:buFont typeface="+mj-lt"/>
              <a:buAutoNum type="alphaUcPeriod" startAt="2"/>
            </a:pPr>
            <a:r>
              <a:rPr lang="en-US" sz="2400" b="1" dirty="0" smtClean="0">
                <a:solidFill>
                  <a:srgbClr val="FF0000"/>
                </a:solidFill>
                <a:latin typeface="Arial" pitchFamily="34" charset="0"/>
                <a:cs typeface="Arial" pitchFamily="34" charset="0"/>
              </a:rPr>
              <a:t>Toxicological studies in animals</a:t>
            </a:r>
          </a:p>
          <a:p>
            <a:pPr marL="1428750" lvl="2" indent="-514350">
              <a:spcAft>
                <a:spcPts val="1200"/>
              </a:spcAft>
              <a:buFont typeface="+mj-lt"/>
              <a:buAutoNum type="romanLcPeriod"/>
            </a:pPr>
            <a:r>
              <a:rPr lang="en-US" sz="2400" b="1" dirty="0" smtClean="0">
                <a:solidFill>
                  <a:srgbClr val="FF0000"/>
                </a:solidFill>
                <a:latin typeface="Arial" pitchFamily="34" charset="0"/>
                <a:cs typeface="Arial" pitchFamily="34" charset="0"/>
              </a:rPr>
              <a:t>Acute toxicity</a:t>
            </a:r>
          </a:p>
          <a:p>
            <a:pPr marL="1428750" lvl="2" indent="-514350">
              <a:spcAft>
                <a:spcPts val="1200"/>
              </a:spcAft>
              <a:buFont typeface="+mj-lt"/>
              <a:buAutoNum type="romanLcPeriod"/>
            </a:pPr>
            <a:r>
              <a:rPr lang="en-US" sz="2400" b="1" dirty="0" smtClean="0">
                <a:solidFill>
                  <a:srgbClr val="FF0000"/>
                </a:solidFill>
                <a:latin typeface="Arial" pitchFamily="34" charset="0"/>
                <a:cs typeface="Arial" pitchFamily="34" charset="0"/>
              </a:rPr>
              <a:t>Sub-chronic toxicity</a:t>
            </a:r>
          </a:p>
          <a:p>
            <a:pPr marL="1428750" lvl="2" indent="-514350">
              <a:spcAft>
                <a:spcPts val="1200"/>
              </a:spcAft>
              <a:buFont typeface="+mj-lt"/>
              <a:buAutoNum type="romanLcPeriod"/>
            </a:pPr>
            <a:r>
              <a:rPr lang="en-US" sz="2400" b="1" dirty="0" smtClean="0">
                <a:solidFill>
                  <a:srgbClr val="FF0000"/>
                </a:solidFill>
                <a:latin typeface="Arial" pitchFamily="34" charset="0"/>
                <a:cs typeface="Arial" pitchFamily="34" charset="0"/>
              </a:rPr>
              <a:t>Chronic toxicity (Clinical study in normal subjects may be used)</a:t>
            </a:r>
          </a:p>
          <a:p>
            <a:pPr marL="1428750" lvl="2" indent="-514350">
              <a:spcAft>
                <a:spcPts val="1200"/>
              </a:spcAft>
              <a:buFont typeface="+mj-lt"/>
              <a:buAutoNum type="alphaUcPeriod" startAt="3"/>
            </a:pPr>
            <a:r>
              <a:rPr lang="en-US" sz="2400" b="1" dirty="0" smtClean="0">
                <a:solidFill>
                  <a:srgbClr val="FF0000"/>
                </a:solidFill>
                <a:latin typeface="Arial" pitchFamily="34" charset="0"/>
                <a:cs typeface="Arial" pitchFamily="34" charset="0"/>
              </a:rPr>
              <a:t>Safety study of microbial used (if any)</a:t>
            </a:r>
          </a:p>
          <a:p>
            <a:pPr marL="1428750" lvl="2" indent="-514350">
              <a:spcAft>
                <a:spcPts val="1200"/>
              </a:spcAft>
              <a:buFont typeface="+mj-lt"/>
              <a:buAutoNum type="alphaUcPeriod" startAt="2"/>
            </a:pPr>
            <a:endParaRPr lang="en-US" sz="2400" b="1" dirty="0" smtClean="0">
              <a:solidFill>
                <a:srgbClr val="FF0000"/>
              </a:solidFill>
              <a:latin typeface="Arial" pitchFamily="34" charset="0"/>
              <a:cs typeface="Arial" pitchFamily="34" charset="0"/>
            </a:endParaRPr>
          </a:p>
          <a:p>
            <a:pPr marL="1428750" lvl="2" indent="-514350">
              <a:spcAft>
                <a:spcPts val="1200"/>
              </a:spcAft>
              <a:buFont typeface="+mj-lt"/>
              <a:buAutoNum type="romanLcPeriod" startAt="3"/>
            </a:pPr>
            <a:endParaRPr lang="en-US" sz="2400" b="1" dirty="0">
              <a:solidFill>
                <a:srgbClr val="FF0000"/>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24</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TextBox 4"/>
          <p:cNvSpPr txBox="1"/>
          <p:nvPr/>
        </p:nvSpPr>
        <p:spPr>
          <a:xfrm>
            <a:off x="609600" y="1066800"/>
            <a:ext cx="7848600" cy="4862870"/>
          </a:xfrm>
          <a:prstGeom prst="rect">
            <a:avLst/>
          </a:prstGeom>
          <a:noFill/>
        </p:spPr>
        <p:txBody>
          <a:bodyPr wrap="square" rtlCol="0">
            <a:spAutoFit/>
          </a:bodyPr>
          <a:lstStyle/>
          <a:p>
            <a:pPr marL="914400" lvl="1" indent="-457200">
              <a:spcAft>
                <a:spcPts val="1200"/>
              </a:spcAft>
              <a:buFont typeface="+mj-lt"/>
              <a:buAutoNum type="alphaUcPeriod" startAt="4"/>
            </a:pPr>
            <a:r>
              <a:rPr lang="en-US" sz="2400" b="1" dirty="0" smtClean="0">
                <a:solidFill>
                  <a:srgbClr val="FF0000"/>
                </a:solidFill>
                <a:latin typeface="Arial" pitchFamily="34" charset="0"/>
                <a:cs typeface="Arial" pitchFamily="34" charset="0"/>
              </a:rPr>
              <a:t> Specific toxicity</a:t>
            </a:r>
          </a:p>
          <a:p>
            <a:pPr marL="971550" lvl="1" indent="-514350">
              <a:spcAft>
                <a:spcPts val="1200"/>
              </a:spcAft>
              <a:buFont typeface="+mj-lt"/>
              <a:buAutoNum type="alphaUcPeriod" startAt="4"/>
            </a:pPr>
            <a:r>
              <a:rPr lang="en-US" sz="2400" b="1" dirty="0" smtClean="0">
                <a:solidFill>
                  <a:srgbClr val="FF0000"/>
                </a:solidFill>
                <a:latin typeface="Arial" pitchFamily="34" charset="0"/>
                <a:cs typeface="Arial" pitchFamily="34" charset="0"/>
              </a:rPr>
              <a:t>Clinical study in human or epidemiological study</a:t>
            </a:r>
          </a:p>
          <a:p>
            <a:pPr marL="971550" lvl="1" indent="-514350">
              <a:spcAft>
                <a:spcPts val="1200"/>
              </a:spcAft>
              <a:buFont typeface="+mj-lt"/>
              <a:buAutoNum type="alphaUcPeriod" startAt="4"/>
            </a:pPr>
            <a:r>
              <a:rPr lang="en-US" sz="2400" b="1" dirty="0" smtClean="0">
                <a:solidFill>
                  <a:srgbClr val="FF0000"/>
                </a:solidFill>
                <a:latin typeface="Arial" pitchFamily="34" charset="0"/>
                <a:cs typeface="Arial" pitchFamily="34" charset="0"/>
              </a:rPr>
              <a:t>Other studies (if any)</a:t>
            </a:r>
          </a:p>
          <a:p>
            <a:pPr marL="971550" lvl="1" indent="-514350">
              <a:spcAft>
                <a:spcPts val="1200"/>
              </a:spcAft>
              <a:buFont typeface="+mj-lt"/>
              <a:buAutoNum type="arabicParenR" startAt="12"/>
            </a:pPr>
            <a:r>
              <a:rPr lang="en-US" sz="2400" b="1" dirty="0" smtClean="0">
                <a:solidFill>
                  <a:srgbClr val="FF0000"/>
                </a:solidFill>
                <a:latin typeface="Arial" pitchFamily="34" charset="0"/>
                <a:cs typeface="Arial" pitchFamily="34" charset="0"/>
              </a:rPr>
              <a:t>Information on nutrition</a:t>
            </a:r>
            <a:endParaRPr lang="en-US" sz="2400" b="1" dirty="0">
              <a:solidFill>
                <a:srgbClr val="FF0000"/>
              </a:solidFill>
              <a:latin typeface="Arial" pitchFamily="34" charset="0"/>
              <a:cs typeface="Arial" pitchFamily="34" charset="0"/>
            </a:endParaRPr>
          </a:p>
          <a:p>
            <a:pPr marL="971550" lvl="1" indent="-514350">
              <a:spcAft>
                <a:spcPts val="1200"/>
              </a:spcAft>
              <a:buFont typeface="+mj-lt"/>
              <a:buAutoNum type="arabicParenR" startAt="12"/>
            </a:pPr>
            <a:r>
              <a:rPr lang="en-US" sz="2400" b="1" dirty="0" smtClean="0">
                <a:solidFill>
                  <a:srgbClr val="FF0000"/>
                </a:solidFill>
                <a:latin typeface="Arial" pitchFamily="34" charset="0"/>
                <a:cs typeface="Arial" pitchFamily="34" charset="0"/>
              </a:rPr>
              <a:t>Safety assessment result from </a:t>
            </a:r>
          </a:p>
          <a:p>
            <a:pPr marL="971550" lvl="1" indent="-514350">
              <a:spcAft>
                <a:spcPts val="1200"/>
              </a:spcAft>
            </a:pPr>
            <a:endParaRPr lang="en-US" sz="2400" b="1" dirty="0" smtClean="0">
              <a:solidFill>
                <a:srgbClr val="FF0000"/>
              </a:solidFill>
              <a:latin typeface="Arial" pitchFamily="34" charset="0"/>
              <a:cs typeface="Arial" pitchFamily="34" charset="0"/>
            </a:endParaRPr>
          </a:p>
          <a:p>
            <a:pPr marL="971550" lvl="1" indent="-514350">
              <a:spcAft>
                <a:spcPts val="1200"/>
              </a:spcAft>
            </a:pPr>
            <a:r>
              <a:rPr lang="en-US" sz="2400" b="1" dirty="0" smtClean="0">
                <a:solidFill>
                  <a:srgbClr val="0070C0"/>
                </a:solidFill>
                <a:latin typeface="Arial" pitchFamily="34" charset="0"/>
                <a:cs typeface="Arial" pitchFamily="34" charset="0"/>
              </a:rPr>
              <a:t>Notes of the detail information on some items are listed in the notification</a:t>
            </a:r>
            <a:endParaRPr lang="en-US" sz="2400" b="1" dirty="0">
              <a:solidFill>
                <a:srgbClr val="0070C0"/>
              </a:solidFill>
              <a:latin typeface="Arial" pitchFamily="34" charset="0"/>
              <a:cs typeface="Arial" pitchFamily="34" charset="0"/>
            </a:endParaRPr>
          </a:p>
          <a:p>
            <a:pPr marL="971550" lvl="1" indent="-514350">
              <a:spcAft>
                <a:spcPts val="1200"/>
              </a:spcAft>
            </a:pPr>
            <a:endParaRPr lang="en-US" sz="2400" b="1" dirty="0" smtClean="0">
              <a:solidFill>
                <a:srgbClr val="FF0000"/>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dirty="0"/>
          </a:p>
        </p:txBody>
      </p:sp>
      <p:sp>
        <p:nvSpPr>
          <p:cNvPr id="3" name="Slide Number Placeholder 2"/>
          <p:cNvSpPr>
            <a:spLocks noGrp="1"/>
          </p:cNvSpPr>
          <p:nvPr>
            <p:ph type="sldNum" sz="quarter" idx="12"/>
          </p:nvPr>
        </p:nvSpPr>
        <p:spPr/>
        <p:txBody>
          <a:bodyPr/>
          <a:lstStyle/>
          <a:p>
            <a:fld id="{2D3F1599-000F-4F90-BF33-238AFDB9E6F7}" type="slidenum">
              <a:rPr lang="en-US" smtClean="0"/>
              <a:pPr/>
              <a:t>25</a:t>
            </a:fld>
            <a:endParaRPr lang="en-US"/>
          </a:p>
        </p:txBody>
      </p:sp>
      <p:sp>
        <p:nvSpPr>
          <p:cNvPr id="4" name="Footer Placeholder 3"/>
          <p:cNvSpPr>
            <a:spLocks noGrp="1"/>
          </p:cNvSpPr>
          <p:nvPr>
            <p:ph type="ftr" sz="quarter" idx="11"/>
          </p:nvPr>
        </p:nvSpPr>
        <p:spPr/>
        <p:txBody>
          <a:bodyPr/>
          <a:lstStyle/>
          <a:p>
            <a:r>
              <a:rPr lang="en-US" smtClean="0"/>
              <a:t>Songsak_TRAC_1610</a:t>
            </a:r>
            <a:endParaRPr lang="en-US"/>
          </a:p>
        </p:txBody>
      </p:sp>
      <p:sp>
        <p:nvSpPr>
          <p:cNvPr id="5" name="Rectangle 3"/>
          <p:cNvSpPr>
            <a:spLocks noChangeArrowheads="1"/>
          </p:cNvSpPr>
          <p:nvPr/>
        </p:nvSpPr>
        <p:spPr bwMode="auto">
          <a:xfrm>
            <a:off x="76200" y="2164140"/>
            <a:ext cx="8991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ea typeface="Calibri" pitchFamily="34" charset="0"/>
                <a:cs typeface="Arial" pitchFamily="34" charset="0"/>
              </a:rPr>
              <a:t>Thailand Risk Assessment Center – TRAC</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solidFill>
                  <a:srgbClr val="002060"/>
                </a:solidFill>
                <a:effectLst>
                  <a:outerShdw blurRad="38100" dist="38100" dir="2700000" algn="tl">
                    <a:srgbClr val="000000">
                      <a:alpha val="43137"/>
                    </a:srgbClr>
                  </a:outerShdw>
                </a:effectLst>
                <a:latin typeface="Arial" pitchFamily="34" charset="0"/>
                <a:ea typeface="Calibri" pitchFamily="34" charset="0"/>
                <a:cs typeface="Arial" pitchFamily="34" charset="0"/>
              </a:rPr>
              <a:t>is one of the risk or safety assessment organizations designated by Thai FDA</a:t>
            </a:r>
            <a:endParaRPr kumimoji="0" lang="en-US" sz="32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MU\001.jpg"/>
          <p:cNvPicPr>
            <a:picLocks noChangeAspect="1" noChangeArrowheads="1"/>
          </p:cNvPicPr>
          <p:nvPr/>
        </p:nvPicPr>
        <p:blipFill>
          <a:blip r:embed="rId2" cstate="print"/>
          <a:srcRect/>
          <a:stretch>
            <a:fillRect/>
          </a:stretch>
        </p:blipFill>
        <p:spPr bwMode="auto">
          <a:xfrm>
            <a:off x="234696" y="1181100"/>
            <a:ext cx="8680704" cy="3390900"/>
          </a:xfrm>
          <a:prstGeom prst="rect">
            <a:avLst/>
          </a:prstGeom>
          <a:noFill/>
        </p:spPr>
      </p:pic>
      <p:sp>
        <p:nvSpPr>
          <p:cNvPr id="3" name="Slide Number Placeholder 2"/>
          <p:cNvSpPr>
            <a:spLocks noGrp="1"/>
          </p:cNvSpPr>
          <p:nvPr>
            <p:ph type="sldNum" sz="quarter" idx="12"/>
          </p:nvPr>
        </p:nvSpPr>
        <p:spPr/>
        <p:txBody>
          <a:bodyPr/>
          <a:lstStyle/>
          <a:p>
            <a:fld id="{2D3F1599-000F-4F90-BF33-238AFDB9E6F7}" type="slidenum">
              <a:rPr lang="en-US" smtClean="0"/>
              <a:pPr/>
              <a:t>26</a:t>
            </a:fld>
            <a:endParaRPr lang="en-US"/>
          </a:p>
        </p:txBody>
      </p:sp>
      <p:sp>
        <p:nvSpPr>
          <p:cNvPr id="4" name="TextBox 3"/>
          <p:cNvSpPr txBox="1"/>
          <p:nvPr/>
        </p:nvSpPr>
        <p:spPr>
          <a:xfrm>
            <a:off x="1143000" y="4572000"/>
            <a:ext cx="7162800" cy="1892826"/>
          </a:xfrm>
          <a:prstGeom prst="rect">
            <a:avLst/>
          </a:prstGeom>
          <a:noFill/>
        </p:spPr>
        <p:txBody>
          <a:bodyPr wrap="square" rtlCol="0">
            <a:spAutoFit/>
          </a:bodyPr>
          <a:lstStyle/>
          <a:p>
            <a:pPr algn="ctr"/>
            <a:r>
              <a:rPr lang="th-TH" sz="7200" b="1" dirty="0" smtClean="0">
                <a:solidFill>
                  <a:srgbClr val="FF0000"/>
                </a:solidFill>
                <a:latin typeface="TH Charmonman" pitchFamily="66" charset="-34"/>
                <a:cs typeface="TH Charmonman" pitchFamily="66" charset="-34"/>
              </a:rPr>
              <a:t>ขอบคุณครับ</a:t>
            </a:r>
          </a:p>
          <a:p>
            <a:pPr algn="ctr"/>
            <a:endParaRPr lang="th-TH" sz="900" dirty="0" smtClean="0">
              <a:solidFill>
                <a:srgbClr val="FF0000"/>
              </a:solidFill>
              <a:latin typeface="TH Charmonman" pitchFamily="66" charset="-34"/>
              <a:cs typeface="TH Charmonman" pitchFamily="66" charset="-34"/>
            </a:endParaRPr>
          </a:p>
          <a:p>
            <a:pPr algn="ctr"/>
            <a:r>
              <a:rPr lang="en-US" sz="3600" b="1" dirty="0" smtClean="0">
                <a:solidFill>
                  <a:srgbClr val="FF0000"/>
                </a:solidFill>
                <a:latin typeface="Arial" pitchFamily="34" charset="0"/>
                <a:cs typeface="Arial" pitchFamily="34" charset="0"/>
              </a:rPr>
              <a:t>Thank You for Your Attention</a:t>
            </a:r>
            <a:endParaRPr lang="en-US" sz="3600" b="1" dirty="0">
              <a:solidFill>
                <a:srgbClr val="FF0000"/>
              </a:solidFill>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22/03/2016</a:t>
            </a:r>
            <a:endParaRPr lang="en-US"/>
          </a:p>
        </p:txBody>
      </p:sp>
      <p:sp>
        <p:nvSpPr>
          <p:cNvPr id="7" name="Footer Placeholder 6"/>
          <p:cNvSpPr>
            <a:spLocks noGrp="1"/>
          </p:cNvSpPr>
          <p:nvPr>
            <p:ph type="ftr" sz="quarter" idx="11"/>
          </p:nvPr>
        </p:nvSpPr>
        <p:spPr/>
        <p:txBody>
          <a:bodyPr/>
          <a:lstStyle/>
          <a:p>
            <a:r>
              <a:rPr lang="en-US" smtClean="0"/>
              <a:t>Songsak_TRAC_1610</a:t>
            </a:r>
            <a:endParaRPr lang="en-US"/>
          </a:p>
        </p:txBody>
      </p:sp>
      <p:pic>
        <p:nvPicPr>
          <p:cNvPr id="8" name="Picture 2" descr="D:\TRAC\LOGO\TRAC LOGO.png"/>
          <p:cNvPicPr>
            <a:picLocks noChangeAspect="1" noChangeArrowheads="1"/>
          </p:cNvPicPr>
          <p:nvPr/>
        </p:nvPicPr>
        <p:blipFill>
          <a:blip r:embed="rId3" cstate="print"/>
          <a:srcRect/>
          <a:stretch>
            <a:fillRect/>
          </a:stretch>
        </p:blipFill>
        <p:spPr bwMode="auto">
          <a:xfrm>
            <a:off x="8001000" y="685800"/>
            <a:ext cx="990600" cy="990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3</a:t>
            </a:fld>
            <a:endParaRPr lang="en-US"/>
          </a:p>
        </p:txBody>
      </p:sp>
      <p:sp>
        <p:nvSpPr>
          <p:cNvPr id="6" name="Oval 5"/>
          <p:cNvSpPr>
            <a:spLocks noChangeArrowheads="1"/>
          </p:cNvSpPr>
          <p:nvPr/>
        </p:nvSpPr>
        <p:spPr bwMode="auto">
          <a:xfrm>
            <a:off x="1981200" y="1295400"/>
            <a:ext cx="5105400" cy="4572000"/>
          </a:xfrm>
          <a:prstGeom prst="ellipse">
            <a:avLst/>
          </a:prstGeom>
          <a:noFill/>
          <a:ln w="38100">
            <a:solidFill>
              <a:schemeClr val="accent5">
                <a:lumMod val="75000"/>
              </a:schemeClr>
            </a:solidFill>
            <a:round/>
            <a:headEnd/>
            <a:tailEnd/>
          </a:ln>
          <a:effectLst/>
        </p:spPr>
        <p:txBody>
          <a:bodyPr wrap="none" anchor="ctr"/>
          <a:lstStyle/>
          <a:p>
            <a:r>
              <a:rPr lang="en-US" dirty="0" smtClean="0">
                <a:solidFill>
                  <a:schemeClr val="accent1">
                    <a:lumMod val="50000"/>
                  </a:schemeClr>
                </a:solidFill>
              </a:rPr>
              <a:t>   </a:t>
            </a:r>
            <a:endParaRPr lang="th-TH" dirty="0">
              <a:solidFill>
                <a:schemeClr val="accent1">
                  <a:lumMod val="50000"/>
                </a:schemeClr>
              </a:solidFill>
            </a:endParaRPr>
          </a:p>
        </p:txBody>
      </p:sp>
      <p:sp>
        <p:nvSpPr>
          <p:cNvPr id="7" name="Rectangle 7"/>
          <p:cNvSpPr>
            <a:spLocks noChangeArrowheads="1"/>
          </p:cNvSpPr>
          <p:nvPr/>
        </p:nvSpPr>
        <p:spPr bwMode="auto">
          <a:xfrm>
            <a:off x="2362200" y="2438400"/>
            <a:ext cx="4419600" cy="2311273"/>
          </a:xfrm>
          <a:prstGeom prst="rect">
            <a:avLst/>
          </a:prstGeom>
          <a:noFill/>
          <a:ln w="9525">
            <a:noFill/>
            <a:miter lim="800000"/>
            <a:headEnd/>
            <a:tailEnd/>
          </a:ln>
          <a:effectLst/>
        </p:spPr>
        <p:txBody>
          <a:bodyPr wrap="square" lIns="73025" tIns="36512" rIns="73025" bIns="36512">
            <a:spAutoFit/>
          </a:bodyPr>
          <a:lstStyle/>
          <a:p>
            <a:pPr marL="95250" indent="-95250" defTabSz="585788">
              <a:lnSpc>
                <a:spcPct val="90000"/>
              </a:lnSpc>
              <a:spcAft>
                <a:spcPts val="600"/>
              </a:spcAft>
            </a:pPr>
            <a:r>
              <a:rPr lang="en-US" sz="3200" b="1" dirty="0">
                <a:solidFill>
                  <a:schemeClr val="accent4">
                    <a:lumMod val="50000"/>
                  </a:schemeClr>
                </a:solidFill>
                <a:latin typeface="Times New Roman" pitchFamily="18" charset="0"/>
                <a:cs typeface="AngsanaUPC" pitchFamily="18" charset="-34"/>
              </a:rPr>
              <a:t>    </a:t>
            </a:r>
            <a:r>
              <a:rPr lang="en-US" sz="4000" b="1" dirty="0">
                <a:solidFill>
                  <a:srgbClr val="FF0000"/>
                </a:solidFill>
                <a:effectLst>
                  <a:outerShdw blurRad="38100" dist="38100" dir="2700000" algn="tl">
                    <a:srgbClr val="000000">
                      <a:alpha val="43137"/>
                    </a:srgbClr>
                  </a:outerShdw>
                </a:effectLst>
                <a:latin typeface="Times New Roman" pitchFamily="18" charset="0"/>
                <a:cs typeface="AngsanaUPC" pitchFamily="18" charset="-34"/>
              </a:rPr>
              <a:t>Risk Assessment</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AngsanaUPC" pitchFamily="18" charset="-34"/>
            </a:endParaRPr>
          </a:p>
          <a:p>
            <a:pPr marL="95250" indent="-95250" defTabSz="585788">
              <a:lnSpc>
                <a:spcPct val="90000"/>
              </a:lnSpc>
              <a:buClr>
                <a:srgbClr val="FF0066"/>
              </a:buClr>
              <a:buFontTx/>
              <a:buChar char="•"/>
            </a:pPr>
            <a:r>
              <a:rPr lang="en-US" sz="3200" b="1" dirty="0">
                <a:solidFill>
                  <a:schemeClr val="accent4">
                    <a:lumMod val="50000"/>
                  </a:schemeClr>
                </a:solidFill>
                <a:latin typeface="Times New Roman" pitchFamily="18" charset="0"/>
                <a:cs typeface="AngsanaUPC" pitchFamily="18" charset="-34"/>
              </a:rPr>
              <a:t> </a:t>
            </a:r>
            <a:r>
              <a:rPr lang="en-US" sz="2800" b="1" dirty="0">
                <a:solidFill>
                  <a:schemeClr val="accent4">
                    <a:lumMod val="50000"/>
                  </a:schemeClr>
                </a:solidFill>
                <a:latin typeface="Times New Roman" pitchFamily="18" charset="0"/>
                <a:cs typeface="AngsanaUPC" pitchFamily="18" charset="-34"/>
              </a:rPr>
              <a:t>Hazard Identification</a:t>
            </a:r>
          </a:p>
          <a:p>
            <a:pPr marL="95250" indent="-95250" defTabSz="585788">
              <a:lnSpc>
                <a:spcPct val="90000"/>
              </a:lnSpc>
              <a:buClr>
                <a:srgbClr val="FF0066"/>
              </a:buClr>
              <a:buFontTx/>
              <a:buChar char="•"/>
            </a:pPr>
            <a:r>
              <a:rPr lang="en-US" sz="2800" b="1" dirty="0">
                <a:solidFill>
                  <a:schemeClr val="accent4">
                    <a:lumMod val="50000"/>
                  </a:schemeClr>
                </a:solidFill>
                <a:latin typeface="Times New Roman" pitchFamily="18" charset="0"/>
                <a:cs typeface="AngsanaUPC" pitchFamily="18" charset="-34"/>
              </a:rPr>
              <a:t> Hazard Characterization</a:t>
            </a:r>
          </a:p>
          <a:p>
            <a:pPr marL="95250" indent="-95250" defTabSz="585788">
              <a:lnSpc>
                <a:spcPct val="90000"/>
              </a:lnSpc>
              <a:buClr>
                <a:srgbClr val="FF0066"/>
              </a:buClr>
              <a:buFontTx/>
              <a:buChar char="•"/>
            </a:pPr>
            <a:r>
              <a:rPr lang="en-US" sz="2800" b="1" dirty="0">
                <a:solidFill>
                  <a:schemeClr val="accent4">
                    <a:lumMod val="50000"/>
                  </a:schemeClr>
                </a:solidFill>
                <a:latin typeface="Times New Roman" pitchFamily="18" charset="0"/>
                <a:cs typeface="AngsanaUPC" pitchFamily="18" charset="-34"/>
              </a:rPr>
              <a:t> Exposure Assessment</a:t>
            </a:r>
          </a:p>
          <a:p>
            <a:pPr marL="95250" indent="-95250" defTabSz="585788">
              <a:lnSpc>
                <a:spcPct val="90000"/>
              </a:lnSpc>
              <a:buClr>
                <a:srgbClr val="FF0066"/>
              </a:buClr>
              <a:buFontTx/>
              <a:buChar char="•"/>
            </a:pPr>
            <a:r>
              <a:rPr lang="en-US" sz="2800" b="1" dirty="0">
                <a:solidFill>
                  <a:schemeClr val="accent4">
                    <a:lumMod val="50000"/>
                  </a:schemeClr>
                </a:solidFill>
                <a:latin typeface="Times New Roman" pitchFamily="18" charset="0"/>
                <a:cs typeface="AngsanaUPC" pitchFamily="18" charset="-34"/>
              </a:rPr>
              <a:t> Risk Characterization</a:t>
            </a:r>
          </a:p>
        </p:txBody>
      </p:sp>
      <p:sp>
        <p:nvSpPr>
          <p:cNvPr id="8" name="Text Box 0"/>
          <p:cNvSpPr txBox="1">
            <a:spLocks noChangeArrowheads="1"/>
          </p:cNvSpPr>
          <p:nvPr/>
        </p:nvSpPr>
        <p:spPr bwMode="auto">
          <a:xfrm>
            <a:off x="4141931" y="4778514"/>
            <a:ext cx="1116972" cy="830997"/>
          </a:xfrm>
          <a:prstGeom prst="rect">
            <a:avLst/>
          </a:prstGeom>
          <a:noFill/>
          <a:ln w="9525">
            <a:noFill/>
            <a:miter lim="800000"/>
            <a:headEnd/>
            <a:tailEnd/>
          </a:ln>
          <a:effectLst/>
        </p:spPr>
        <p:txBody>
          <a:bodyPr wrap="none">
            <a:spAutoFit/>
          </a:bodyPr>
          <a:lstStyle/>
          <a:p>
            <a:r>
              <a:rPr lang="en-US" sz="2400" b="1" i="1" dirty="0">
                <a:solidFill>
                  <a:srgbClr val="FF0000"/>
                </a:solidFill>
                <a:effectLst>
                  <a:outerShdw blurRad="38100" dist="38100" dir="2700000" algn="tl">
                    <a:srgbClr val="000000">
                      <a:alpha val="43137"/>
                    </a:srgbClr>
                  </a:outerShdw>
                </a:effectLst>
              </a:rPr>
              <a:t>Science</a:t>
            </a:r>
          </a:p>
          <a:p>
            <a:r>
              <a:rPr lang="en-US" sz="2400" b="1" i="1" dirty="0">
                <a:solidFill>
                  <a:srgbClr val="FF0000"/>
                </a:solidFill>
                <a:effectLst>
                  <a:outerShdw blurRad="38100" dist="38100" dir="2700000" algn="tl">
                    <a:srgbClr val="000000">
                      <a:alpha val="43137"/>
                    </a:srgbClr>
                  </a:outerShdw>
                </a:effectLst>
              </a:rPr>
              <a:t>based</a:t>
            </a:r>
            <a:endParaRPr lang="en-US" sz="2400" dirty="0">
              <a:solidFill>
                <a:srgbClr val="FF0000"/>
              </a:solidFill>
              <a:effectLst>
                <a:outerShdw blurRad="38100" dist="38100" dir="2700000" algn="tl">
                  <a:srgbClr val="000000">
                    <a:alpha val="43137"/>
                  </a:srgbClr>
                </a:outerShdw>
              </a:effectLst>
            </a:endParaRPr>
          </a:p>
        </p:txBody>
      </p:sp>
      <p:sp>
        <p:nvSpPr>
          <p:cNvPr id="9" name="Date Placeholder 8"/>
          <p:cNvSpPr>
            <a:spLocks noGrp="1"/>
          </p:cNvSpPr>
          <p:nvPr>
            <p:ph type="dt" sz="half" idx="10"/>
          </p:nvPr>
        </p:nvSpPr>
        <p:spPr/>
        <p:txBody>
          <a:bodyPr/>
          <a:lstStyle/>
          <a:p>
            <a:r>
              <a:rPr lang="en-US" smtClean="0"/>
              <a:t>22/03/2016</a:t>
            </a:r>
            <a:endParaRPr lang="en-US"/>
          </a:p>
        </p:txBody>
      </p:sp>
      <p:sp>
        <p:nvSpPr>
          <p:cNvPr id="10" name="Footer Placeholder 9"/>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4</a:t>
            </a:fld>
            <a:endParaRPr lang="en-US"/>
          </a:p>
        </p:txBody>
      </p:sp>
      <p:sp>
        <p:nvSpPr>
          <p:cNvPr id="5" name="Rectangle 2"/>
          <p:cNvSpPr txBox="1">
            <a:spLocks noChangeArrowheads="1"/>
          </p:cNvSpPr>
          <p:nvPr/>
        </p:nvSpPr>
        <p:spPr>
          <a:xfrm>
            <a:off x="685800" y="763568"/>
            <a:ext cx="7391400" cy="608032"/>
          </a:xfrm>
          <a:prstGeom prst="rect">
            <a:avLst/>
          </a:prstGeom>
          <a:gradFill rotWithShape="0">
            <a:gsLst>
              <a:gs pos="0">
                <a:schemeClr val="accent1"/>
              </a:gs>
              <a:gs pos="100000">
                <a:schemeClr val="hlink"/>
              </a:gs>
            </a:gsLst>
            <a:lin ang="5400000" scaled="1"/>
          </a:gradFill>
          <a:ln/>
        </p:spPr>
        <p:txBody>
          <a:bodyPr/>
          <a:lstStyle/>
          <a:p>
            <a:pPr marL="0" marR="0" lvl="0" indent="0" algn="ctr" defTabSz="914400" rtl="0" eaLnBrk="1" fontAlgn="auto" latinLnBrk="0" hangingPunct="1">
              <a:lnSpc>
                <a:spcPct val="100000"/>
              </a:lnSpc>
              <a:spcBef>
                <a:spcPct val="0"/>
              </a:spcBef>
              <a:spcAft>
                <a:spcPct val="20000"/>
              </a:spcAft>
              <a:buClrTx/>
              <a:buSzTx/>
              <a:buFontTx/>
              <a:buNone/>
              <a:tabLst/>
              <a:defRPr/>
            </a:pPr>
            <a:r>
              <a:rPr kumimoji="0" lang="th-TH" sz="4400" b="1" i="0" u="none" strike="noStrike" kern="1200" cap="none" spc="0" normalizeH="0" baseline="0" noProof="0" smtClean="0">
                <a:ln>
                  <a:noFill/>
                </a:ln>
                <a:solidFill>
                  <a:srgbClr val="FFFF00"/>
                </a:solidFill>
                <a:effectLst/>
                <a:uLnTx/>
                <a:uFillTx/>
                <a:latin typeface="+mj-lt"/>
                <a:ea typeface="+mj-ea"/>
                <a:cs typeface="+mj-cs"/>
              </a:rPr>
              <a:t>Food Chain</a:t>
            </a:r>
          </a:p>
        </p:txBody>
      </p:sp>
      <p:sp>
        <p:nvSpPr>
          <p:cNvPr id="6" name="Text Box 3"/>
          <p:cNvSpPr txBox="1">
            <a:spLocks noChangeArrowheads="1"/>
          </p:cNvSpPr>
          <p:nvPr/>
        </p:nvSpPr>
        <p:spPr bwMode="auto">
          <a:xfrm>
            <a:off x="838200" y="3048000"/>
            <a:ext cx="1905000" cy="400110"/>
          </a:xfrm>
          <a:prstGeom prst="rect">
            <a:avLst/>
          </a:prstGeom>
          <a:noFill/>
          <a:ln w="9525">
            <a:solidFill>
              <a:srgbClr val="FF0000"/>
            </a:solidFill>
            <a:miter lim="800000"/>
            <a:headEnd/>
            <a:tailEnd/>
          </a:ln>
          <a:effectLst/>
        </p:spPr>
        <p:txBody>
          <a:bodyPr>
            <a:spAutoFit/>
          </a:bodyPr>
          <a:lstStyle/>
          <a:p>
            <a:pPr>
              <a:spcBef>
                <a:spcPct val="50000"/>
              </a:spcBef>
            </a:pPr>
            <a:r>
              <a:rPr lang="th-TH" sz="2000" b="1" dirty="0">
                <a:solidFill>
                  <a:srgbClr val="0070C0"/>
                </a:solidFill>
              </a:rPr>
              <a:t>Production</a:t>
            </a:r>
          </a:p>
        </p:txBody>
      </p:sp>
      <p:sp>
        <p:nvSpPr>
          <p:cNvPr id="7" name="Text Box 4"/>
          <p:cNvSpPr txBox="1">
            <a:spLocks noChangeArrowheads="1"/>
          </p:cNvSpPr>
          <p:nvPr/>
        </p:nvSpPr>
        <p:spPr bwMode="auto">
          <a:xfrm>
            <a:off x="3654425" y="2932093"/>
            <a:ext cx="1206228" cy="707886"/>
          </a:xfrm>
          <a:prstGeom prst="rect">
            <a:avLst/>
          </a:prstGeom>
          <a:noFill/>
          <a:ln w="9525">
            <a:solidFill>
              <a:srgbClr val="FF0000"/>
            </a:solidFill>
            <a:miter lim="800000"/>
            <a:headEnd/>
            <a:tailEnd/>
          </a:ln>
          <a:effectLst/>
        </p:spPr>
        <p:txBody>
          <a:bodyPr wrap="none">
            <a:spAutoFit/>
          </a:bodyPr>
          <a:lstStyle/>
          <a:p>
            <a:r>
              <a:rPr lang="th-TH" sz="2000" b="1" dirty="0">
                <a:solidFill>
                  <a:srgbClr val="0070C0"/>
                </a:solidFill>
              </a:rPr>
              <a:t>Transport</a:t>
            </a:r>
          </a:p>
          <a:p>
            <a:r>
              <a:rPr lang="th-TH" sz="2000" b="1" dirty="0">
                <a:solidFill>
                  <a:srgbClr val="0070C0"/>
                </a:solidFill>
              </a:rPr>
              <a:t>Storage</a:t>
            </a:r>
          </a:p>
        </p:txBody>
      </p:sp>
      <p:sp>
        <p:nvSpPr>
          <p:cNvPr id="8" name="Text Box 5"/>
          <p:cNvSpPr txBox="1">
            <a:spLocks noChangeArrowheads="1"/>
          </p:cNvSpPr>
          <p:nvPr/>
        </p:nvSpPr>
        <p:spPr bwMode="auto">
          <a:xfrm>
            <a:off x="6303963" y="3084493"/>
            <a:ext cx="1311641" cy="400110"/>
          </a:xfrm>
          <a:prstGeom prst="rect">
            <a:avLst/>
          </a:prstGeom>
          <a:noFill/>
          <a:ln w="9525">
            <a:solidFill>
              <a:srgbClr val="FFFF00"/>
            </a:solidFill>
            <a:miter lim="800000"/>
            <a:headEnd/>
            <a:tailEnd/>
          </a:ln>
          <a:effectLst/>
        </p:spPr>
        <p:txBody>
          <a:bodyPr wrap="none">
            <a:spAutoFit/>
          </a:bodyPr>
          <a:lstStyle/>
          <a:p>
            <a:r>
              <a:rPr lang="th-TH" sz="2000" b="1" dirty="0">
                <a:solidFill>
                  <a:srgbClr val="0070C0"/>
                </a:solidFill>
              </a:rPr>
              <a:t>Processing</a:t>
            </a:r>
          </a:p>
        </p:txBody>
      </p:sp>
      <p:sp>
        <p:nvSpPr>
          <p:cNvPr id="9" name="Text Box 6"/>
          <p:cNvSpPr txBox="1">
            <a:spLocks noChangeArrowheads="1"/>
          </p:cNvSpPr>
          <p:nvPr/>
        </p:nvSpPr>
        <p:spPr bwMode="auto">
          <a:xfrm>
            <a:off x="4276725" y="4522768"/>
            <a:ext cx="1042273" cy="400110"/>
          </a:xfrm>
          <a:prstGeom prst="rect">
            <a:avLst/>
          </a:prstGeom>
          <a:noFill/>
          <a:ln w="9525">
            <a:solidFill>
              <a:srgbClr val="FF0000"/>
            </a:solidFill>
            <a:miter lim="800000"/>
            <a:headEnd/>
            <a:tailEnd/>
          </a:ln>
          <a:effectLst/>
        </p:spPr>
        <p:txBody>
          <a:bodyPr wrap="none">
            <a:spAutoFit/>
          </a:bodyPr>
          <a:lstStyle/>
          <a:p>
            <a:r>
              <a:rPr lang="th-TH" sz="2000" b="1" dirty="0">
                <a:solidFill>
                  <a:srgbClr val="0070C0"/>
                </a:solidFill>
              </a:rPr>
              <a:t>Cooking</a:t>
            </a:r>
          </a:p>
        </p:txBody>
      </p:sp>
      <p:sp>
        <p:nvSpPr>
          <p:cNvPr id="10" name="Text Box 7"/>
          <p:cNvSpPr txBox="1">
            <a:spLocks noChangeArrowheads="1"/>
          </p:cNvSpPr>
          <p:nvPr/>
        </p:nvSpPr>
        <p:spPr bwMode="auto">
          <a:xfrm>
            <a:off x="6692900" y="4522768"/>
            <a:ext cx="883575" cy="400110"/>
          </a:xfrm>
          <a:prstGeom prst="rect">
            <a:avLst/>
          </a:prstGeom>
          <a:noFill/>
          <a:ln w="9525">
            <a:solidFill>
              <a:srgbClr val="FF0000"/>
            </a:solidFill>
            <a:miter lim="800000"/>
            <a:headEnd/>
            <a:tailEnd/>
          </a:ln>
          <a:effectLst/>
        </p:spPr>
        <p:txBody>
          <a:bodyPr wrap="none">
            <a:spAutoFit/>
          </a:bodyPr>
          <a:lstStyle/>
          <a:p>
            <a:r>
              <a:rPr lang="th-TH" sz="2000" b="1" dirty="0">
                <a:solidFill>
                  <a:srgbClr val="0070C0"/>
                </a:solidFill>
              </a:rPr>
              <a:t>Selling</a:t>
            </a:r>
          </a:p>
        </p:txBody>
      </p:sp>
      <p:sp>
        <p:nvSpPr>
          <p:cNvPr id="11" name="Text Box 8"/>
          <p:cNvSpPr txBox="1">
            <a:spLocks noChangeArrowheads="1"/>
          </p:cNvSpPr>
          <p:nvPr/>
        </p:nvSpPr>
        <p:spPr bwMode="auto">
          <a:xfrm>
            <a:off x="5396638" y="5970568"/>
            <a:ext cx="1608710" cy="400110"/>
          </a:xfrm>
          <a:prstGeom prst="rect">
            <a:avLst/>
          </a:prstGeom>
          <a:noFill/>
          <a:ln w="9525">
            <a:solidFill>
              <a:srgbClr val="FF0000"/>
            </a:solidFill>
            <a:miter lim="800000"/>
            <a:headEnd/>
            <a:tailEnd/>
          </a:ln>
          <a:effectLst/>
        </p:spPr>
        <p:txBody>
          <a:bodyPr wrap="none">
            <a:spAutoFit/>
          </a:bodyPr>
          <a:lstStyle/>
          <a:p>
            <a:r>
              <a:rPr lang="th-TH" sz="2000" b="1" dirty="0">
                <a:solidFill>
                  <a:srgbClr val="0070C0"/>
                </a:solidFill>
              </a:rPr>
              <a:t>Consumption</a:t>
            </a:r>
          </a:p>
        </p:txBody>
      </p:sp>
      <p:sp>
        <p:nvSpPr>
          <p:cNvPr id="12" name="Text Box 9"/>
          <p:cNvSpPr txBox="1">
            <a:spLocks noChangeArrowheads="1"/>
          </p:cNvSpPr>
          <p:nvPr/>
        </p:nvSpPr>
        <p:spPr bwMode="auto">
          <a:xfrm>
            <a:off x="1506164" y="5562600"/>
            <a:ext cx="2303836" cy="954107"/>
          </a:xfrm>
          <a:prstGeom prst="rect">
            <a:avLst/>
          </a:prstGeom>
          <a:noFill/>
          <a:ln w="9525">
            <a:solidFill>
              <a:srgbClr val="FF0000"/>
            </a:solidFill>
            <a:miter lim="800000"/>
            <a:headEnd/>
            <a:tailEnd/>
          </a:ln>
          <a:effectLst/>
        </p:spPr>
        <p:txBody>
          <a:bodyPr wrap="none">
            <a:spAutoFit/>
          </a:bodyPr>
          <a:lstStyle/>
          <a:p>
            <a:r>
              <a:rPr lang="th-TH" sz="2800" b="1" dirty="0">
                <a:solidFill>
                  <a:srgbClr val="0070C0"/>
                </a:solidFill>
              </a:rPr>
              <a:t>Human health</a:t>
            </a:r>
          </a:p>
          <a:p>
            <a:r>
              <a:rPr lang="th-TH" sz="2800" b="1" dirty="0">
                <a:solidFill>
                  <a:srgbClr val="0070C0"/>
                </a:solidFill>
              </a:rPr>
              <a:t>Hazard</a:t>
            </a:r>
          </a:p>
        </p:txBody>
      </p:sp>
      <p:sp>
        <p:nvSpPr>
          <p:cNvPr id="13" name="AutoShape 10"/>
          <p:cNvSpPr>
            <a:spLocks noChangeArrowheads="1"/>
          </p:cNvSpPr>
          <p:nvPr/>
        </p:nvSpPr>
        <p:spPr bwMode="auto">
          <a:xfrm>
            <a:off x="2903538" y="3125768"/>
            <a:ext cx="609600" cy="346075"/>
          </a:xfrm>
          <a:prstGeom prst="rightArrow">
            <a:avLst>
              <a:gd name="adj1" fmla="val 50000"/>
              <a:gd name="adj2" fmla="val 44037"/>
            </a:avLst>
          </a:prstGeom>
          <a:solidFill>
            <a:schemeClr val="accent1"/>
          </a:solidFill>
          <a:ln w="9525">
            <a:solidFill>
              <a:schemeClr val="tx1"/>
            </a:solidFill>
            <a:miter lim="800000"/>
            <a:headEnd/>
            <a:tailEnd/>
          </a:ln>
          <a:effectLst/>
        </p:spPr>
        <p:txBody>
          <a:bodyPr wrap="none" anchor="ctr"/>
          <a:lstStyle/>
          <a:p>
            <a:endParaRPr lang="en-US">
              <a:solidFill>
                <a:srgbClr val="0070C0"/>
              </a:solidFill>
            </a:endParaRPr>
          </a:p>
        </p:txBody>
      </p:sp>
      <p:sp>
        <p:nvSpPr>
          <p:cNvPr id="14" name="AutoShape 11"/>
          <p:cNvSpPr>
            <a:spLocks noChangeArrowheads="1"/>
          </p:cNvSpPr>
          <p:nvPr/>
        </p:nvSpPr>
        <p:spPr bwMode="auto">
          <a:xfrm>
            <a:off x="5486400" y="3201968"/>
            <a:ext cx="609600" cy="346075"/>
          </a:xfrm>
          <a:prstGeom prst="rightArrow">
            <a:avLst>
              <a:gd name="adj1" fmla="val 50000"/>
              <a:gd name="adj2" fmla="val 44037"/>
            </a:avLst>
          </a:prstGeom>
          <a:solidFill>
            <a:schemeClr val="accent1"/>
          </a:solidFill>
          <a:ln w="9525">
            <a:solidFill>
              <a:schemeClr val="tx1"/>
            </a:solidFill>
            <a:miter lim="800000"/>
            <a:headEnd/>
            <a:tailEnd/>
          </a:ln>
          <a:effectLst/>
        </p:spPr>
        <p:txBody>
          <a:bodyPr wrap="none" anchor="ctr"/>
          <a:lstStyle/>
          <a:p>
            <a:endParaRPr lang="en-US">
              <a:solidFill>
                <a:srgbClr val="0070C0"/>
              </a:solidFill>
            </a:endParaRPr>
          </a:p>
        </p:txBody>
      </p:sp>
      <p:sp>
        <p:nvSpPr>
          <p:cNvPr id="15" name="AutoShape 12"/>
          <p:cNvSpPr>
            <a:spLocks noChangeArrowheads="1"/>
          </p:cNvSpPr>
          <p:nvPr/>
        </p:nvSpPr>
        <p:spPr bwMode="auto">
          <a:xfrm>
            <a:off x="4427538" y="3846493"/>
            <a:ext cx="304800" cy="5334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endParaRPr lang="en-US">
              <a:solidFill>
                <a:srgbClr val="0070C0"/>
              </a:solidFill>
            </a:endParaRPr>
          </a:p>
        </p:txBody>
      </p:sp>
      <p:sp>
        <p:nvSpPr>
          <p:cNvPr id="16" name="AutoShape 13"/>
          <p:cNvSpPr>
            <a:spLocks noChangeArrowheads="1"/>
          </p:cNvSpPr>
          <p:nvPr/>
        </p:nvSpPr>
        <p:spPr bwMode="auto">
          <a:xfrm>
            <a:off x="7010400" y="3770293"/>
            <a:ext cx="304800" cy="533400"/>
          </a:xfrm>
          <a:prstGeom prst="down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endParaRPr lang="en-US">
              <a:solidFill>
                <a:srgbClr val="0070C0"/>
              </a:solidFill>
            </a:endParaRPr>
          </a:p>
        </p:txBody>
      </p:sp>
      <p:sp>
        <p:nvSpPr>
          <p:cNvPr id="17" name="AutoShape 14"/>
          <p:cNvSpPr>
            <a:spLocks noChangeArrowheads="1"/>
          </p:cNvSpPr>
          <p:nvPr/>
        </p:nvSpPr>
        <p:spPr bwMode="auto">
          <a:xfrm rot="19896389">
            <a:off x="4718050" y="3963968"/>
            <a:ext cx="1590675" cy="153988"/>
          </a:xfrm>
          <a:prstGeom prst="leftArrow">
            <a:avLst>
              <a:gd name="adj1" fmla="val 50000"/>
              <a:gd name="adj2" fmla="val 258247"/>
            </a:avLst>
          </a:prstGeom>
          <a:solidFill>
            <a:schemeClr val="accent1"/>
          </a:solidFill>
          <a:ln w="9525">
            <a:solidFill>
              <a:schemeClr val="tx1"/>
            </a:solidFill>
            <a:miter lim="800000"/>
            <a:headEnd/>
            <a:tailEnd/>
          </a:ln>
          <a:effectLst/>
        </p:spPr>
        <p:txBody>
          <a:bodyPr wrap="none" anchor="ctr"/>
          <a:lstStyle/>
          <a:p>
            <a:endParaRPr lang="en-US">
              <a:solidFill>
                <a:srgbClr val="0070C0"/>
              </a:solidFill>
            </a:endParaRPr>
          </a:p>
        </p:txBody>
      </p:sp>
      <p:sp>
        <p:nvSpPr>
          <p:cNvPr id="18" name="AutoShape 15"/>
          <p:cNvSpPr>
            <a:spLocks noChangeArrowheads="1"/>
          </p:cNvSpPr>
          <p:nvPr/>
        </p:nvSpPr>
        <p:spPr bwMode="auto">
          <a:xfrm rot="1562966">
            <a:off x="5189538" y="4075093"/>
            <a:ext cx="1447800" cy="152400"/>
          </a:xfrm>
          <a:prstGeom prst="rightArrow">
            <a:avLst>
              <a:gd name="adj1" fmla="val 50000"/>
              <a:gd name="adj2" fmla="val 237500"/>
            </a:avLst>
          </a:prstGeom>
          <a:solidFill>
            <a:srgbClr val="FFFF00"/>
          </a:solidFill>
          <a:ln w="9525">
            <a:solidFill>
              <a:schemeClr val="tx1"/>
            </a:solidFill>
            <a:miter lim="800000"/>
            <a:headEnd/>
            <a:tailEnd/>
          </a:ln>
          <a:effectLst/>
        </p:spPr>
        <p:txBody>
          <a:bodyPr wrap="none" anchor="ctr"/>
          <a:lstStyle/>
          <a:p>
            <a:endParaRPr lang="en-US">
              <a:solidFill>
                <a:srgbClr val="0070C0"/>
              </a:solidFill>
            </a:endParaRPr>
          </a:p>
        </p:txBody>
      </p:sp>
      <p:sp>
        <p:nvSpPr>
          <p:cNvPr id="19" name="AutoShape 16"/>
          <p:cNvSpPr>
            <a:spLocks noChangeArrowheads="1"/>
          </p:cNvSpPr>
          <p:nvPr/>
        </p:nvSpPr>
        <p:spPr bwMode="auto">
          <a:xfrm>
            <a:off x="5037138" y="5141893"/>
            <a:ext cx="304800" cy="685800"/>
          </a:xfrm>
          <a:prstGeom prst="downArrow">
            <a:avLst>
              <a:gd name="adj1" fmla="val 50000"/>
              <a:gd name="adj2" fmla="val 56250"/>
            </a:avLst>
          </a:prstGeom>
          <a:solidFill>
            <a:schemeClr val="accent1"/>
          </a:solidFill>
          <a:ln w="9525">
            <a:solidFill>
              <a:schemeClr val="tx1"/>
            </a:solidFill>
            <a:miter lim="800000"/>
            <a:headEnd/>
            <a:tailEnd/>
          </a:ln>
          <a:effectLst/>
        </p:spPr>
        <p:txBody>
          <a:bodyPr wrap="none" anchor="ctr"/>
          <a:lstStyle/>
          <a:p>
            <a:endParaRPr lang="en-US">
              <a:solidFill>
                <a:srgbClr val="0070C0"/>
              </a:solidFill>
            </a:endParaRPr>
          </a:p>
        </p:txBody>
      </p:sp>
      <p:sp>
        <p:nvSpPr>
          <p:cNvPr id="20" name="AutoShape 17"/>
          <p:cNvSpPr>
            <a:spLocks noChangeArrowheads="1"/>
          </p:cNvSpPr>
          <p:nvPr/>
        </p:nvSpPr>
        <p:spPr bwMode="auto">
          <a:xfrm>
            <a:off x="7010400" y="5218093"/>
            <a:ext cx="304800" cy="685800"/>
          </a:xfrm>
          <a:prstGeom prst="downArrow">
            <a:avLst>
              <a:gd name="adj1" fmla="val 50000"/>
              <a:gd name="adj2" fmla="val 56250"/>
            </a:avLst>
          </a:prstGeom>
          <a:solidFill>
            <a:schemeClr val="accent1"/>
          </a:solidFill>
          <a:ln w="9525">
            <a:solidFill>
              <a:schemeClr val="tx1"/>
            </a:solidFill>
            <a:miter lim="800000"/>
            <a:headEnd/>
            <a:tailEnd/>
          </a:ln>
          <a:effectLst/>
        </p:spPr>
        <p:txBody>
          <a:bodyPr wrap="none" anchor="ctr"/>
          <a:lstStyle/>
          <a:p>
            <a:endParaRPr lang="en-US">
              <a:solidFill>
                <a:srgbClr val="0070C0"/>
              </a:solidFill>
            </a:endParaRPr>
          </a:p>
        </p:txBody>
      </p:sp>
      <p:sp>
        <p:nvSpPr>
          <p:cNvPr id="21" name="AutoShape 18"/>
          <p:cNvSpPr>
            <a:spLocks noChangeArrowheads="1"/>
          </p:cNvSpPr>
          <p:nvPr/>
        </p:nvSpPr>
        <p:spPr bwMode="auto">
          <a:xfrm>
            <a:off x="3962400" y="6021368"/>
            <a:ext cx="762000" cy="381000"/>
          </a:xfrm>
          <a:prstGeom prst="leftArrow">
            <a:avLst>
              <a:gd name="adj1" fmla="val 50000"/>
              <a:gd name="adj2" fmla="val 50000"/>
            </a:avLst>
          </a:prstGeom>
          <a:solidFill>
            <a:srgbClr val="FFFF00"/>
          </a:solidFill>
          <a:ln w="9525">
            <a:solidFill>
              <a:srgbClr val="FF0066"/>
            </a:solidFill>
            <a:miter lim="800000"/>
            <a:headEnd/>
            <a:tailEnd/>
          </a:ln>
          <a:effectLst/>
        </p:spPr>
        <p:txBody>
          <a:bodyPr wrap="none" anchor="ctr"/>
          <a:lstStyle/>
          <a:p>
            <a:endParaRPr lang="en-US">
              <a:solidFill>
                <a:srgbClr val="0070C0"/>
              </a:solidFill>
            </a:endParaRPr>
          </a:p>
        </p:txBody>
      </p:sp>
      <p:sp>
        <p:nvSpPr>
          <p:cNvPr id="22" name="Text Box 19"/>
          <p:cNvSpPr txBox="1">
            <a:spLocks noChangeArrowheads="1"/>
          </p:cNvSpPr>
          <p:nvPr/>
        </p:nvSpPr>
        <p:spPr bwMode="auto">
          <a:xfrm>
            <a:off x="762000" y="3582968"/>
            <a:ext cx="1368003" cy="1323439"/>
          </a:xfrm>
          <a:prstGeom prst="rect">
            <a:avLst/>
          </a:prstGeom>
          <a:noFill/>
          <a:ln w="9525">
            <a:noFill/>
            <a:miter lim="800000"/>
            <a:headEnd/>
            <a:tailEnd/>
          </a:ln>
          <a:effectLst/>
        </p:spPr>
        <p:txBody>
          <a:bodyPr wrap="none">
            <a:spAutoFit/>
          </a:bodyPr>
          <a:lstStyle/>
          <a:p>
            <a:r>
              <a:rPr lang="th-TH" sz="2000" b="1" dirty="0">
                <a:solidFill>
                  <a:srgbClr val="0070C0"/>
                </a:solidFill>
              </a:rPr>
              <a:t>Agriculture</a:t>
            </a:r>
            <a:endParaRPr lang="th-TH" sz="2000" dirty="0">
              <a:solidFill>
                <a:srgbClr val="0070C0"/>
              </a:solidFill>
            </a:endParaRPr>
          </a:p>
          <a:p>
            <a:r>
              <a:rPr lang="th-TH" sz="2000" dirty="0">
                <a:solidFill>
                  <a:srgbClr val="0070C0"/>
                </a:solidFill>
              </a:rPr>
              <a:t>-plants</a:t>
            </a:r>
          </a:p>
          <a:p>
            <a:r>
              <a:rPr lang="th-TH" sz="2000" dirty="0">
                <a:solidFill>
                  <a:srgbClr val="0070C0"/>
                </a:solidFill>
              </a:rPr>
              <a:t>-livestock</a:t>
            </a:r>
          </a:p>
          <a:p>
            <a:r>
              <a:rPr lang="th-TH" sz="2000" dirty="0">
                <a:solidFill>
                  <a:srgbClr val="0070C0"/>
                </a:solidFill>
              </a:rPr>
              <a:t>-fishery</a:t>
            </a:r>
          </a:p>
        </p:txBody>
      </p:sp>
      <p:sp>
        <p:nvSpPr>
          <p:cNvPr id="23" name="Text Box 20"/>
          <p:cNvSpPr txBox="1">
            <a:spLocks noChangeArrowheads="1"/>
          </p:cNvSpPr>
          <p:nvPr/>
        </p:nvSpPr>
        <p:spPr bwMode="auto">
          <a:xfrm>
            <a:off x="982663" y="1525568"/>
            <a:ext cx="1765996" cy="1015663"/>
          </a:xfrm>
          <a:prstGeom prst="rect">
            <a:avLst/>
          </a:prstGeom>
          <a:noFill/>
          <a:ln w="9525">
            <a:solidFill>
              <a:srgbClr val="FF0066"/>
            </a:solidFill>
            <a:miter lim="800000"/>
            <a:headEnd/>
            <a:tailEnd/>
          </a:ln>
          <a:effectLst/>
        </p:spPr>
        <p:txBody>
          <a:bodyPr wrap="none">
            <a:spAutoFit/>
          </a:bodyPr>
          <a:lstStyle/>
          <a:p>
            <a:r>
              <a:rPr lang="th-TH" sz="2000" b="1">
                <a:solidFill>
                  <a:srgbClr val="0070C0"/>
                </a:solidFill>
              </a:rPr>
              <a:t>Contamination</a:t>
            </a:r>
          </a:p>
          <a:p>
            <a:r>
              <a:rPr lang="th-TH" sz="2000">
                <a:solidFill>
                  <a:srgbClr val="0070C0"/>
                </a:solidFill>
              </a:rPr>
              <a:t>-Chemicals</a:t>
            </a:r>
          </a:p>
          <a:p>
            <a:r>
              <a:rPr lang="th-TH" sz="2000">
                <a:solidFill>
                  <a:srgbClr val="0070C0"/>
                </a:solidFill>
              </a:rPr>
              <a:t>-fertilizer</a:t>
            </a:r>
            <a:endParaRPr lang="th-TH" sz="2000" b="1">
              <a:solidFill>
                <a:srgbClr val="0070C0"/>
              </a:solidFill>
            </a:endParaRPr>
          </a:p>
        </p:txBody>
      </p:sp>
      <p:sp>
        <p:nvSpPr>
          <p:cNvPr id="24" name="AutoShape 21"/>
          <p:cNvSpPr>
            <a:spLocks noChangeArrowheads="1"/>
          </p:cNvSpPr>
          <p:nvPr/>
        </p:nvSpPr>
        <p:spPr bwMode="auto">
          <a:xfrm>
            <a:off x="1760538" y="2592368"/>
            <a:ext cx="228600" cy="381000"/>
          </a:xfrm>
          <a:prstGeom prst="downArrow">
            <a:avLst>
              <a:gd name="adj1" fmla="val 50000"/>
              <a:gd name="adj2" fmla="val 41667"/>
            </a:avLst>
          </a:prstGeom>
          <a:solidFill>
            <a:srgbClr val="FFFF00"/>
          </a:solidFill>
          <a:ln w="9525">
            <a:solidFill>
              <a:schemeClr val="tx1"/>
            </a:solidFill>
            <a:miter lim="800000"/>
            <a:headEnd/>
            <a:tailEnd/>
          </a:ln>
          <a:effectLst/>
        </p:spPr>
        <p:txBody>
          <a:bodyPr wrap="none" anchor="ctr"/>
          <a:lstStyle/>
          <a:p>
            <a:endParaRPr lang="en-US">
              <a:solidFill>
                <a:srgbClr val="0070C0"/>
              </a:solidFill>
            </a:endParaRPr>
          </a:p>
        </p:txBody>
      </p:sp>
      <p:sp>
        <p:nvSpPr>
          <p:cNvPr id="25" name="Text Box 22"/>
          <p:cNvSpPr txBox="1">
            <a:spLocks noChangeArrowheads="1"/>
          </p:cNvSpPr>
          <p:nvPr/>
        </p:nvSpPr>
        <p:spPr bwMode="auto">
          <a:xfrm>
            <a:off x="3573463" y="1516043"/>
            <a:ext cx="1921808" cy="1015663"/>
          </a:xfrm>
          <a:prstGeom prst="rect">
            <a:avLst/>
          </a:prstGeom>
          <a:noFill/>
          <a:ln w="9525">
            <a:solidFill>
              <a:srgbClr val="FF0066"/>
            </a:solidFill>
            <a:miter lim="800000"/>
            <a:headEnd/>
            <a:tailEnd/>
          </a:ln>
          <a:effectLst/>
        </p:spPr>
        <p:txBody>
          <a:bodyPr wrap="none">
            <a:spAutoFit/>
          </a:bodyPr>
          <a:lstStyle/>
          <a:p>
            <a:r>
              <a:rPr lang="th-TH" sz="2000" b="1">
                <a:solidFill>
                  <a:srgbClr val="0070C0"/>
                </a:solidFill>
              </a:rPr>
              <a:t>Contamination</a:t>
            </a:r>
          </a:p>
          <a:p>
            <a:r>
              <a:rPr lang="th-TH" sz="2000">
                <a:solidFill>
                  <a:srgbClr val="0070C0"/>
                </a:solidFill>
              </a:rPr>
              <a:t>-microbial</a:t>
            </a:r>
          </a:p>
          <a:p>
            <a:r>
              <a:rPr lang="th-TH" sz="2000">
                <a:solidFill>
                  <a:srgbClr val="0070C0"/>
                </a:solidFill>
              </a:rPr>
              <a:t>-other chemicals</a:t>
            </a:r>
            <a:endParaRPr lang="th-TH" sz="2000" b="1">
              <a:solidFill>
                <a:srgbClr val="0070C0"/>
              </a:solidFill>
            </a:endParaRPr>
          </a:p>
        </p:txBody>
      </p:sp>
      <p:sp>
        <p:nvSpPr>
          <p:cNvPr id="26" name="Text Box 23"/>
          <p:cNvSpPr txBox="1">
            <a:spLocks noChangeArrowheads="1"/>
          </p:cNvSpPr>
          <p:nvPr/>
        </p:nvSpPr>
        <p:spPr bwMode="auto">
          <a:xfrm>
            <a:off x="6180138" y="1728768"/>
            <a:ext cx="1737270" cy="707886"/>
          </a:xfrm>
          <a:prstGeom prst="rect">
            <a:avLst/>
          </a:prstGeom>
          <a:noFill/>
          <a:ln w="9525">
            <a:solidFill>
              <a:srgbClr val="FF0066"/>
            </a:solidFill>
            <a:miter lim="800000"/>
            <a:headEnd/>
            <a:tailEnd/>
          </a:ln>
          <a:effectLst/>
        </p:spPr>
        <p:txBody>
          <a:bodyPr wrap="none">
            <a:spAutoFit/>
          </a:bodyPr>
          <a:lstStyle/>
          <a:p>
            <a:r>
              <a:rPr lang="th-TH" sz="2000" b="1">
                <a:solidFill>
                  <a:srgbClr val="0070C0"/>
                </a:solidFill>
              </a:rPr>
              <a:t>Food additives</a:t>
            </a:r>
          </a:p>
          <a:p>
            <a:r>
              <a:rPr lang="th-TH" sz="2000" b="1">
                <a:solidFill>
                  <a:srgbClr val="0070C0"/>
                </a:solidFill>
              </a:rPr>
              <a:t>Hygiene</a:t>
            </a:r>
          </a:p>
        </p:txBody>
      </p:sp>
      <p:sp>
        <p:nvSpPr>
          <p:cNvPr id="27" name="AutoShape 24"/>
          <p:cNvSpPr>
            <a:spLocks noChangeArrowheads="1"/>
          </p:cNvSpPr>
          <p:nvPr/>
        </p:nvSpPr>
        <p:spPr bwMode="auto">
          <a:xfrm>
            <a:off x="4427538" y="2592368"/>
            <a:ext cx="228600" cy="304800"/>
          </a:xfrm>
          <a:prstGeom prst="downArrow">
            <a:avLst>
              <a:gd name="adj1" fmla="val 50000"/>
              <a:gd name="adj2" fmla="val 33333"/>
            </a:avLst>
          </a:prstGeom>
          <a:solidFill>
            <a:srgbClr val="FFFF00"/>
          </a:solidFill>
          <a:ln w="9525">
            <a:solidFill>
              <a:schemeClr val="tx1"/>
            </a:solidFill>
            <a:miter lim="800000"/>
            <a:headEnd/>
            <a:tailEnd/>
          </a:ln>
          <a:effectLst/>
        </p:spPr>
        <p:txBody>
          <a:bodyPr wrap="none" anchor="ctr"/>
          <a:lstStyle/>
          <a:p>
            <a:endParaRPr lang="en-US">
              <a:solidFill>
                <a:srgbClr val="0070C0"/>
              </a:solidFill>
            </a:endParaRPr>
          </a:p>
        </p:txBody>
      </p:sp>
      <p:sp>
        <p:nvSpPr>
          <p:cNvPr id="28" name="AutoShape 25"/>
          <p:cNvSpPr>
            <a:spLocks noChangeArrowheads="1"/>
          </p:cNvSpPr>
          <p:nvPr/>
        </p:nvSpPr>
        <p:spPr bwMode="auto">
          <a:xfrm>
            <a:off x="7018338" y="2516168"/>
            <a:ext cx="228600" cy="457200"/>
          </a:xfrm>
          <a:prstGeom prst="downArrow">
            <a:avLst>
              <a:gd name="adj1" fmla="val 50000"/>
              <a:gd name="adj2" fmla="val 50000"/>
            </a:avLst>
          </a:prstGeom>
          <a:solidFill>
            <a:srgbClr val="FFFF00"/>
          </a:solidFill>
          <a:ln w="9525">
            <a:solidFill>
              <a:schemeClr val="tx1"/>
            </a:solidFill>
            <a:miter lim="800000"/>
            <a:headEnd/>
            <a:tailEnd/>
          </a:ln>
          <a:effectLst/>
        </p:spPr>
        <p:txBody>
          <a:bodyPr wrap="none" anchor="ctr"/>
          <a:lstStyle/>
          <a:p>
            <a:endParaRPr lang="en-US">
              <a:solidFill>
                <a:srgbClr val="0070C0"/>
              </a:solidFill>
            </a:endParaRPr>
          </a:p>
        </p:txBody>
      </p:sp>
      <p:sp>
        <p:nvSpPr>
          <p:cNvPr id="29" name="Text Box 26"/>
          <p:cNvSpPr txBox="1">
            <a:spLocks noChangeArrowheads="1"/>
          </p:cNvSpPr>
          <p:nvPr/>
        </p:nvSpPr>
        <p:spPr bwMode="auto">
          <a:xfrm>
            <a:off x="2187326" y="4648200"/>
            <a:ext cx="1470274" cy="707886"/>
          </a:xfrm>
          <a:prstGeom prst="rect">
            <a:avLst/>
          </a:prstGeom>
          <a:noFill/>
          <a:ln w="9525">
            <a:solidFill>
              <a:srgbClr val="FF0066"/>
            </a:solidFill>
            <a:miter lim="800000"/>
            <a:headEnd/>
            <a:tailEnd/>
          </a:ln>
          <a:effectLst/>
        </p:spPr>
        <p:txBody>
          <a:bodyPr wrap="none">
            <a:spAutoFit/>
          </a:bodyPr>
          <a:lstStyle/>
          <a:p>
            <a:r>
              <a:rPr lang="th-TH" sz="2000" b="1">
                <a:solidFill>
                  <a:srgbClr val="0070C0"/>
                </a:solidFill>
              </a:rPr>
              <a:t>Additives</a:t>
            </a:r>
          </a:p>
          <a:p>
            <a:r>
              <a:rPr lang="th-TH" sz="2000" b="1">
                <a:solidFill>
                  <a:srgbClr val="0070C0"/>
                </a:solidFill>
              </a:rPr>
              <a:t>Carcinogens</a:t>
            </a:r>
          </a:p>
        </p:txBody>
      </p:sp>
      <p:sp>
        <p:nvSpPr>
          <p:cNvPr id="30" name="AutoShape 27"/>
          <p:cNvSpPr>
            <a:spLocks noChangeArrowheads="1"/>
          </p:cNvSpPr>
          <p:nvPr/>
        </p:nvSpPr>
        <p:spPr bwMode="auto">
          <a:xfrm>
            <a:off x="3810000" y="4649768"/>
            <a:ext cx="381000" cy="228600"/>
          </a:xfrm>
          <a:prstGeom prst="rightArrow">
            <a:avLst>
              <a:gd name="adj1" fmla="val 50000"/>
              <a:gd name="adj2" fmla="val 41667"/>
            </a:avLst>
          </a:prstGeom>
          <a:solidFill>
            <a:srgbClr val="FFFF00"/>
          </a:solidFill>
          <a:ln w="9525">
            <a:solidFill>
              <a:schemeClr val="tx1"/>
            </a:solidFill>
            <a:miter lim="800000"/>
            <a:headEnd/>
            <a:tailEnd/>
          </a:ln>
          <a:effectLst/>
        </p:spPr>
        <p:txBody>
          <a:bodyPr wrap="none" anchor="ctr"/>
          <a:lstStyle/>
          <a:p>
            <a:endParaRPr lang="en-US">
              <a:solidFill>
                <a:srgbClr val="0070C0"/>
              </a:solidFill>
            </a:endParaRPr>
          </a:p>
        </p:txBody>
      </p:sp>
      <p:sp>
        <p:nvSpPr>
          <p:cNvPr id="31" name="Date Placeholder 30"/>
          <p:cNvSpPr>
            <a:spLocks noGrp="1"/>
          </p:cNvSpPr>
          <p:nvPr>
            <p:ph type="dt" sz="half" idx="10"/>
          </p:nvPr>
        </p:nvSpPr>
        <p:spPr/>
        <p:txBody>
          <a:bodyPr/>
          <a:lstStyle/>
          <a:p>
            <a:r>
              <a:rPr lang="en-US" smtClean="0"/>
              <a:t>22/03/2016</a:t>
            </a:r>
            <a:endParaRPr lang="en-US"/>
          </a:p>
        </p:txBody>
      </p:sp>
      <p:sp>
        <p:nvSpPr>
          <p:cNvPr id="32" name="Footer Placeholder 31"/>
          <p:cNvSpPr>
            <a:spLocks noGrp="1"/>
          </p:cNvSpPr>
          <p:nvPr>
            <p:ph type="ftr" sz="quarter" idx="11"/>
          </p:nvPr>
        </p:nvSpPr>
        <p:spPr/>
        <p:txBody>
          <a:bodyPr/>
          <a:lstStyle/>
          <a:p>
            <a:r>
              <a:rPr lang="en-US" smtClean="0"/>
              <a:t>Songsak_TRAC_1610</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5</a:t>
            </a:fld>
            <a:endParaRPr lang="en-US"/>
          </a:p>
        </p:txBody>
      </p:sp>
      <p:sp>
        <p:nvSpPr>
          <p:cNvPr id="5" name="Rectangle 4"/>
          <p:cNvSpPr/>
          <p:nvPr/>
        </p:nvSpPr>
        <p:spPr>
          <a:xfrm>
            <a:off x="457200" y="762000"/>
            <a:ext cx="7620000" cy="523220"/>
          </a:xfrm>
          <a:prstGeom prst="rect">
            <a:avLst/>
          </a:prstGeom>
        </p:spPr>
        <p:txBody>
          <a:bodyPr wrap="square">
            <a:spAutoFit/>
          </a:bodyPr>
          <a:lstStyle/>
          <a:p>
            <a:pPr marL="342900" indent="-342900"/>
            <a:r>
              <a:rPr lang="en-US" sz="2800" b="1" dirty="0" smtClean="0">
                <a:solidFill>
                  <a:srgbClr val="FF0000"/>
                </a:solidFill>
                <a:latin typeface="Arial" pitchFamily="34" charset="0"/>
                <a:cs typeface="Arial" pitchFamily="34" charset="0"/>
              </a:rPr>
              <a:t>Principle of Risk Assessment Organization</a:t>
            </a:r>
          </a:p>
        </p:txBody>
      </p:sp>
      <p:sp>
        <p:nvSpPr>
          <p:cNvPr id="6" name="TextBox 5"/>
          <p:cNvSpPr txBox="1"/>
          <p:nvPr/>
        </p:nvSpPr>
        <p:spPr>
          <a:xfrm>
            <a:off x="609600" y="1295400"/>
            <a:ext cx="7924800" cy="5016758"/>
          </a:xfrm>
          <a:prstGeom prst="rect">
            <a:avLst/>
          </a:prstGeom>
          <a:noFill/>
        </p:spPr>
        <p:txBody>
          <a:bodyPr wrap="square" rtlCol="0">
            <a:spAutoFit/>
          </a:bodyPr>
          <a:lstStyle/>
          <a:p>
            <a:pPr marL="342900" indent="-342900">
              <a:spcAft>
                <a:spcPts val="1200"/>
              </a:spcAft>
              <a:buFont typeface="+mj-lt"/>
              <a:buAutoNum type="arabicPeriod"/>
            </a:pPr>
            <a:r>
              <a:rPr lang="en-US" sz="2800" dirty="0" smtClean="0">
                <a:latin typeface="Arial" pitchFamily="34" charset="0"/>
                <a:cs typeface="Arial" pitchFamily="34" charset="0"/>
              </a:rPr>
              <a:t> Preferably independent from risk management</a:t>
            </a:r>
          </a:p>
          <a:p>
            <a:pPr marL="342900" indent="-342900">
              <a:spcAft>
                <a:spcPts val="1200"/>
              </a:spcAft>
              <a:buFont typeface="+mj-lt"/>
              <a:buAutoNum type="arabicPeriod"/>
            </a:pPr>
            <a:r>
              <a:rPr lang="en-US" sz="2800" dirty="0" smtClean="0">
                <a:latin typeface="Arial" pitchFamily="34" charset="0"/>
                <a:cs typeface="Arial" pitchFamily="34" charset="0"/>
              </a:rPr>
              <a:t> Could be completed in the organization, but unnecessary</a:t>
            </a:r>
          </a:p>
          <a:p>
            <a:pPr marL="342900" indent="-342900">
              <a:spcAft>
                <a:spcPts val="1200"/>
              </a:spcAft>
              <a:buFont typeface="+mj-lt"/>
              <a:buAutoNum type="arabicPeriod"/>
            </a:pPr>
            <a:r>
              <a:rPr lang="en-US" sz="2800" dirty="0" smtClean="0">
                <a:latin typeface="Arial" pitchFamily="34" charset="0"/>
                <a:cs typeface="Arial" pitchFamily="34" charset="0"/>
              </a:rPr>
              <a:t> Can be an organization with sufficient expertise in the form of networking</a:t>
            </a:r>
          </a:p>
          <a:p>
            <a:pPr marL="342900" indent="-342900">
              <a:spcAft>
                <a:spcPts val="1200"/>
              </a:spcAft>
              <a:buFont typeface="+mj-lt"/>
              <a:buAutoNum type="arabicPeriod"/>
            </a:pPr>
            <a:r>
              <a:rPr lang="en-US" sz="2800" dirty="0" smtClean="0">
                <a:latin typeface="Arial" pitchFamily="34" charset="0"/>
                <a:cs typeface="Arial" pitchFamily="34" charset="0"/>
              </a:rPr>
              <a:t> The organization can function as national or regional risk assessment coordinator</a:t>
            </a:r>
          </a:p>
          <a:p>
            <a:pPr marL="342900" indent="-342900">
              <a:spcAft>
                <a:spcPts val="1200"/>
              </a:spcAft>
              <a:buFont typeface="+mj-lt"/>
              <a:buAutoNum type="arabicPeriod"/>
            </a:pPr>
            <a:r>
              <a:rPr lang="en-US" sz="2800" dirty="0" smtClean="0">
                <a:latin typeface="Arial" pitchFamily="34" charset="0"/>
                <a:cs typeface="Arial" pitchFamily="34" charset="0"/>
              </a:rPr>
              <a:t> The organization should collect data base on experts in risk assessment of various field</a:t>
            </a:r>
            <a:endParaRPr lang="en-US" sz="2800"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r>
              <a:rPr lang="en-US" smtClean="0"/>
              <a:t>22/03/2016</a:t>
            </a:r>
            <a:endParaRPr lang="en-US"/>
          </a:p>
        </p:txBody>
      </p:sp>
      <p:sp>
        <p:nvSpPr>
          <p:cNvPr id="9" name="Footer Placeholder 8"/>
          <p:cNvSpPr>
            <a:spLocks noGrp="1"/>
          </p:cNvSpPr>
          <p:nvPr>
            <p:ph type="ftr" sz="quarter" idx="11"/>
          </p:nvPr>
        </p:nvSpPr>
        <p:spPr/>
        <p:txBody>
          <a:bodyPr/>
          <a:lstStyle/>
          <a:p>
            <a:r>
              <a:rPr lang="en-US" smtClean="0"/>
              <a:t>Songsak_TRAC_1610</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22/03/2016</a:t>
            </a:r>
            <a:endParaRPr lang="en-US"/>
          </a:p>
        </p:txBody>
      </p:sp>
      <p:sp>
        <p:nvSpPr>
          <p:cNvPr id="3" name="Footer Placeholder 2"/>
          <p:cNvSpPr>
            <a:spLocks noGrp="1"/>
          </p:cNvSpPr>
          <p:nvPr>
            <p:ph type="ftr" sz="quarter" idx="11"/>
          </p:nvPr>
        </p:nvSpPr>
        <p:spPr/>
        <p:txBody>
          <a:bodyPr/>
          <a:lstStyle/>
          <a:p>
            <a:r>
              <a:rPr lang="en-US" smtClean="0"/>
              <a:t>Songsak_TRAC_1610</a:t>
            </a:r>
            <a:endParaRPr lang="en-US"/>
          </a:p>
        </p:txBody>
      </p:sp>
      <p:sp>
        <p:nvSpPr>
          <p:cNvPr id="4" name="Slide Number Placeholder 3"/>
          <p:cNvSpPr>
            <a:spLocks noGrp="1"/>
          </p:cNvSpPr>
          <p:nvPr>
            <p:ph type="sldNum" sz="quarter" idx="12"/>
          </p:nvPr>
        </p:nvSpPr>
        <p:spPr/>
        <p:txBody>
          <a:bodyPr/>
          <a:lstStyle/>
          <a:p>
            <a:fld id="{2D3F1599-000F-4F90-BF33-238AFDB9E6F7}" type="slidenum">
              <a:rPr lang="en-US" smtClean="0"/>
              <a:pPr/>
              <a:t>6</a:t>
            </a:fld>
            <a:endParaRPr lang="en-US"/>
          </a:p>
        </p:txBody>
      </p:sp>
      <p:sp>
        <p:nvSpPr>
          <p:cNvPr id="5" name="TextBox 4"/>
          <p:cNvSpPr txBox="1"/>
          <p:nvPr/>
        </p:nvSpPr>
        <p:spPr>
          <a:xfrm>
            <a:off x="990600" y="1828800"/>
            <a:ext cx="7239000" cy="1323439"/>
          </a:xfrm>
          <a:prstGeom prst="rect">
            <a:avLst/>
          </a:prstGeom>
          <a:noFill/>
        </p:spPr>
        <p:txBody>
          <a:bodyPr wrap="square" rtlCol="0">
            <a:spAutoFit/>
          </a:bodyPr>
          <a:lstStyle/>
          <a:p>
            <a:pPr algn="ctr"/>
            <a:r>
              <a:rPr lang="en-US" sz="4000" dirty="0" smtClean="0">
                <a:solidFill>
                  <a:srgbClr val="FF0000"/>
                </a:solidFill>
                <a:latin typeface="Arial" pitchFamily="34" charset="0"/>
                <a:cs typeface="Arial" pitchFamily="34" charset="0"/>
              </a:rPr>
              <a:t>Establishment of National</a:t>
            </a:r>
          </a:p>
          <a:p>
            <a:pPr algn="ctr"/>
            <a:r>
              <a:rPr lang="en-US" sz="4000" dirty="0" smtClean="0">
                <a:solidFill>
                  <a:srgbClr val="FF0000"/>
                </a:solidFill>
                <a:latin typeface="Arial" pitchFamily="34" charset="0"/>
                <a:cs typeface="Arial" pitchFamily="34" charset="0"/>
              </a:rPr>
              <a:t>Risk Assessment Organization</a:t>
            </a:r>
            <a:endParaRPr lang="en-US" sz="4000" dirty="0">
              <a:solidFill>
                <a:srgbClr val="FF0000"/>
              </a:solidFill>
              <a:latin typeface="Arial" pitchFamily="34" charset="0"/>
              <a:cs typeface="Arial" pitchFamily="34" charset="0"/>
            </a:endParaRPr>
          </a:p>
        </p:txBody>
      </p:sp>
      <p:sp>
        <p:nvSpPr>
          <p:cNvPr id="6" name="TextBox 5"/>
          <p:cNvSpPr txBox="1"/>
          <p:nvPr/>
        </p:nvSpPr>
        <p:spPr>
          <a:xfrm>
            <a:off x="762000" y="3581400"/>
            <a:ext cx="7696200" cy="954107"/>
          </a:xfrm>
          <a:prstGeom prst="rect">
            <a:avLst/>
          </a:prstGeom>
          <a:noFill/>
        </p:spPr>
        <p:txBody>
          <a:bodyPr wrap="square" rtlCol="0">
            <a:spAutoFit/>
          </a:bodyPr>
          <a:lstStyle/>
          <a:p>
            <a:pPr algn="ctr"/>
            <a:r>
              <a:rPr lang="en-US" sz="2800" b="1" dirty="0" smtClean="0">
                <a:solidFill>
                  <a:srgbClr val="0070C0"/>
                </a:solidFill>
                <a:latin typeface="Arial" pitchFamily="34" charset="0"/>
                <a:cs typeface="Arial" pitchFamily="34" charset="0"/>
              </a:rPr>
              <a:t>Thailand Risk Assessment and </a:t>
            </a:r>
            <a:r>
              <a:rPr lang="en-US" sz="2800" b="1" dirty="0" err="1" smtClean="0">
                <a:solidFill>
                  <a:srgbClr val="0070C0"/>
                </a:solidFill>
                <a:latin typeface="Arial" pitchFamily="34" charset="0"/>
                <a:cs typeface="Arial" pitchFamily="34" charset="0"/>
              </a:rPr>
              <a:t>Survailance</a:t>
            </a:r>
            <a:r>
              <a:rPr lang="en-US" sz="2800" b="1" dirty="0" smtClean="0">
                <a:solidFill>
                  <a:srgbClr val="0070C0"/>
                </a:solidFill>
                <a:latin typeface="Arial" pitchFamily="34" charset="0"/>
                <a:cs typeface="Arial" pitchFamily="34" charset="0"/>
              </a:rPr>
              <a:t> Center (TRAC)</a:t>
            </a:r>
            <a:endParaRPr lang="en-US" sz="2800" b="1" dirty="0">
              <a:solidFill>
                <a:srgbClr val="0070C0"/>
              </a:solidFill>
              <a:latin typeface="Arial" pitchFamily="34" charset="0"/>
              <a:cs typeface="Arial" pitchFamily="34" charset="0"/>
            </a:endParaRPr>
          </a:p>
        </p:txBody>
      </p:sp>
      <p:pic>
        <p:nvPicPr>
          <p:cNvPr id="8" name="Picture 2" descr="D:\TRAC\LOGO\TRAC LOGO.png"/>
          <p:cNvPicPr>
            <a:picLocks noChangeAspect="1" noChangeArrowheads="1"/>
          </p:cNvPicPr>
          <p:nvPr/>
        </p:nvPicPr>
        <p:blipFill>
          <a:blip r:embed="rId2" cstate="print"/>
          <a:srcRect/>
          <a:stretch>
            <a:fillRect/>
          </a:stretch>
        </p:blipFill>
        <p:spPr bwMode="auto">
          <a:xfrm>
            <a:off x="3810000" y="4572000"/>
            <a:ext cx="1676400" cy="14528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7</a:t>
            </a:fld>
            <a:endParaRPr lang="en-US"/>
          </a:p>
        </p:txBody>
      </p:sp>
      <p:sp>
        <p:nvSpPr>
          <p:cNvPr id="5" name="Rectangle 4"/>
          <p:cNvSpPr/>
          <p:nvPr/>
        </p:nvSpPr>
        <p:spPr>
          <a:xfrm>
            <a:off x="152400" y="762000"/>
            <a:ext cx="8610600" cy="461665"/>
          </a:xfrm>
          <a:prstGeom prst="rect">
            <a:avLst/>
          </a:prstGeom>
        </p:spPr>
        <p:txBody>
          <a:bodyPr wrap="square">
            <a:spAutoFit/>
          </a:bodyPr>
          <a:lstStyle/>
          <a:p>
            <a:pPr marL="342900" indent="-342900"/>
            <a:r>
              <a:rPr lang="en-US" sz="2400" b="1" dirty="0" smtClean="0">
                <a:solidFill>
                  <a:srgbClr val="FF0000"/>
                </a:solidFill>
                <a:latin typeface="Arial" pitchFamily="34" charset="0"/>
                <a:cs typeface="Arial" pitchFamily="34" charset="0"/>
              </a:rPr>
              <a:t>Strategic Framework of Food Management in Thailand</a:t>
            </a:r>
          </a:p>
        </p:txBody>
      </p:sp>
      <p:sp>
        <p:nvSpPr>
          <p:cNvPr id="6" name="Rectangle 19"/>
          <p:cNvSpPr>
            <a:spLocks noChangeArrowheads="1"/>
          </p:cNvSpPr>
          <p:nvPr/>
        </p:nvSpPr>
        <p:spPr bwMode="auto">
          <a:xfrm>
            <a:off x="152400" y="1676400"/>
            <a:ext cx="8839200" cy="685131"/>
          </a:xfrm>
          <a:prstGeom prst="rect">
            <a:avLst/>
          </a:prstGeom>
          <a:solidFill>
            <a:schemeClr val="accent3">
              <a:lumMod val="20000"/>
              <a:lumOff val="80000"/>
              <a:alpha val="67059"/>
            </a:schemeClr>
          </a:solidFill>
          <a:ln>
            <a:headEnd/>
            <a:tailEnd/>
          </a:ln>
          <a:effectLst>
            <a:glow rad="63500">
              <a:schemeClr val="accent5">
                <a:satMod val="175000"/>
                <a:alpha val="40000"/>
              </a:schemeClr>
            </a:glow>
            <a:outerShdw blurRad="57150" dist="38100" dir="5400000" algn="ctr" rotWithShape="0">
              <a:schemeClr val="accent1">
                <a:shade val="9000"/>
                <a:satMod val="105000"/>
                <a:alpha val="48000"/>
              </a:schemeClr>
            </a:outerShdw>
          </a:effectLst>
        </p:spPr>
        <p:style>
          <a:lnRef idx="3">
            <a:schemeClr val="lt1"/>
          </a:lnRef>
          <a:fillRef idx="1">
            <a:schemeClr val="accent1"/>
          </a:fillRef>
          <a:effectRef idx="1">
            <a:schemeClr val="accent1"/>
          </a:effectRef>
          <a:fontRef idx="minor">
            <a:schemeClr val="lt1"/>
          </a:fontRef>
        </p:style>
        <p:txBody>
          <a:bodyPr/>
          <a:lstStyle/>
          <a:p>
            <a:pPr algn="ctr">
              <a:lnSpc>
                <a:spcPct val="90000"/>
              </a:lnSpc>
              <a:defRPr/>
            </a:pPr>
            <a:endParaRPr lang="th-TH" sz="6000" b="1" dirty="0">
              <a:solidFill>
                <a:srgbClr val="FF0000"/>
              </a:solidFill>
              <a:latin typeface="Arial" pitchFamily="34" charset="0"/>
              <a:cs typeface="FreesiaUPC" pitchFamily="34" charset="-34"/>
            </a:endParaRPr>
          </a:p>
        </p:txBody>
      </p:sp>
      <p:sp>
        <p:nvSpPr>
          <p:cNvPr id="7" name="สี่เหลี่ยมผืนผ้า 10"/>
          <p:cNvSpPr/>
          <p:nvPr/>
        </p:nvSpPr>
        <p:spPr>
          <a:xfrm>
            <a:off x="2000250" y="2919413"/>
            <a:ext cx="5143500" cy="3554819"/>
          </a:xfrm>
          <a:prstGeom prst="rect">
            <a:avLst/>
          </a:prstGeom>
        </p:spPr>
        <p:txBody>
          <a:bodyPr wrap="square">
            <a:spAutoFit/>
          </a:bodyPr>
          <a:lstStyle/>
          <a:p>
            <a:pPr algn="ctr">
              <a:lnSpc>
                <a:spcPts val="4500"/>
              </a:lnSpc>
              <a:defRPr/>
            </a:pPr>
            <a:r>
              <a:rPr lang="en-US" sz="3200" b="1" i="1" dirty="0">
                <a:solidFill>
                  <a:srgbClr val="FF0000"/>
                </a:solidFill>
                <a:effectLst>
                  <a:outerShdw blurRad="38100" dist="38100" dir="2700000" algn="tl">
                    <a:srgbClr val="000000">
                      <a:alpha val="43137"/>
                    </a:srgbClr>
                  </a:outerShdw>
                </a:effectLst>
                <a:latin typeface="Tahoma" pitchFamily="34" charset="0"/>
                <a:cs typeface="Tahoma" pitchFamily="34" charset="0"/>
              </a:rPr>
              <a:t>Approved</a:t>
            </a:r>
            <a:r>
              <a:rPr lang="en-US" sz="3200" b="1" dirty="0">
                <a:solidFill>
                  <a:srgbClr val="FFFFFF"/>
                </a:solidFill>
                <a:effectLst>
                  <a:outerShdw blurRad="38100" dist="38100" dir="2700000" algn="tl">
                    <a:srgbClr val="000000">
                      <a:alpha val="43137"/>
                    </a:srgbClr>
                  </a:outerShdw>
                </a:effectLst>
                <a:latin typeface="Tahoma" pitchFamily="34" charset="0"/>
                <a:cs typeface="Tahoma" pitchFamily="34" charset="0"/>
              </a:rPr>
              <a:t> </a:t>
            </a:r>
          </a:p>
          <a:p>
            <a:pPr algn="ctr">
              <a:lnSpc>
                <a:spcPts val="4500"/>
              </a:lnSpc>
              <a:defRPr/>
            </a:pPr>
            <a:r>
              <a:rPr lang="en-US" sz="3200" dirty="0">
                <a:solidFill>
                  <a:srgbClr val="00B0F0"/>
                </a:solidFill>
                <a:effectLst>
                  <a:outerShdw blurRad="38100" dist="38100" dir="2700000" algn="tl">
                    <a:srgbClr val="000000">
                      <a:alpha val="43137"/>
                    </a:srgbClr>
                  </a:outerShdw>
                </a:effectLst>
                <a:latin typeface="Tahoma" pitchFamily="34" charset="0"/>
                <a:cs typeface="Tahoma" pitchFamily="34" charset="0"/>
              </a:rPr>
              <a:t>The Strategic Framework of Food Management </a:t>
            </a:r>
          </a:p>
          <a:p>
            <a:pPr algn="ctr">
              <a:lnSpc>
                <a:spcPts val="4500"/>
              </a:lnSpc>
              <a:defRPr/>
            </a:pPr>
            <a:r>
              <a:rPr lang="en-US" sz="3200" dirty="0">
                <a:solidFill>
                  <a:srgbClr val="00B0F0"/>
                </a:solidFill>
                <a:effectLst>
                  <a:outerShdw blurRad="38100" dist="38100" dir="2700000" algn="tl">
                    <a:srgbClr val="000000">
                      <a:alpha val="43137"/>
                    </a:srgbClr>
                  </a:outerShdw>
                </a:effectLst>
                <a:latin typeface="Tahoma" pitchFamily="34" charset="0"/>
                <a:cs typeface="Tahoma" pitchFamily="34" charset="0"/>
              </a:rPr>
              <a:t>on 25 November 2010 </a:t>
            </a:r>
          </a:p>
          <a:p>
            <a:pPr algn="ctr">
              <a:lnSpc>
                <a:spcPts val="4500"/>
              </a:lnSpc>
              <a:defRPr/>
            </a:pPr>
            <a:r>
              <a:rPr lang="en-US" sz="3200" dirty="0">
                <a:solidFill>
                  <a:srgbClr val="00B0F0"/>
                </a:solidFill>
                <a:effectLst>
                  <a:outerShdw blurRad="38100" dist="38100" dir="2700000" algn="tl">
                    <a:srgbClr val="000000">
                      <a:alpha val="43137"/>
                    </a:srgbClr>
                  </a:outerShdw>
                </a:effectLst>
                <a:latin typeface="Tahoma" pitchFamily="34" charset="0"/>
                <a:cs typeface="Tahoma" pitchFamily="34" charset="0"/>
              </a:rPr>
              <a:t>by the Cabinet</a:t>
            </a:r>
          </a:p>
          <a:p>
            <a:pPr algn="ctr">
              <a:lnSpc>
                <a:spcPts val="4500"/>
              </a:lnSpc>
              <a:defRPr/>
            </a:pPr>
            <a:endParaRPr lang="th-TH" sz="3600" dirty="0">
              <a:solidFill>
                <a:srgbClr val="FFFFFF"/>
              </a:solidFill>
              <a:effectLst>
                <a:outerShdw blurRad="38100" dist="38100" dir="2700000" algn="tl">
                  <a:srgbClr val="000000">
                    <a:alpha val="43137"/>
                  </a:srgbClr>
                </a:outerShdw>
              </a:effectLst>
              <a:latin typeface="Arial"/>
              <a:cs typeface="Angsana New"/>
            </a:endParaRPr>
          </a:p>
        </p:txBody>
      </p:sp>
      <p:sp>
        <p:nvSpPr>
          <p:cNvPr id="8" name="Rectangle 6"/>
          <p:cNvSpPr>
            <a:spLocks noChangeArrowheads="1"/>
          </p:cNvSpPr>
          <p:nvPr/>
        </p:nvSpPr>
        <p:spPr bwMode="auto">
          <a:xfrm>
            <a:off x="381000" y="1808881"/>
            <a:ext cx="8382001" cy="424732"/>
          </a:xfrm>
          <a:prstGeom prst="rect">
            <a:avLst/>
          </a:prstGeom>
          <a:noFill/>
          <a:ln w="9525">
            <a:noFill/>
            <a:miter lim="800000"/>
            <a:headEnd/>
            <a:tailEnd/>
          </a:ln>
        </p:spPr>
        <p:txBody>
          <a:bodyPr wrap="square">
            <a:spAutoFit/>
          </a:bodyPr>
          <a:lstStyle/>
          <a:p>
            <a:pPr algn="ctr">
              <a:lnSpc>
                <a:spcPct val="90000"/>
              </a:lnSpc>
              <a:defRPr/>
            </a:pPr>
            <a:r>
              <a:rPr lang="en-US" sz="2400" b="1" dirty="0">
                <a:solidFill>
                  <a:schemeClr val="accent2"/>
                </a:solidFill>
                <a:effectLst>
                  <a:outerShdw blurRad="38100" dist="38100" dir="2700000" algn="tl">
                    <a:srgbClr val="000000">
                      <a:alpha val="43137"/>
                    </a:srgbClr>
                  </a:outerShdw>
                </a:effectLst>
                <a:latin typeface="Arial Rounded MT Bold" pitchFamily="34" charset="0"/>
                <a:cs typeface="Tahoma" pitchFamily="34" charset="0"/>
              </a:rPr>
              <a:t>A Cabinet Resolution on </a:t>
            </a:r>
            <a:r>
              <a:rPr lang="en-US" sz="2400" b="1" dirty="0">
                <a:solidFill>
                  <a:srgbClr val="7030A0"/>
                </a:solidFill>
                <a:effectLst>
                  <a:outerShdw blurRad="38100" dist="38100" dir="2700000" algn="tl">
                    <a:srgbClr val="000000">
                      <a:alpha val="43137"/>
                    </a:srgbClr>
                  </a:outerShdw>
                </a:effectLst>
                <a:latin typeface="Arial Rounded MT Bold" pitchFamily="34" charset="0"/>
                <a:cs typeface="Tahoma" pitchFamily="34" charset="0"/>
              </a:rPr>
              <a:t>“</a:t>
            </a:r>
            <a:r>
              <a:rPr lang="en-US" sz="2400" b="1" i="1" dirty="0">
                <a:solidFill>
                  <a:srgbClr val="7030A0"/>
                </a:solidFill>
                <a:effectLst>
                  <a:outerShdw blurRad="38100" dist="38100" dir="2700000" algn="tl">
                    <a:srgbClr val="000000">
                      <a:alpha val="43137"/>
                    </a:srgbClr>
                  </a:outerShdw>
                </a:effectLst>
                <a:latin typeface="Arial Rounded MT Bold" pitchFamily="34" charset="0"/>
                <a:cs typeface="Tahoma" pitchFamily="34" charset="0"/>
              </a:rPr>
              <a:t>Thailand Food Strategy”</a:t>
            </a:r>
          </a:p>
        </p:txBody>
      </p:sp>
      <p:sp>
        <p:nvSpPr>
          <p:cNvPr id="9" name="Date Placeholder 8"/>
          <p:cNvSpPr>
            <a:spLocks noGrp="1"/>
          </p:cNvSpPr>
          <p:nvPr>
            <p:ph type="dt" sz="half" idx="10"/>
          </p:nvPr>
        </p:nvSpPr>
        <p:spPr/>
        <p:txBody>
          <a:bodyPr/>
          <a:lstStyle/>
          <a:p>
            <a:r>
              <a:rPr lang="en-US" smtClean="0"/>
              <a:t>22/03/2016</a:t>
            </a:r>
            <a:endParaRPr lang="en-US"/>
          </a:p>
        </p:txBody>
      </p:sp>
      <p:sp>
        <p:nvSpPr>
          <p:cNvPr id="10" name="Footer Placeholder 9"/>
          <p:cNvSpPr>
            <a:spLocks noGrp="1"/>
          </p:cNvSpPr>
          <p:nvPr>
            <p:ph type="ftr" sz="quarter" idx="11"/>
          </p:nvPr>
        </p:nvSpPr>
        <p:spPr/>
        <p:txBody>
          <a:bodyPr/>
          <a:lstStyle/>
          <a:p>
            <a:r>
              <a:rPr lang="en-US" smtClean="0"/>
              <a:t>Songsak_TRAC_1610</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8</a:t>
            </a:fld>
            <a:endParaRPr lang="en-US"/>
          </a:p>
        </p:txBody>
      </p:sp>
      <p:sp>
        <p:nvSpPr>
          <p:cNvPr id="5" name="AutoShape 7"/>
          <p:cNvSpPr>
            <a:spLocks noChangeArrowheads="1"/>
          </p:cNvSpPr>
          <p:nvPr/>
        </p:nvSpPr>
        <p:spPr bwMode="auto">
          <a:xfrm>
            <a:off x="242888" y="442912"/>
            <a:ext cx="8748712" cy="5473700"/>
          </a:xfrm>
          <a:prstGeom prst="triangle">
            <a:avLst>
              <a:gd name="adj" fmla="val 50000"/>
            </a:avLst>
          </a:prstGeom>
          <a:gradFill rotWithShape="1">
            <a:gsLst>
              <a:gs pos="0">
                <a:srgbClr val="FF6600">
                  <a:alpha val="67998"/>
                </a:srgbClr>
              </a:gs>
              <a:gs pos="100000">
                <a:schemeClr val="bg1"/>
              </a:gs>
            </a:gsLst>
            <a:lin ang="5400000" scaled="1"/>
          </a:gradFill>
          <a:ln w="9525">
            <a:noFill/>
            <a:miter lim="800000"/>
            <a:headEnd/>
            <a:tailEnd/>
          </a:ln>
        </p:spPr>
        <p:txBody>
          <a:bodyPr wrap="none" anchor="ctr"/>
          <a:lstStyle/>
          <a:p>
            <a:endParaRPr lang="en-US">
              <a:latin typeface="Tahoma" pitchFamily="34" charset="0"/>
              <a:cs typeface="Tahoma" pitchFamily="34" charset="0"/>
            </a:endParaRPr>
          </a:p>
        </p:txBody>
      </p:sp>
      <p:pic>
        <p:nvPicPr>
          <p:cNvPr id="6" name="Picture 3" descr="umblella1"/>
          <p:cNvPicPr>
            <a:picLocks noChangeAspect="1" noChangeArrowheads="1"/>
          </p:cNvPicPr>
          <p:nvPr/>
        </p:nvPicPr>
        <p:blipFill>
          <a:blip r:embed="rId2" cstate="print"/>
          <a:srcRect/>
          <a:stretch>
            <a:fillRect/>
          </a:stretch>
        </p:blipFill>
        <p:spPr bwMode="auto">
          <a:xfrm>
            <a:off x="1035050" y="180975"/>
            <a:ext cx="6985000" cy="4797425"/>
          </a:xfrm>
          <a:prstGeom prst="rect">
            <a:avLst/>
          </a:prstGeom>
          <a:noFill/>
          <a:ln w="9525">
            <a:noFill/>
            <a:miter lim="800000"/>
            <a:headEnd/>
            <a:tailEnd/>
          </a:ln>
        </p:spPr>
      </p:pic>
      <p:sp>
        <p:nvSpPr>
          <p:cNvPr id="7" name="Rectangle 8"/>
          <p:cNvSpPr txBox="1">
            <a:spLocks noChangeArrowheads="1"/>
          </p:cNvSpPr>
          <p:nvPr/>
        </p:nvSpPr>
        <p:spPr>
          <a:xfrm>
            <a:off x="533400" y="828675"/>
            <a:ext cx="8229600" cy="1152525"/>
          </a:xfrm>
          <a:prstGeom prst="rect">
            <a:avLst/>
          </a:prstGeom>
          <a:effectLst>
            <a:outerShdw dist="35921" dir="2700000" algn="ctr" rotWithShape="0">
              <a:schemeClr val="tx2"/>
            </a:outerShdw>
          </a:effectLst>
        </p:spPr>
        <p:txBody>
          <a:bodyPr vert="horz" lIns="91440" tIns="45720" rIns="91440" bIns="45720" rtlCol="0" anchor="ctr">
            <a:normAutofit/>
          </a:bodyPr>
          <a:lstStyle/>
          <a:p>
            <a:pPr marL="0" marR="0" lvl="0" indent="0" algn="ctr" defTabSz="914400" rtl="0" eaLnBrk="1" fontAlgn="auto" latinLnBrk="0" hangingPunct="1">
              <a:lnSpc>
                <a:spcPct val="65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6600"/>
                </a:solidFill>
                <a:effectLst>
                  <a:outerShdw blurRad="38100" dist="38100" dir="2700000" algn="tl">
                    <a:srgbClr val="C0C0C0"/>
                  </a:outerShdw>
                </a:effectLst>
                <a:uLnTx/>
                <a:uFillTx/>
                <a:latin typeface="Tahoma" pitchFamily="34" charset="0"/>
                <a:ea typeface="+mj-ea"/>
                <a:cs typeface="Tahoma" pitchFamily="34" charset="0"/>
              </a:rPr>
              <a:t>Thailand National </a:t>
            </a:r>
            <a:br>
              <a:rPr kumimoji="0" lang="en-US" sz="2800" b="1" i="0" u="none" strike="noStrike" kern="1200" cap="none" spc="0" normalizeH="0" baseline="0" noProof="0" dirty="0" smtClean="0">
                <a:ln>
                  <a:noFill/>
                </a:ln>
                <a:solidFill>
                  <a:srgbClr val="FF6600"/>
                </a:solidFill>
                <a:effectLst>
                  <a:outerShdw blurRad="38100" dist="38100" dir="2700000" algn="tl">
                    <a:srgbClr val="C0C0C0"/>
                  </a:outerShdw>
                </a:effectLst>
                <a:uLnTx/>
                <a:uFillTx/>
                <a:latin typeface="Tahoma" pitchFamily="34" charset="0"/>
                <a:ea typeface="+mj-ea"/>
                <a:cs typeface="Tahoma" pitchFamily="34" charset="0"/>
              </a:rPr>
            </a:br>
            <a:r>
              <a:rPr kumimoji="0" lang="en-US" sz="2800" b="1" i="0" u="none" strike="noStrike" kern="1200" cap="none" spc="0" normalizeH="0" baseline="0" noProof="0" dirty="0" smtClean="0">
                <a:ln>
                  <a:noFill/>
                </a:ln>
                <a:solidFill>
                  <a:srgbClr val="FF6600"/>
                </a:solidFill>
                <a:effectLst>
                  <a:outerShdw blurRad="38100" dist="38100" dir="2700000" algn="tl">
                    <a:srgbClr val="C0C0C0"/>
                  </a:outerShdw>
                </a:effectLst>
                <a:uLnTx/>
                <a:uFillTx/>
                <a:latin typeface="Tahoma" pitchFamily="34" charset="0"/>
                <a:ea typeface="+mj-ea"/>
                <a:cs typeface="Tahoma" pitchFamily="34" charset="0"/>
              </a:rPr>
              <a:t/>
            </a:r>
            <a:br>
              <a:rPr kumimoji="0" lang="en-US" sz="2800" b="1" i="0" u="none" strike="noStrike" kern="1200" cap="none" spc="0" normalizeH="0" baseline="0" noProof="0" dirty="0" smtClean="0">
                <a:ln>
                  <a:noFill/>
                </a:ln>
                <a:solidFill>
                  <a:srgbClr val="FF6600"/>
                </a:solidFill>
                <a:effectLst>
                  <a:outerShdw blurRad="38100" dist="38100" dir="2700000" algn="tl">
                    <a:srgbClr val="C0C0C0"/>
                  </a:outerShdw>
                </a:effectLst>
                <a:uLnTx/>
                <a:uFillTx/>
                <a:latin typeface="Tahoma" pitchFamily="34" charset="0"/>
                <a:ea typeface="+mj-ea"/>
                <a:cs typeface="Tahoma" pitchFamily="34" charset="0"/>
              </a:rPr>
            </a:br>
            <a:r>
              <a:rPr kumimoji="0" lang="en-US" sz="2800" b="1" i="0" u="none" strike="noStrike" kern="1200" cap="none" spc="0" normalizeH="0" baseline="0" noProof="0" dirty="0" smtClean="0">
                <a:ln>
                  <a:noFill/>
                </a:ln>
                <a:solidFill>
                  <a:srgbClr val="FF6600"/>
                </a:solidFill>
                <a:effectLst>
                  <a:outerShdw blurRad="38100" dist="38100" dir="2700000" algn="tl">
                    <a:srgbClr val="C0C0C0"/>
                  </a:outerShdw>
                </a:effectLst>
                <a:uLnTx/>
                <a:uFillTx/>
                <a:latin typeface="Tahoma" pitchFamily="34" charset="0"/>
                <a:ea typeface="+mj-ea"/>
                <a:cs typeface="Tahoma" pitchFamily="34" charset="0"/>
              </a:rPr>
              <a:t>Food Committee Act of 2008</a:t>
            </a:r>
            <a:endParaRPr kumimoji="0" lang="th-TH" sz="3600" b="1" i="0" u="none" strike="noStrike" kern="1200" cap="none" spc="0" normalizeH="0" baseline="0" noProof="0" dirty="0" smtClean="0">
              <a:ln>
                <a:noFill/>
              </a:ln>
              <a:solidFill>
                <a:srgbClr val="FF6600"/>
              </a:solidFill>
              <a:effectLst>
                <a:outerShdw blurRad="38100" dist="38100" dir="2700000" algn="tl">
                  <a:srgbClr val="C0C0C0"/>
                </a:outerShdw>
              </a:effectLst>
              <a:uLnTx/>
              <a:uFillTx/>
              <a:latin typeface="Tahoma" pitchFamily="34" charset="0"/>
              <a:ea typeface="+mj-ea"/>
              <a:cs typeface="Tahoma" pitchFamily="34" charset="0"/>
            </a:endParaRPr>
          </a:p>
        </p:txBody>
      </p:sp>
      <p:sp>
        <p:nvSpPr>
          <p:cNvPr id="8" name="AutoShape 12"/>
          <p:cNvSpPr>
            <a:spLocks noChangeArrowheads="1"/>
          </p:cNvSpPr>
          <p:nvPr/>
        </p:nvSpPr>
        <p:spPr bwMode="auto">
          <a:xfrm>
            <a:off x="1987196" y="3060700"/>
            <a:ext cx="1696157" cy="792303"/>
          </a:xfrm>
          <a:prstGeom prst="roundRect">
            <a:avLst>
              <a:gd name="adj" fmla="val 16667"/>
            </a:avLst>
          </a:prstGeom>
          <a:solidFill>
            <a:srgbClr val="FFFF99"/>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b="1" dirty="0">
                <a:solidFill>
                  <a:schemeClr val="tx1"/>
                </a:solidFill>
                <a:latin typeface="Tahoma" pitchFamily="34" charset="0"/>
                <a:cs typeface="Tahoma" pitchFamily="34" charset="0"/>
              </a:rPr>
              <a:t>Food</a:t>
            </a:r>
          </a:p>
          <a:p>
            <a:pPr algn="ctr">
              <a:defRPr/>
            </a:pPr>
            <a:r>
              <a:rPr lang="en-US" sz="2000" b="1" dirty="0">
                <a:solidFill>
                  <a:schemeClr val="tx1"/>
                </a:solidFill>
                <a:latin typeface="Tahoma" pitchFamily="34" charset="0"/>
                <a:cs typeface="Tahoma" pitchFamily="34" charset="0"/>
              </a:rPr>
              <a:t>Safety</a:t>
            </a:r>
            <a:endParaRPr lang="th-TH" sz="2000" b="1" dirty="0">
              <a:solidFill>
                <a:schemeClr val="tx1"/>
              </a:solidFill>
              <a:latin typeface="Tahoma" pitchFamily="34" charset="0"/>
              <a:cs typeface="Tahoma" pitchFamily="34" charset="0"/>
            </a:endParaRPr>
          </a:p>
        </p:txBody>
      </p:sp>
      <p:grpSp>
        <p:nvGrpSpPr>
          <p:cNvPr id="9" name="Group 9"/>
          <p:cNvGrpSpPr>
            <a:grpSpLocks/>
          </p:cNvGrpSpPr>
          <p:nvPr/>
        </p:nvGrpSpPr>
        <p:grpSpPr bwMode="auto">
          <a:xfrm>
            <a:off x="531813" y="2484437"/>
            <a:ext cx="1223962" cy="1296988"/>
            <a:chOff x="386" y="1706"/>
            <a:chExt cx="771" cy="817"/>
          </a:xfrm>
        </p:grpSpPr>
        <p:sp>
          <p:nvSpPr>
            <p:cNvPr id="10" name="AutoShape 16"/>
            <p:cNvSpPr>
              <a:spLocks noChangeArrowheads="1"/>
            </p:cNvSpPr>
            <p:nvPr/>
          </p:nvSpPr>
          <p:spPr bwMode="auto">
            <a:xfrm>
              <a:off x="386" y="1942"/>
              <a:ext cx="771" cy="581"/>
            </a:xfrm>
            <a:prstGeom prst="roundRect">
              <a:avLst>
                <a:gd name="adj" fmla="val 16667"/>
              </a:avLst>
            </a:prstGeom>
            <a:solidFill>
              <a:srgbClr val="FFCC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b="1" dirty="0">
                  <a:solidFill>
                    <a:schemeClr val="tx1"/>
                  </a:solidFill>
                  <a:latin typeface="Tahoma" pitchFamily="34" charset="0"/>
                  <a:cs typeface="Tahoma" pitchFamily="34" charset="0"/>
                </a:rPr>
                <a:t>Food</a:t>
              </a:r>
            </a:p>
            <a:p>
              <a:pPr algn="ctr">
                <a:defRPr/>
              </a:pPr>
              <a:r>
                <a:rPr lang="en-US" sz="2000" b="1" dirty="0">
                  <a:solidFill>
                    <a:schemeClr val="tx1"/>
                  </a:solidFill>
                  <a:latin typeface="Tahoma" pitchFamily="34" charset="0"/>
                  <a:cs typeface="Tahoma" pitchFamily="34" charset="0"/>
                </a:rPr>
                <a:t>Security</a:t>
              </a:r>
              <a:endParaRPr lang="th-TH" sz="2000" b="1" dirty="0">
                <a:solidFill>
                  <a:schemeClr val="tx1"/>
                </a:solidFill>
                <a:latin typeface="Tahoma" pitchFamily="34" charset="0"/>
                <a:cs typeface="Tahoma" pitchFamily="34" charset="0"/>
              </a:endParaRPr>
            </a:p>
          </p:txBody>
        </p:sp>
        <p:sp>
          <p:nvSpPr>
            <p:cNvPr id="11" name="Line 13"/>
            <p:cNvSpPr>
              <a:spLocks noChangeShapeType="1"/>
            </p:cNvSpPr>
            <p:nvPr/>
          </p:nvSpPr>
          <p:spPr bwMode="auto">
            <a:xfrm>
              <a:off x="748" y="1706"/>
              <a:ext cx="0" cy="272"/>
            </a:xfrm>
            <a:prstGeom prst="line">
              <a:avLst/>
            </a:prstGeom>
            <a:noFill/>
            <a:ln w="38100">
              <a:solidFill>
                <a:schemeClr val="accent2"/>
              </a:solidFill>
              <a:prstDash val="sysDot"/>
              <a:round/>
              <a:headEnd/>
              <a:tailEnd/>
            </a:ln>
          </p:spPr>
          <p:txBody>
            <a:bodyPr/>
            <a:lstStyle/>
            <a:p>
              <a:endParaRPr lang="th-TH"/>
            </a:p>
          </p:txBody>
        </p:sp>
      </p:grpSp>
      <p:sp>
        <p:nvSpPr>
          <p:cNvPr id="12" name="Line 14"/>
          <p:cNvSpPr>
            <a:spLocks noChangeShapeType="1"/>
          </p:cNvSpPr>
          <p:nvPr/>
        </p:nvSpPr>
        <p:spPr bwMode="auto">
          <a:xfrm>
            <a:off x="2547938" y="2700337"/>
            <a:ext cx="0" cy="431800"/>
          </a:xfrm>
          <a:prstGeom prst="line">
            <a:avLst/>
          </a:prstGeom>
          <a:noFill/>
          <a:ln w="38100">
            <a:solidFill>
              <a:schemeClr val="accent2"/>
            </a:solidFill>
            <a:prstDash val="sysDot"/>
            <a:round/>
            <a:headEnd/>
            <a:tailEnd/>
          </a:ln>
        </p:spPr>
        <p:txBody>
          <a:bodyPr/>
          <a:lstStyle/>
          <a:p>
            <a:endParaRPr lang="th-TH"/>
          </a:p>
        </p:txBody>
      </p:sp>
      <p:grpSp>
        <p:nvGrpSpPr>
          <p:cNvPr id="13" name="Group 15"/>
          <p:cNvGrpSpPr>
            <a:grpSpLocks/>
          </p:cNvGrpSpPr>
          <p:nvPr/>
        </p:nvGrpSpPr>
        <p:grpSpPr bwMode="auto">
          <a:xfrm>
            <a:off x="7156452" y="2413000"/>
            <a:ext cx="1481138" cy="1354137"/>
            <a:chOff x="4614" y="1661"/>
            <a:chExt cx="933" cy="853"/>
          </a:xfrm>
          <a:solidFill>
            <a:srgbClr val="FF66CC"/>
          </a:solidFill>
        </p:grpSpPr>
        <p:sp>
          <p:nvSpPr>
            <p:cNvPr id="14" name="AutoShape 10"/>
            <p:cNvSpPr>
              <a:spLocks noChangeArrowheads="1"/>
            </p:cNvSpPr>
            <p:nvPr/>
          </p:nvSpPr>
          <p:spPr bwMode="auto">
            <a:xfrm>
              <a:off x="4614" y="1933"/>
              <a:ext cx="933" cy="581"/>
            </a:xfrm>
            <a:prstGeom prst="roundRect">
              <a:avLst>
                <a:gd name="adj" fmla="val 16667"/>
              </a:avLst>
            </a:prstGeom>
            <a:solidFill>
              <a:srgbClr val="CC99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b="1" dirty="0">
                  <a:solidFill>
                    <a:srgbClr val="000000"/>
                  </a:solidFill>
                  <a:latin typeface="Tahoma" pitchFamily="34" charset="0"/>
                  <a:cs typeface="Tahoma" pitchFamily="34" charset="0"/>
                </a:rPr>
                <a:t>Food</a:t>
              </a:r>
            </a:p>
            <a:p>
              <a:pPr algn="ctr">
                <a:defRPr/>
              </a:pPr>
              <a:r>
                <a:rPr lang="en-US" sz="2000" b="1" dirty="0">
                  <a:solidFill>
                    <a:srgbClr val="000000"/>
                  </a:solidFill>
                  <a:latin typeface="Tahoma" pitchFamily="34" charset="0"/>
                  <a:cs typeface="Tahoma" pitchFamily="34" charset="0"/>
                </a:rPr>
                <a:t>Education</a:t>
              </a:r>
              <a:endParaRPr lang="th-TH" sz="2000" b="1" dirty="0">
                <a:solidFill>
                  <a:srgbClr val="000000"/>
                </a:solidFill>
                <a:latin typeface="Tahoma" pitchFamily="34" charset="0"/>
                <a:cs typeface="Tahoma" pitchFamily="34" charset="0"/>
              </a:endParaRPr>
            </a:p>
          </p:txBody>
        </p:sp>
        <p:sp>
          <p:nvSpPr>
            <p:cNvPr id="15" name="Line 19"/>
            <p:cNvSpPr>
              <a:spLocks noChangeShapeType="1"/>
            </p:cNvSpPr>
            <p:nvPr/>
          </p:nvSpPr>
          <p:spPr bwMode="auto">
            <a:xfrm>
              <a:off x="5140" y="1661"/>
              <a:ext cx="0" cy="272"/>
            </a:xfrm>
            <a:prstGeom prst="line">
              <a:avLst/>
            </a:prstGeom>
            <a:grpFill/>
            <a:ln w="38100">
              <a:solidFill>
                <a:schemeClr val="accent2"/>
              </a:solidFill>
              <a:prstDash val="sysDot"/>
              <a:round/>
              <a:headEnd/>
              <a:tailEnd/>
            </a:ln>
          </p:spPr>
          <p:txBody>
            <a:bodyPr/>
            <a:lstStyle/>
            <a:p>
              <a:pPr>
                <a:defRPr/>
              </a:pPr>
              <a:endParaRPr lang="th-TH"/>
            </a:p>
          </p:txBody>
        </p:sp>
      </p:grpSp>
      <p:sp>
        <p:nvSpPr>
          <p:cNvPr id="16" name="Text Box 47"/>
          <p:cNvSpPr txBox="1">
            <a:spLocks noChangeArrowheads="1"/>
          </p:cNvSpPr>
          <p:nvPr/>
        </p:nvSpPr>
        <p:spPr bwMode="auto">
          <a:xfrm>
            <a:off x="0" y="3994150"/>
            <a:ext cx="9144000" cy="396875"/>
          </a:xfrm>
          <a:prstGeom prst="rect">
            <a:avLst/>
          </a:prstGeom>
          <a:solidFill>
            <a:schemeClr val="bg1">
              <a:alpha val="47058"/>
            </a:schemeClr>
          </a:solidFill>
          <a:ln w="9525">
            <a:noFill/>
            <a:miter lim="800000"/>
            <a:headEnd/>
            <a:tailEnd/>
          </a:ln>
        </p:spPr>
        <p:txBody>
          <a:bodyPr>
            <a:spAutoFit/>
          </a:bodyPr>
          <a:lstStyle/>
          <a:p>
            <a:pPr algn="ctr">
              <a:spcBef>
                <a:spcPct val="50000"/>
              </a:spcBef>
            </a:pPr>
            <a:r>
              <a:rPr lang="en-US" sz="2000" b="1">
                <a:solidFill>
                  <a:srgbClr val="7030A0"/>
                </a:solidFill>
                <a:latin typeface="Tahoma" pitchFamily="34" charset="0"/>
                <a:ea typeface="Cordia New" pitchFamily="34" charset="-34"/>
                <a:cs typeface="Tahoma" pitchFamily="34" charset="0"/>
              </a:rPr>
              <a:t>11 related ministries</a:t>
            </a:r>
            <a:r>
              <a:rPr lang="th-TH" sz="2000" b="1">
                <a:solidFill>
                  <a:srgbClr val="7030A0"/>
                </a:solidFill>
                <a:latin typeface="Tahoma" pitchFamily="34" charset="0"/>
                <a:ea typeface="Cordia New" pitchFamily="34" charset="-34"/>
                <a:cs typeface="Tahoma" pitchFamily="34" charset="0"/>
              </a:rPr>
              <a:t>, </a:t>
            </a:r>
            <a:r>
              <a:rPr lang="en-US" sz="2000" b="1">
                <a:solidFill>
                  <a:srgbClr val="7030A0"/>
                </a:solidFill>
                <a:latin typeface="Tahoma" pitchFamily="34" charset="0"/>
                <a:ea typeface="Cordia New" pitchFamily="34" charset="-34"/>
                <a:cs typeface="Tahoma" pitchFamily="34" charset="0"/>
              </a:rPr>
              <a:t>30 national agencies,</a:t>
            </a:r>
            <a:r>
              <a:rPr lang="th-TH" sz="2000" b="1" i="1">
                <a:solidFill>
                  <a:srgbClr val="7030A0"/>
                </a:solidFill>
                <a:latin typeface="Tahoma" pitchFamily="34" charset="0"/>
                <a:ea typeface="Cordia New" pitchFamily="34" charset="-34"/>
                <a:cs typeface="Tahoma" pitchFamily="34" charset="0"/>
              </a:rPr>
              <a:t> </a:t>
            </a:r>
            <a:r>
              <a:rPr lang="en-US" sz="2000" b="1">
                <a:solidFill>
                  <a:srgbClr val="7030A0"/>
                </a:solidFill>
                <a:latin typeface="Tahoma" pitchFamily="34" charset="0"/>
                <a:ea typeface="Cordia New" pitchFamily="34" charset="-34"/>
                <a:cs typeface="Tahoma" pitchFamily="34" charset="0"/>
              </a:rPr>
              <a:t>30 relevant Acts </a:t>
            </a:r>
            <a:endParaRPr lang="th-TH" sz="2000" b="1" i="1">
              <a:solidFill>
                <a:srgbClr val="7030A0"/>
              </a:solidFill>
              <a:latin typeface="Tahoma" pitchFamily="34" charset="0"/>
              <a:ea typeface="Cordia New" pitchFamily="34" charset="-34"/>
              <a:cs typeface="Tahoma" pitchFamily="34" charset="0"/>
            </a:endParaRPr>
          </a:p>
        </p:txBody>
      </p:sp>
      <p:sp>
        <p:nvSpPr>
          <p:cNvPr id="17" name="AutoShape 14"/>
          <p:cNvSpPr>
            <a:spLocks noChangeArrowheads="1"/>
          </p:cNvSpPr>
          <p:nvPr/>
        </p:nvSpPr>
        <p:spPr bwMode="auto">
          <a:xfrm>
            <a:off x="5859463" y="2916237"/>
            <a:ext cx="1223963" cy="922338"/>
          </a:xfrm>
          <a:prstGeom prst="roundRect">
            <a:avLst>
              <a:gd name="adj" fmla="val 16667"/>
            </a:avLst>
          </a:prstGeom>
          <a:solidFill>
            <a:srgbClr val="66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b="1" dirty="0">
                <a:solidFill>
                  <a:srgbClr val="000000"/>
                </a:solidFill>
                <a:latin typeface="Tahoma" pitchFamily="34" charset="0"/>
                <a:cs typeface="Tahoma" pitchFamily="34" charset="0"/>
              </a:rPr>
              <a:t>Food</a:t>
            </a:r>
          </a:p>
          <a:p>
            <a:pPr algn="ctr">
              <a:defRPr/>
            </a:pPr>
            <a:r>
              <a:rPr lang="en-US" sz="2000" b="1" dirty="0">
                <a:solidFill>
                  <a:srgbClr val="000000"/>
                </a:solidFill>
                <a:latin typeface="Tahoma" pitchFamily="34" charset="0"/>
                <a:cs typeface="Tahoma" pitchFamily="34" charset="0"/>
              </a:rPr>
              <a:t>Quality</a:t>
            </a:r>
            <a:endParaRPr lang="th-TH" sz="2000" b="1" dirty="0">
              <a:solidFill>
                <a:srgbClr val="000000"/>
              </a:solidFill>
              <a:latin typeface="Tahoma" pitchFamily="34" charset="0"/>
              <a:cs typeface="Tahoma" pitchFamily="34" charset="0"/>
            </a:endParaRPr>
          </a:p>
        </p:txBody>
      </p:sp>
      <p:sp>
        <p:nvSpPr>
          <p:cNvPr id="18" name="Line 24"/>
          <p:cNvSpPr>
            <a:spLocks noChangeShapeType="1"/>
          </p:cNvSpPr>
          <p:nvPr/>
        </p:nvSpPr>
        <p:spPr bwMode="auto">
          <a:xfrm>
            <a:off x="6507163" y="2555875"/>
            <a:ext cx="0" cy="431800"/>
          </a:xfrm>
          <a:prstGeom prst="line">
            <a:avLst/>
          </a:prstGeom>
          <a:noFill/>
          <a:ln w="38100">
            <a:solidFill>
              <a:schemeClr val="accent2"/>
            </a:solidFill>
            <a:prstDash val="sysDot"/>
            <a:round/>
            <a:headEnd/>
            <a:tailEnd/>
          </a:ln>
        </p:spPr>
        <p:txBody>
          <a:bodyPr/>
          <a:lstStyle/>
          <a:p>
            <a:endParaRPr lang="th-TH"/>
          </a:p>
        </p:txBody>
      </p:sp>
      <p:sp>
        <p:nvSpPr>
          <p:cNvPr id="19" name="AutoShape 20"/>
          <p:cNvSpPr>
            <a:spLocks noChangeArrowheads="1"/>
          </p:cNvSpPr>
          <p:nvPr/>
        </p:nvSpPr>
        <p:spPr bwMode="auto">
          <a:xfrm>
            <a:off x="820738" y="5259387"/>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Commerce</a:t>
            </a:r>
          </a:p>
        </p:txBody>
      </p:sp>
      <p:sp>
        <p:nvSpPr>
          <p:cNvPr id="20" name="AutoShape 21"/>
          <p:cNvSpPr>
            <a:spLocks noChangeArrowheads="1"/>
          </p:cNvSpPr>
          <p:nvPr/>
        </p:nvSpPr>
        <p:spPr bwMode="auto">
          <a:xfrm>
            <a:off x="2333625" y="5259387"/>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a:t>
            </a:r>
          </a:p>
          <a:p>
            <a:pPr algn="ctr"/>
            <a:r>
              <a:rPr lang="en-US" sz="1200" b="1">
                <a:solidFill>
                  <a:schemeClr val="accent2"/>
                </a:solidFill>
                <a:latin typeface="Tahoma" pitchFamily="34" charset="0"/>
                <a:cs typeface="Tahoma" pitchFamily="34" charset="0"/>
              </a:rPr>
              <a:t> Interior</a:t>
            </a:r>
            <a:endParaRPr lang="th-TH" sz="1200" b="1">
              <a:solidFill>
                <a:schemeClr val="accent2"/>
              </a:solidFill>
              <a:latin typeface="Tahoma" pitchFamily="34" charset="0"/>
              <a:cs typeface="Tahoma" pitchFamily="34" charset="0"/>
            </a:endParaRPr>
          </a:p>
        </p:txBody>
      </p:sp>
      <p:sp>
        <p:nvSpPr>
          <p:cNvPr id="21" name="AutoShape 22"/>
          <p:cNvSpPr>
            <a:spLocks noChangeArrowheads="1"/>
          </p:cNvSpPr>
          <p:nvPr/>
        </p:nvSpPr>
        <p:spPr bwMode="auto">
          <a:xfrm>
            <a:off x="3844925" y="5259387"/>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Science</a:t>
            </a:r>
            <a:endParaRPr lang="th-TH" sz="1200" b="1">
              <a:solidFill>
                <a:schemeClr val="accent2"/>
              </a:solidFill>
              <a:latin typeface="Tahoma" pitchFamily="34" charset="0"/>
              <a:cs typeface="Tahoma" pitchFamily="34" charset="0"/>
            </a:endParaRPr>
          </a:p>
        </p:txBody>
      </p:sp>
      <p:sp>
        <p:nvSpPr>
          <p:cNvPr id="22" name="AutoShape 23"/>
          <p:cNvSpPr>
            <a:spLocks noChangeArrowheads="1"/>
          </p:cNvSpPr>
          <p:nvPr/>
        </p:nvSpPr>
        <p:spPr bwMode="auto">
          <a:xfrm>
            <a:off x="5357813" y="5259387"/>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Education</a:t>
            </a:r>
          </a:p>
        </p:txBody>
      </p:sp>
      <p:sp>
        <p:nvSpPr>
          <p:cNvPr id="23" name="AutoShape 24"/>
          <p:cNvSpPr>
            <a:spLocks noChangeArrowheads="1"/>
          </p:cNvSpPr>
          <p:nvPr/>
        </p:nvSpPr>
        <p:spPr bwMode="auto">
          <a:xfrm>
            <a:off x="6869113" y="5259387"/>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Agriculture</a:t>
            </a:r>
          </a:p>
        </p:txBody>
      </p:sp>
      <p:sp>
        <p:nvSpPr>
          <p:cNvPr id="24" name="AutoShape 25"/>
          <p:cNvSpPr>
            <a:spLocks noChangeArrowheads="1"/>
          </p:cNvSpPr>
          <p:nvPr/>
        </p:nvSpPr>
        <p:spPr bwMode="auto">
          <a:xfrm>
            <a:off x="1611313" y="461010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Finance</a:t>
            </a:r>
            <a:endParaRPr lang="th-TH" sz="1200" b="1">
              <a:solidFill>
                <a:schemeClr val="accent2"/>
              </a:solidFill>
              <a:latin typeface="Tahoma" pitchFamily="34" charset="0"/>
              <a:cs typeface="Tahoma" pitchFamily="34" charset="0"/>
            </a:endParaRPr>
          </a:p>
        </p:txBody>
      </p:sp>
      <p:sp>
        <p:nvSpPr>
          <p:cNvPr id="25" name="AutoShape 26"/>
          <p:cNvSpPr>
            <a:spLocks noChangeArrowheads="1"/>
          </p:cNvSpPr>
          <p:nvPr/>
        </p:nvSpPr>
        <p:spPr bwMode="auto">
          <a:xfrm>
            <a:off x="3122613" y="461010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a:t>
            </a:r>
          </a:p>
          <a:p>
            <a:pPr algn="ctr"/>
            <a:r>
              <a:rPr lang="en-US" sz="1200" b="1">
                <a:solidFill>
                  <a:schemeClr val="accent2"/>
                </a:solidFill>
                <a:latin typeface="Tahoma" pitchFamily="34" charset="0"/>
                <a:cs typeface="Tahoma" pitchFamily="34" charset="0"/>
              </a:rPr>
              <a:t> Foreign Affairs</a:t>
            </a:r>
            <a:endParaRPr lang="th-TH" sz="1200" b="1">
              <a:solidFill>
                <a:schemeClr val="accent2"/>
              </a:solidFill>
              <a:latin typeface="Tahoma" pitchFamily="34" charset="0"/>
              <a:cs typeface="Tahoma" pitchFamily="34" charset="0"/>
            </a:endParaRPr>
          </a:p>
        </p:txBody>
      </p:sp>
      <p:sp>
        <p:nvSpPr>
          <p:cNvPr id="26" name="AutoShape 27"/>
          <p:cNvSpPr>
            <a:spLocks noChangeArrowheads="1"/>
          </p:cNvSpPr>
          <p:nvPr/>
        </p:nvSpPr>
        <p:spPr bwMode="auto">
          <a:xfrm>
            <a:off x="4635500" y="461010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Social</a:t>
            </a:r>
          </a:p>
          <a:p>
            <a:pPr algn="ctr"/>
            <a:r>
              <a:rPr lang="en-US" sz="1200" b="1">
                <a:solidFill>
                  <a:schemeClr val="accent2"/>
                </a:solidFill>
                <a:latin typeface="Tahoma" pitchFamily="34" charset="0"/>
                <a:cs typeface="Tahoma" pitchFamily="34" charset="0"/>
              </a:rPr>
              <a:t> Development </a:t>
            </a:r>
          </a:p>
          <a:p>
            <a:pPr algn="ctr"/>
            <a:r>
              <a:rPr lang="en-US" sz="1200" b="1">
                <a:solidFill>
                  <a:schemeClr val="accent2"/>
                </a:solidFill>
                <a:latin typeface="Tahoma" pitchFamily="34" charset="0"/>
                <a:cs typeface="Tahoma" pitchFamily="34" charset="0"/>
              </a:rPr>
              <a:t>and Human Security</a:t>
            </a:r>
            <a:endParaRPr lang="th-TH" sz="1200" b="1">
              <a:solidFill>
                <a:schemeClr val="accent2"/>
              </a:solidFill>
              <a:latin typeface="Tahoma" pitchFamily="34" charset="0"/>
              <a:cs typeface="Tahoma" pitchFamily="34" charset="0"/>
            </a:endParaRPr>
          </a:p>
        </p:txBody>
      </p:sp>
      <p:sp>
        <p:nvSpPr>
          <p:cNvPr id="27" name="AutoShape 28"/>
          <p:cNvSpPr>
            <a:spLocks noChangeArrowheads="1"/>
          </p:cNvSpPr>
          <p:nvPr/>
        </p:nvSpPr>
        <p:spPr bwMode="auto">
          <a:xfrm>
            <a:off x="6146800" y="461010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Industry</a:t>
            </a:r>
          </a:p>
        </p:txBody>
      </p:sp>
      <p:sp>
        <p:nvSpPr>
          <p:cNvPr id="28" name="AutoShape 29"/>
          <p:cNvSpPr>
            <a:spLocks noChangeArrowheads="1"/>
          </p:cNvSpPr>
          <p:nvPr/>
        </p:nvSpPr>
        <p:spPr bwMode="auto">
          <a:xfrm>
            <a:off x="7659688" y="4610100"/>
            <a:ext cx="1260475"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Public Health</a:t>
            </a:r>
          </a:p>
        </p:txBody>
      </p:sp>
      <p:sp>
        <p:nvSpPr>
          <p:cNvPr id="29" name="AutoShape 31"/>
          <p:cNvSpPr>
            <a:spLocks noChangeArrowheads="1"/>
          </p:cNvSpPr>
          <p:nvPr/>
        </p:nvSpPr>
        <p:spPr bwMode="auto">
          <a:xfrm>
            <a:off x="350838" y="4610100"/>
            <a:ext cx="1258887"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endParaRPr lang="en-US" sz="1200" b="1">
              <a:solidFill>
                <a:schemeClr val="accent2"/>
              </a:solidFill>
              <a:latin typeface="Tahoma" pitchFamily="34" charset="0"/>
              <a:cs typeface="Tahoma" pitchFamily="34" charset="0"/>
            </a:endParaRPr>
          </a:p>
          <a:p>
            <a:pPr algn="ctr"/>
            <a:r>
              <a:rPr lang="en-US" sz="1200" b="1">
                <a:solidFill>
                  <a:schemeClr val="accent2"/>
                </a:solidFill>
                <a:latin typeface="Tahoma" pitchFamily="34" charset="0"/>
                <a:cs typeface="Tahoma" pitchFamily="34" charset="0"/>
              </a:rPr>
              <a:t>Ministry of </a:t>
            </a:r>
          </a:p>
          <a:p>
            <a:pPr algn="ctr"/>
            <a:r>
              <a:rPr lang="en-US" sz="1200" b="1">
                <a:solidFill>
                  <a:schemeClr val="accent2"/>
                </a:solidFill>
                <a:latin typeface="Tahoma" pitchFamily="34" charset="0"/>
                <a:cs typeface="Tahoma" pitchFamily="34" charset="0"/>
              </a:rPr>
              <a:t>Defense</a:t>
            </a:r>
          </a:p>
          <a:p>
            <a:pPr algn="ctr"/>
            <a:endParaRPr lang="th-TH" sz="1200" b="1">
              <a:solidFill>
                <a:schemeClr val="accent2"/>
              </a:solidFill>
              <a:latin typeface="Tahoma" pitchFamily="34" charset="0"/>
              <a:cs typeface="Tahoma" pitchFamily="34" charset="0"/>
            </a:endParaRPr>
          </a:p>
        </p:txBody>
      </p:sp>
      <p:sp>
        <p:nvSpPr>
          <p:cNvPr id="30" name="AutoShape 20"/>
          <p:cNvSpPr>
            <a:spLocks noChangeArrowheads="1"/>
          </p:cNvSpPr>
          <p:nvPr/>
        </p:nvSpPr>
        <p:spPr bwMode="auto">
          <a:xfrm>
            <a:off x="1287463" y="5880100"/>
            <a:ext cx="1511300"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The National </a:t>
            </a:r>
          </a:p>
          <a:p>
            <a:pPr algn="ctr"/>
            <a:r>
              <a:rPr lang="en-US" sz="1200" b="1">
                <a:solidFill>
                  <a:schemeClr val="accent2"/>
                </a:solidFill>
                <a:latin typeface="Tahoma" pitchFamily="34" charset="0"/>
                <a:cs typeface="Tahoma" pitchFamily="34" charset="0"/>
              </a:rPr>
              <a:t>Security Council </a:t>
            </a:r>
          </a:p>
        </p:txBody>
      </p:sp>
      <p:sp>
        <p:nvSpPr>
          <p:cNvPr id="31" name="AutoShape 20"/>
          <p:cNvSpPr>
            <a:spLocks noChangeArrowheads="1"/>
          </p:cNvSpPr>
          <p:nvPr/>
        </p:nvSpPr>
        <p:spPr bwMode="auto">
          <a:xfrm>
            <a:off x="2798763" y="5880100"/>
            <a:ext cx="2016125"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The National </a:t>
            </a:r>
          </a:p>
          <a:p>
            <a:pPr algn="ctr"/>
            <a:r>
              <a:rPr lang="en-US" sz="1200" b="1">
                <a:solidFill>
                  <a:schemeClr val="accent2"/>
                </a:solidFill>
                <a:latin typeface="Tahoma" pitchFamily="34" charset="0"/>
                <a:cs typeface="Tahoma" pitchFamily="34" charset="0"/>
              </a:rPr>
              <a:t>Economic and Social </a:t>
            </a:r>
          </a:p>
          <a:p>
            <a:pPr algn="ctr"/>
            <a:r>
              <a:rPr lang="en-US" sz="1200" b="1">
                <a:solidFill>
                  <a:schemeClr val="accent2"/>
                </a:solidFill>
                <a:latin typeface="Tahoma" pitchFamily="34" charset="0"/>
                <a:cs typeface="Tahoma" pitchFamily="34" charset="0"/>
              </a:rPr>
              <a:t>Development board</a:t>
            </a:r>
          </a:p>
        </p:txBody>
      </p:sp>
      <p:sp>
        <p:nvSpPr>
          <p:cNvPr id="32" name="AutoShape 20"/>
          <p:cNvSpPr>
            <a:spLocks noChangeArrowheads="1"/>
          </p:cNvSpPr>
          <p:nvPr/>
        </p:nvSpPr>
        <p:spPr bwMode="auto">
          <a:xfrm>
            <a:off x="4814888" y="5880100"/>
            <a:ext cx="1512887"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The Consumer </a:t>
            </a:r>
          </a:p>
          <a:p>
            <a:pPr algn="ctr"/>
            <a:r>
              <a:rPr lang="en-US" sz="1200" b="1">
                <a:solidFill>
                  <a:schemeClr val="accent2"/>
                </a:solidFill>
                <a:latin typeface="Tahoma" pitchFamily="34" charset="0"/>
                <a:cs typeface="Tahoma" pitchFamily="34" charset="0"/>
              </a:rPr>
              <a:t>Protection Board</a:t>
            </a:r>
          </a:p>
        </p:txBody>
      </p:sp>
      <p:sp>
        <p:nvSpPr>
          <p:cNvPr id="33" name="AutoShape 20"/>
          <p:cNvSpPr>
            <a:spLocks noChangeArrowheads="1"/>
          </p:cNvSpPr>
          <p:nvPr/>
        </p:nvSpPr>
        <p:spPr bwMode="auto">
          <a:xfrm>
            <a:off x="6327775" y="5880100"/>
            <a:ext cx="1511300"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solidFill>
                  <a:schemeClr val="accent2"/>
                </a:solidFill>
                <a:latin typeface="Tahoma" pitchFamily="34" charset="0"/>
                <a:cs typeface="Tahoma" pitchFamily="34" charset="0"/>
              </a:rPr>
              <a:t>The national Health</a:t>
            </a:r>
          </a:p>
          <a:p>
            <a:pPr algn="ctr"/>
            <a:r>
              <a:rPr lang="en-US" sz="1200" b="1">
                <a:solidFill>
                  <a:schemeClr val="accent2"/>
                </a:solidFill>
                <a:latin typeface="Tahoma" pitchFamily="34" charset="0"/>
                <a:cs typeface="Tahoma" pitchFamily="34" charset="0"/>
              </a:rPr>
              <a:t>committee</a:t>
            </a:r>
          </a:p>
        </p:txBody>
      </p:sp>
      <p:sp>
        <p:nvSpPr>
          <p:cNvPr id="34" name="Date Placeholder 33"/>
          <p:cNvSpPr>
            <a:spLocks noGrp="1"/>
          </p:cNvSpPr>
          <p:nvPr>
            <p:ph type="dt" sz="half" idx="10"/>
          </p:nvPr>
        </p:nvSpPr>
        <p:spPr/>
        <p:txBody>
          <a:bodyPr/>
          <a:lstStyle/>
          <a:p>
            <a:r>
              <a:rPr lang="en-US" smtClean="0"/>
              <a:t>22/03/2016</a:t>
            </a:r>
            <a:endParaRPr lang="en-US"/>
          </a:p>
        </p:txBody>
      </p:sp>
      <p:sp>
        <p:nvSpPr>
          <p:cNvPr id="35" name="Footer Placeholder 34"/>
          <p:cNvSpPr>
            <a:spLocks noGrp="1"/>
          </p:cNvSpPr>
          <p:nvPr>
            <p:ph type="ftr" sz="quarter" idx="11"/>
          </p:nvPr>
        </p:nvSpPr>
        <p:spPr/>
        <p:txBody>
          <a:bodyPr/>
          <a:lstStyle/>
          <a:p>
            <a:r>
              <a:rPr lang="en-US" smtClean="0"/>
              <a:t>Songsak_TRAC_1610</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F1599-000F-4F90-BF33-238AFDB9E6F7}" type="slidenum">
              <a:rPr lang="en-US" smtClean="0"/>
              <a:pPr/>
              <a:t>9</a:t>
            </a:fld>
            <a:endParaRPr lang="en-US"/>
          </a:p>
        </p:txBody>
      </p:sp>
      <p:sp>
        <p:nvSpPr>
          <p:cNvPr id="7" name="AutoShape 2"/>
          <p:cNvSpPr>
            <a:spLocks noChangeArrowheads="1"/>
          </p:cNvSpPr>
          <p:nvPr/>
        </p:nvSpPr>
        <p:spPr bwMode="auto">
          <a:xfrm>
            <a:off x="250825" y="1628775"/>
            <a:ext cx="3313113" cy="1228725"/>
          </a:xfrm>
          <a:prstGeom prst="roundRect">
            <a:avLst>
              <a:gd name="adj" fmla="val 903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th-TH">
              <a:latin typeface="Tahoma" pitchFamily="34" charset="0"/>
              <a:cs typeface="Tahoma" pitchFamily="34" charset="0"/>
            </a:endParaRPr>
          </a:p>
        </p:txBody>
      </p:sp>
      <p:sp>
        <p:nvSpPr>
          <p:cNvPr id="8" name="AutoShape 3"/>
          <p:cNvSpPr>
            <a:spLocks noChangeArrowheads="1"/>
          </p:cNvSpPr>
          <p:nvPr/>
        </p:nvSpPr>
        <p:spPr bwMode="auto">
          <a:xfrm>
            <a:off x="5580063" y="1652588"/>
            <a:ext cx="3313112" cy="1204912"/>
          </a:xfrm>
          <a:prstGeom prst="roundRect">
            <a:avLst>
              <a:gd name="adj" fmla="val 9032"/>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th-TH">
              <a:latin typeface="Tahoma" pitchFamily="34" charset="0"/>
              <a:cs typeface="Tahoma" pitchFamily="34" charset="0"/>
            </a:endParaRPr>
          </a:p>
        </p:txBody>
      </p:sp>
      <p:sp>
        <p:nvSpPr>
          <p:cNvPr id="9" name="AutoShape 4"/>
          <p:cNvSpPr>
            <a:spLocks noChangeArrowheads="1"/>
          </p:cNvSpPr>
          <p:nvPr/>
        </p:nvSpPr>
        <p:spPr bwMode="auto">
          <a:xfrm>
            <a:off x="179388" y="3357563"/>
            <a:ext cx="8785225" cy="2447925"/>
          </a:xfrm>
          <a:prstGeom prst="roundRect">
            <a:avLst>
              <a:gd name="adj" fmla="val 16667"/>
            </a:avLst>
          </a:prstGeom>
          <a:solidFill>
            <a:schemeClr val="accent1"/>
          </a:solidFill>
          <a:ln w="9525">
            <a:noFill/>
            <a:round/>
            <a:headEnd/>
            <a:tailEnd/>
          </a:ln>
          <a:effectLst>
            <a:glow rad="139700">
              <a:schemeClr val="accent1">
                <a:satMod val="175000"/>
                <a:alpha val="40000"/>
              </a:schemeClr>
            </a:glow>
          </a:effectLst>
        </p:spPr>
        <p:txBody>
          <a:bodyPr wrap="none" anchor="ctr"/>
          <a:lstStyle/>
          <a:p>
            <a:pPr>
              <a:defRPr/>
            </a:pPr>
            <a:endParaRPr lang="th-TH">
              <a:latin typeface="Tahoma" pitchFamily="34" charset="0"/>
              <a:cs typeface="Tahoma" pitchFamily="34" charset="0"/>
            </a:endParaRPr>
          </a:p>
        </p:txBody>
      </p:sp>
      <p:sp>
        <p:nvSpPr>
          <p:cNvPr id="10" name="Rectangle 2"/>
          <p:cNvSpPr>
            <a:spLocks noChangeArrowheads="1"/>
          </p:cNvSpPr>
          <p:nvPr/>
        </p:nvSpPr>
        <p:spPr bwMode="auto">
          <a:xfrm>
            <a:off x="2122488" y="661429"/>
            <a:ext cx="5184775" cy="846554"/>
          </a:xfrm>
          <a:prstGeom prst="rect">
            <a:avLst/>
          </a:prstGeom>
          <a:ln>
            <a:headEnd/>
            <a:tailEnd/>
          </a:ln>
          <a:effectLst>
            <a:glow rad="101600">
              <a:srgbClr val="002060">
                <a:alpha val="40000"/>
              </a:srgb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th-TH">
              <a:latin typeface="Tahoma" pitchFamily="34" charset="0"/>
              <a:cs typeface="Tahoma" pitchFamily="34" charset="0"/>
            </a:endParaRPr>
          </a:p>
        </p:txBody>
      </p:sp>
      <p:sp>
        <p:nvSpPr>
          <p:cNvPr id="11" name="Text Box 12"/>
          <p:cNvSpPr txBox="1">
            <a:spLocks noChangeArrowheads="1"/>
          </p:cNvSpPr>
          <p:nvPr/>
        </p:nvSpPr>
        <p:spPr bwMode="auto">
          <a:xfrm>
            <a:off x="1597025" y="698500"/>
            <a:ext cx="5903913" cy="485775"/>
          </a:xfrm>
          <a:prstGeom prst="rect">
            <a:avLst/>
          </a:prstGeom>
          <a:noFill/>
          <a:ln w="57150" cmpd="thinThick">
            <a:noFill/>
            <a:miter lim="800000"/>
            <a:headEnd/>
            <a:tailEnd/>
          </a:ln>
        </p:spPr>
        <p:txBody>
          <a:bodyPr>
            <a:spAutoFit/>
          </a:bodyPr>
          <a:lstStyle/>
          <a:p>
            <a:pPr algn="ctr">
              <a:lnSpc>
                <a:spcPct val="80000"/>
              </a:lnSpc>
              <a:spcBef>
                <a:spcPct val="50000"/>
              </a:spcBef>
            </a:pPr>
            <a:r>
              <a:rPr lang="en-US" sz="3200" b="1">
                <a:solidFill>
                  <a:schemeClr val="bg1"/>
                </a:solidFill>
                <a:latin typeface="Tahoma" pitchFamily="34" charset="0"/>
                <a:cs typeface="Tahoma" pitchFamily="34" charset="0"/>
              </a:rPr>
              <a:t>   </a:t>
            </a:r>
            <a:r>
              <a:rPr lang="en-US" sz="2400" b="1">
                <a:solidFill>
                  <a:schemeClr val="bg1"/>
                </a:solidFill>
                <a:latin typeface="Tahoma" pitchFamily="34" charset="0"/>
                <a:cs typeface="Tahoma" pitchFamily="34" charset="0"/>
              </a:rPr>
              <a:t>Chairman </a:t>
            </a:r>
            <a:r>
              <a:rPr lang="th-TH" sz="2400" b="1">
                <a:solidFill>
                  <a:schemeClr val="bg1"/>
                </a:solidFill>
                <a:latin typeface="Tahoma" pitchFamily="34" charset="0"/>
                <a:cs typeface="Tahoma" pitchFamily="34" charset="0"/>
              </a:rPr>
              <a:t> </a:t>
            </a:r>
            <a:r>
              <a:rPr lang="en-US" sz="2400" b="1">
                <a:solidFill>
                  <a:schemeClr val="bg1"/>
                </a:solidFill>
                <a:latin typeface="Tahoma" pitchFamily="34" charset="0"/>
                <a:cs typeface="Tahoma" pitchFamily="34" charset="0"/>
              </a:rPr>
              <a:t>: Prime Minister </a:t>
            </a:r>
            <a:endParaRPr lang="th-TH" sz="1800" b="1">
              <a:solidFill>
                <a:schemeClr val="bg1"/>
              </a:solidFill>
              <a:latin typeface="Tahoma" pitchFamily="34" charset="0"/>
              <a:cs typeface="Tahoma" pitchFamily="34" charset="0"/>
            </a:endParaRPr>
          </a:p>
        </p:txBody>
      </p:sp>
      <p:sp>
        <p:nvSpPr>
          <p:cNvPr id="12" name="Rectangle 4"/>
          <p:cNvSpPr>
            <a:spLocks noChangeArrowheads="1"/>
          </p:cNvSpPr>
          <p:nvPr/>
        </p:nvSpPr>
        <p:spPr bwMode="auto">
          <a:xfrm>
            <a:off x="2714625" y="1125538"/>
            <a:ext cx="4108450" cy="369887"/>
          </a:xfrm>
          <a:prstGeom prst="rect">
            <a:avLst/>
          </a:prstGeom>
          <a:noFill/>
          <a:ln w="9525">
            <a:noFill/>
            <a:miter lim="800000"/>
            <a:headEnd/>
            <a:tailEnd/>
          </a:ln>
        </p:spPr>
        <p:txBody>
          <a:bodyPr wrap="none">
            <a:spAutoFit/>
          </a:bodyPr>
          <a:lstStyle/>
          <a:p>
            <a:r>
              <a:rPr lang="th-TH" sz="1800" b="1">
                <a:solidFill>
                  <a:schemeClr val="bg1"/>
                </a:solidFill>
                <a:latin typeface="Tahoma" pitchFamily="34" charset="0"/>
                <a:cs typeface="Tahoma" pitchFamily="34" charset="0"/>
              </a:rPr>
              <a:t>(</a:t>
            </a:r>
            <a:r>
              <a:rPr lang="en-US" sz="1800">
                <a:solidFill>
                  <a:schemeClr val="bg1"/>
                </a:solidFill>
                <a:latin typeface="Tahoma" pitchFamily="34" charset="0"/>
                <a:cs typeface="Tahoma" pitchFamily="34" charset="0"/>
              </a:rPr>
              <a:t>or designated Deputy-Prime Minister</a:t>
            </a:r>
            <a:r>
              <a:rPr lang="th-TH" sz="1800" b="1">
                <a:solidFill>
                  <a:schemeClr val="bg1"/>
                </a:solidFill>
                <a:latin typeface="Tahoma" pitchFamily="34" charset="0"/>
                <a:cs typeface="Tahoma" pitchFamily="34" charset="0"/>
              </a:rPr>
              <a:t>)</a:t>
            </a:r>
          </a:p>
        </p:txBody>
      </p:sp>
      <p:grpSp>
        <p:nvGrpSpPr>
          <p:cNvPr id="13" name="Group 6"/>
          <p:cNvGrpSpPr>
            <a:grpSpLocks/>
          </p:cNvGrpSpPr>
          <p:nvPr/>
        </p:nvGrpSpPr>
        <p:grpSpPr bwMode="auto">
          <a:xfrm>
            <a:off x="971550" y="5876925"/>
            <a:ext cx="7056438" cy="215900"/>
            <a:chOff x="658" y="2704"/>
            <a:chExt cx="4445" cy="408"/>
          </a:xfrm>
          <a:solidFill>
            <a:srgbClr val="FF66CC"/>
          </a:solidFill>
        </p:grpSpPr>
        <p:sp>
          <p:nvSpPr>
            <p:cNvPr id="14" name="AutoShape 7"/>
            <p:cNvSpPr>
              <a:spLocks noChangeArrowheads="1"/>
            </p:cNvSpPr>
            <p:nvPr/>
          </p:nvSpPr>
          <p:spPr bwMode="auto">
            <a:xfrm>
              <a:off x="2291" y="2704"/>
              <a:ext cx="1179" cy="408"/>
            </a:xfrm>
            <a:prstGeom prst="downArrow">
              <a:avLst>
                <a:gd name="adj1" fmla="val 55074"/>
                <a:gd name="adj2" fmla="val 30394"/>
              </a:avLst>
            </a:prstGeom>
            <a:grp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th-TH">
                <a:latin typeface="Tahoma" pitchFamily="34" charset="0"/>
                <a:cs typeface="Tahoma" pitchFamily="34" charset="0"/>
              </a:endParaRPr>
            </a:p>
          </p:txBody>
        </p:sp>
        <p:sp>
          <p:nvSpPr>
            <p:cNvPr id="15" name="AutoShape 8"/>
            <p:cNvSpPr>
              <a:spLocks noChangeArrowheads="1"/>
            </p:cNvSpPr>
            <p:nvPr/>
          </p:nvSpPr>
          <p:spPr bwMode="auto">
            <a:xfrm>
              <a:off x="3924" y="2704"/>
              <a:ext cx="1179" cy="408"/>
            </a:xfrm>
            <a:prstGeom prst="downArrow">
              <a:avLst>
                <a:gd name="adj1" fmla="val 55074"/>
                <a:gd name="adj2" fmla="val 30394"/>
              </a:avLst>
            </a:prstGeom>
            <a:grp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th-TH">
                <a:latin typeface="Tahoma" pitchFamily="34" charset="0"/>
                <a:cs typeface="Tahoma" pitchFamily="34" charset="0"/>
              </a:endParaRPr>
            </a:p>
          </p:txBody>
        </p:sp>
        <p:sp>
          <p:nvSpPr>
            <p:cNvPr id="16" name="AutoShape 9"/>
            <p:cNvSpPr>
              <a:spLocks noChangeArrowheads="1"/>
            </p:cNvSpPr>
            <p:nvPr/>
          </p:nvSpPr>
          <p:spPr bwMode="auto">
            <a:xfrm>
              <a:off x="658" y="2704"/>
              <a:ext cx="1179" cy="408"/>
            </a:xfrm>
            <a:prstGeom prst="downArrow">
              <a:avLst>
                <a:gd name="adj1" fmla="val 55074"/>
                <a:gd name="adj2" fmla="val 30394"/>
              </a:avLst>
            </a:prstGeom>
            <a:grp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th-TH">
                <a:latin typeface="Tahoma" pitchFamily="34" charset="0"/>
                <a:cs typeface="Tahoma" pitchFamily="34" charset="0"/>
              </a:endParaRPr>
            </a:p>
          </p:txBody>
        </p:sp>
      </p:grpSp>
      <p:sp>
        <p:nvSpPr>
          <p:cNvPr id="17" name="Text Box 19"/>
          <p:cNvSpPr txBox="1">
            <a:spLocks noChangeArrowheads="1"/>
          </p:cNvSpPr>
          <p:nvPr/>
        </p:nvSpPr>
        <p:spPr bwMode="auto">
          <a:xfrm>
            <a:off x="5680075" y="1665288"/>
            <a:ext cx="3678238" cy="1477962"/>
          </a:xfrm>
          <a:prstGeom prst="rect">
            <a:avLst/>
          </a:prstGeom>
          <a:noFill/>
          <a:ln w="9525">
            <a:noFill/>
            <a:miter lim="800000"/>
            <a:headEnd/>
            <a:tailEnd/>
          </a:ln>
        </p:spPr>
        <p:txBody>
          <a:bodyPr>
            <a:spAutoFit/>
          </a:bodyPr>
          <a:lstStyle/>
          <a:p>
            <a:pPr>
              <a:spcBef>
                <a:spcPct val="50000"/>
              </a:spcBef>
            </a:pPr>
            <a:r>
              <a:rPr lang="en-US" sz="1800" b="1" dirty="0">
                <a:solidFill>
                  <a:schemeClr val="bg1"/>
                </a:solidFill>
                <a:latin typeface="Tahoma" pitchFamily="34" charset="0"/>
                <a:cs typeface="Tahoma" pitchFamily="34" charset="0"/>
              </a:rPr>
              <a:t>7 Resource persons in :</a:t>
            </a:r>
            <a:endParaRPr lang="th-TH" sz="1800" b="1" dirty="0">
              <a:solidFill>
                <a:schemeClr val="bg1"/>
              </a:solidFill>
              <a:latin typeface="Tahoma" pitchFamily="34" charset="0"/>
              <a:cs typeface="Tahoma" pitchFamily="34" charset="0"/>
            </a:endParaRPr>
          </a:p>
          <a:p>
            <a:r>
              <a:rPr lang="en-US" sz="1400" b="1" dirty="0">
                <a:solidFill>
                  <a:schemeClr val="bg1"/>
                </a:solidFill>
                <a:latin typeface="Tahoma" pitchFamily="34" charset="0"/>
                <a:cs typeface="Tahoma" pitchFamily="34" charset="0"/>
              </a:rPr>
              <a:t>-Food Security</a:t>
            </a:r>
            <a:r>
              <a:rPr lang="en-US" sz="1400" dirty="0">
                <a:solidFill>
                  <a:schemeClr val="bg1"/>
                </a:solidFill>
                <a:latin typeface="Tahoma" pitchFamily="34" charset="0"/>
                <a:cs typeface="Tahoma" pitchFamily="34" charset="0"/>
              </a:rPr>
              <a:t> (2)  </a:t>
            </a:r>
            <a:r>
              <a:rPr lang="en-US" sz="1400" b="1" dirty="0">
                <a:solidFill>
                  <a:schemeClr val="bg1"/>
                </a:solidFill>
                <a:latin typeface="Tahoma" pitchFamily="34" charset="0"/>
                <a:cs typeface="Tahoma" pitchFamily="34" charset="0"/>
              </a:rPr>
              <a:t>-Food Safety</a:t>
            </a:r>
            <a:r>
              <a:rPr lang="en-US" sz="1400" dirty="0">
                <a:solidFill>
                  <a:schemeClr val="bg1"/>
                </a:solidFill>
                <a:latin typeface="Tahoma" pitchFamily="34" charset="0"/>
                <a:cs typeface="Tahoma" pitchFamily="34" charset="0"/>
              </a:rPr>
              <a:t> (1)</a:t>
            </a:r>
            <a:r>
              <a:rPr lang="en-US" sz="1400" b="1" dirty="0">
                <a:solidFill>
                  <a:schemeClr val="bg1"/>
                </a:solidFill>
                <a:latin typeface="Tahoma" pitchFamily="34" charset="0"/>
                <a:cs typeface="Tahoma" pitchFamily="34" charset="0"/>
              </a:rPr>
              <a:t> </a:t>
            </a:r>
          </a:p>
          <a:p>
            <a:r>
              <a:rPr lang="en-US" sz="1400" b="1" dirty="0">
                <a:solidFill>
                  <a:schemeClr val="bg1"/>
                </a:solidFill>
                <a:latin typeface="Tahoma" pitchFamily="34" charset="0"/>
                <a:cs typeface="Tahoma" pitchFamily="34" charset="0"/>
              </a:rPr>
              <a:t>-Food Quality   </a:t>
            </a:r>
            <a:r>
              <a:rPr lang="en-US" sz="1400" dirty="0">
                <a:solidFill>
                  <a:schemeClr val="bg1"/>
                </a:solidFill>
                <a:latin typeface="Tahoma" pitchFamily="34" charset="0"/>
                <a:cs typeface="Tahoma" pitchFamily="34" charset="0"/>
              </a:rPr>
              <a:t>(1)</a:t>
            </a:r>
            <a:r>
              <a:rPr lang="en-US" sz="1400" b="1" dirty="0">
                <a:solidFill>
                  <a:schemeClr val="bg1"/>
                </a:solidFill>
                <a:latin typeface="Tahoma" pitchFamily="34" charset="0"/>
                <a:cs typeface="Tahoma" pitchFamily="34" charset="0"/>
              </a:rPr>
              <a:t>  -Law </a:t>
            </a:r>
            <a:r>
              <a:rPr lang="en-US" sz="1400" dirty="0">
                <a:solidFill>
                  <a:schemeClr val="bg1"/>
                </a:solidFill>
                <a:latin typeface="Tahoma" pitchFamily="34" charset="0"/>
                <a:cs typeface="Tahoma" pitchFamily="34" charset="0"/>
              </a:rPr>
              <a:t>(1)</a:t>
            </a:r>
            <a:r>
              <a:rPr lang="en-US" sz="1400" b="1" dirty="0">
                <a:solidFill>
                  <a:schemeClr val="bg1"/>
                </a:solidFill>
                <a:latin typeface="Tahoma" pitchFamily="34" charset="0"/>
                <a:cs typeface="Tahoma" pitchFamily="34" charset="0"/>
              </a:rPr>
              <a:t> </a:t>
            </a:r>
          </a:p>
          <a:p>
            <a:r>
              <a:rPr lang="en-US" sz="1400" b="1" dirty="0">
                <a:solidFill>
                  <a:schemeClr val="bg1"/>
                </a:solidFill>
                <a:latin typeface="Tahoma" pitchFamily="34" charset="0"/>
                <a:cs typeface="Tahoma" pitchFamily="34" charset="0"/>
              </a:rPr>
              <a:t>-Economic and Trade </a:t>
            </a:r>
            <a:r>
              <a:rPr lang="en-US" sz="1400" dirty="0">
                <a:solidFill>
                  <a:schemeClr val="bg1"/>
                </a:solidFill>
                <a:latin typeface="Tahoma" pitchFamily="34" charset="0"/>
                <a:cs typeface="Tahoma" pitchFamily="34" charset="0"/>
              </a:rPr>
              <a:t>(1)</a:t>
            </a:r>
            <a:r>
              <a:rPr lang="en-US" sz="1400" b="1" dirty="0">
                <a:solidFill>
                  <a:schemeClr val="bg1"/>
                </a:solidFill>
                <a:latin typeface="Tahoma" pitchFamily="34" charset="0"/>
                <a:cs typeface="Tahoma" pitchFamily="34" charset="0"/>
              </a:rPr>
              <a:t> </a:t>
            </a:r>
          </a:p>
          <a:p>
            <a:r>
              <a:rPr lang="en-US" sz="1400" b="1" dirty="0">
                <a:solidFill>
                  <a:schemeClr val="bg1"/>
                </a:solidFill>
                <a:latin typeface="Tahoma" pitchFamily="34" charset="0"/>
                <a:cs typeface="Tahoma" pitchFamily="34" charset="0"/>
              </a:rPr>
              <a:t>-Food Innovation </a:t>
            </a:r>
            <a:r>
              <a:rPr lang="en-US" sz="1400" dirty="0">
                <a:solidFill>
                  <a:schemeClr val="bg1"/>
                </a:solidFill>
                <a:latin typeface="Tahoma" pitchFamily="34" charset="0"/>
                <a:cs typeface="Tahoma" pitchFamily="34" charset="0"/>
              </a:rPr>
              <a:t>(1)</a:t>
            </a:r>
            <a:r>
              <a:rPr lang="en-US" sz="1400" b="1" dirty="0">
                <a:solidFill>
                  <a:schemeClr val="bg1"/>
                </a:solidFill>
                <a:latin typeface="Tahoma" pitchFamily="34" charset="0"/>
                <a:cs typeface="Tahoma" pitchFamily="34" charset="0"/>
              </a:rPr>
              <a:t> </a:t>
            </a:r>
            <a:endParaRPr lang="th-TH" sz="1400" b="1" dirty="0">
              <a:solidFill>
                <a:schemeClr val="bg1"/>
              </a:solidFill>
              <a:latin typeface="Tahoma" pitchFamily="34" charset="0"/>
              <a:cs typeface="Tahoma" pitchFamily="34" charset="0"/>
            </a:endParaRPr>
          </a:p>
          <a:p>
            <a:r>
              <a:rPr lang="en-US" sz="1400" b="1" dirty="0">
                <a:solidFill>
                  <a:schemeClr val="bg1"/>
                </a:solidFill>
                <a:latin typeface="Tahoma" pitchFamily="34" charset="0"/>
                <a:cs typeface="Tahoma" pitchFamily="34" charset="0"/>
              </a:rPr>
              <a:t>  </a:t>
            </a:r>
          </a:p>
        </p:txBody>
      </p:sp>
      <p:sp>
        <p:nvSpPr>
          <p:cNvPr id="18" name="Text Box 19"/>
          <p:cNvSpPr txBox="1">
            <a:spLocks noChangeArrowheads="1"/>
          </p:cNvSpPr>
          <p:nvPr/>
        </p:nvSpPr>
        <p:spPr bwMode="auto">
          <a:xfrm>
            <a:off x="323850" y="1558925"/>
            <a:ext cx="3176588" cy="1512888"/>
          </a:xfrm>
          <a:prstGeom prst="rect">
            <a:avLst/>
          </a:prstGeom>
          <a:noFill/>
          <a:ln w="9525">
            <a:noFill/>
            <a:miter lim="800000"/>
            <a:headEnd/>
            <a:tailEnd/>
          </a:ln>
        </p:spPr>
        <p:txBody>
          <a:bodyPr wrap="none" anchor="ctr"/>
          <a:lstStyle/>
          <a:p>
            <a:endParaRPr lang="en-US" sz="1800" b="1" dirty="0">
              <a:solidFill>
                <a:schemeClr val="accent2"/>
              </a:solidFill>
              <a:latin typeface="Tahoma" pitchFamily="34" charset="0"/>
              <a:cs typeface="Tahoma" pitchFamily="34" charset="0"/>
            </a:endParaRPr>
          </a:p>
          <a:p>
            <a:r>
              <a:rPr lang="en-US" sz="1800" b="1" dirty="0">
                <a:solidFill>
                  <a:schemeClr val="bg1"/>
                </a:solidFill>
                <a:latin typeface="Tahoma" pitchFamily="34" charset="0"/>
                <a:cs typeface="Tahoma" pitchFamily="34" charset="0"/>
              </a:rPr>
              <a:t>Secretary</a:t>
            </a:r>
            <a:endParaRPr lang="en-US" sz="600" dirty="0">
              <a:solidFill>
                <a:schemeClr val="bg1"/>
              </a:solidFill>
              <a:latin typeface="Tahoma" pitchFamily="34" charset="0"/>
              <a:cs typeface="Tahoma" pitchFamily="34" charset="0"/>
            </a:endParaRPr>
          </a:p>
          <a:p>
            <a:r>
              <a:rPr lang="en-US" sz="1600" dirty="0">
                <a:solidFill>
                  <a:schemeClr val="bg1"/>
                </a:solidFill>
                <a:latin typeface="Tahoma" pitchFamily="34" charset="0"/>
                <a:cs typeface="Tahoma" pitchFamily="34" charset="0"/>
              </a:rPr>
              <a:t>: FDA,  Ministry of Public Health</a:t>
            </a:r>
          </a:p>
          <a:p>
            <a:endParaRPr lang="en-US" sz="800" b="1" dirty="0">
              <a:solidFill>
                <a:schemeClr val="accent2"/>
              </a:solidFill>
              <a:latin typeface="Tahoma" pitchFamily="34" charset="0"/>
              <a:cs typeface="Tahoma" pitchFamily="34" charset="0"/>
            </a:endParaRPr>
          </a:p>
          <a:p>
            <a:r>
              <a:rPr lang="en-US" sz="1800" b="1" dirty="0">
                <a:solidFill>
                  <a:schemeClr val="bg1"/>
                </a:solidFill>
                <a:latin typeface="Tahoma" pitchFamily="34" charset="0"/>
                <a:cs typeface="Tahoma" pitchFamily="34" charset="0"/>
              </a:rPr>
              <a:t>Co-secretary </a:t>
            </a:r>
          </a:p>
          <a:p>
            <a:r>
              <a:rPr lang="en-US" sz="1600" dirty="0">
                <a:solidFill>
                  <a:schemeClr val="bg1"/>
                </a:solidFill>
                <a:latin typeface="Tahoma" pitchFamily="34" charset="0"/>
                <a:cs typeface="Tahoma" pitchFamily="34" charset="0"/>
              </a:rPr>
              <a:t>: ACFS, Ministry of Agriculture</a:t>
            </a:r>
          </a:p>
          <a:p>
            <a:endParaRPr lang="en-US" sz="3200" dirty="0">
              <a:solidFill>
                <a:schemeClr val="accent2"/>
              </a:solidFill>
              <a:latin typeface="Tahoma" pitchFamily="34" charset="0"/>
              <a:cs typeface="Tahoma" pitchFamily="34" charset="0"/>
            </a:endParaRPr>
          </a:p>
        </p:txBody>
      </p:sp>
      <p:sp>
        <p:nvSpPr>
          <p:cNvPr id="19" name="Rectangle 18"/>
          <p:cNvSpPr>
            <a:spLocks noChangeArrowheads="1"/>
          </p:cNvSpPr>
          <p:nvPr/>
        </p:nvSpPr>
        <p:spPr bwMode="auto">
          <a:xfrm>
            <a:off x="0" y="90487"/>
            <a:ext cx="9144000" cy="519113"/>
          </a:xfrm>
          <a:prstGeom prst="rect">
            <a:avLst/>
          </a:prstGeom>
          <a:solidFill>
            <a:srgbClr val="C00000"/>
          </a:solidFill>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b="1" dirty="0">
                <a:solidFill>
                  <a:schemeClr val="bg1"/>
                </a:solidFill>
                <a:latin typeface="Tahoma" pitchFamily="34" charset="0"/>
                <a:cs typeface="Tahoma" pitchFamily="34" charset="0"/>
              </a:rPr>
              <a:t>The National Food Committee Component</a:t>
            </a:r>
            <a:endParaRPr lang="th-TH" b="1" dirty="0">
              <a:solidFill>
                <a:schemeClr val="bg1"/>
              </a:solidFill>
              <a:latin typeface="Tahoma" pitchFamily="34" charset="0"/>
              <a:cs typeface="Tahoma" pitchFamily="34" charset="0"/>
            </a:endParaRPr>
          </a:p>
        </p:txBody>
      </p:sp>
      <p:sp>
        <p:nvSpPr>
          <p:cNvPr id="20" name="Rectangle 24"/>
          <p:cNvSpPr>
            <a:spLocks noChangeArrowheads="1"/>
          </p:cNvSpPr>
          <p:nvPr/>
        </p:nvSpPr>
        <p:spPr bwMode="auto">
          <a:xfrm>
            <a:off x="1331913" y="6140450"/>
            <a:ext cx="6192837" cy="519113"/>
          </a:xfrm>
          <a:prstGeom prst="rect">
            <a:avLst/>
          </a:prstGeom>
          <a:solidFill>
            <a:srgbClr val="00A29E"/>
          </a:solidFill>
          <a:ln w="9525">
            <a:noFill/>
            <a:miter lim="800000"/>
            <a:headEnd/>
            <a:tailEnd/>
          </a:ln>
          <a:effectLst>
            <a:softEdge rad="31750"/>
          </a:effectLst>
        </p:spPr>
        <p:txBody>
          <a:bodyPr>
            <a:spAutoFit/>
          </a:bodyPr>
          <a:lstStyle/>
          <a:p>
            <a:pPr algn="ctr">
              <a:defRPr/>
            </a:pPr>
            <a:r>
              <a:rPr lang="en-US" b="1" dirty="0">
                <a:solidFill>
                  <a:schemeClr val="bg1"/>
                </a:solidFill>
                <a:latin typeface="Tahoma" pitchFamily="34" charset="0"/>
                <a:cs typeface="Tahoma" pitchFamily="34" charset="0"/>
              </a:rPr>
              <a:t>Committee / Sub-Committee</a:t>
            </a:r>
            <a:endParaRPr lang="th-TH" b="1" dirty="0">
              <a:solidFill>
                <a:schemeClr val="bg1"/>
              </a:solidFill>
              <a:latin typeface="Tahoma" pitchFamily="34" charset="0"/>
              <a:cs typeface="Tahoma" pitchFamily="34" charset="0"/>
            </a:endParaRPr>
          </a:p>
        </p:txBody>
      </p:sp>
      <p:sp>
        <p:nvSpPr>
          <p:cNvPr id="21" name="Rectangle 55"/>
          <p:cNvSpPr>
            <a:spLocks noChangeArrowheads="1"/>
          </p:cNvSpPr>
          <p:nvPr/>
        </p:nvSpPr>
        <p:spPr bwMode="auto">
          <a:xfrm>
            <a:off x="3357563" y="3000375"/>
            <a:ext cx="2571750" cy="420688"/>
          </a:xfrm>
          <a:prstGeom prst="rect">
            <a:avLst/>
          </a:prstGeom>
          <a:solidFill>
            <a:srgbClr val="FFFF00"/>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spcBef>
                <a:spcPct val="50000"/>
              </a:spcBef>
              <a:defRPr/>
            </a:pPr>
            <a:r>
              <a:rPr lang="en-US" sz="2000" dirty="0">
                <a:solidFill>
                  <a:schemeClr val="tx1"/>
                </a:solidFill>
                <a:effectLst>
                  <a:outerShdw blurRad="38100" dist="38100" dir="2700000" algn="tl">
                    <a:srgbClr val="C0C0C0"/>
                  </a:outerShdw>
                </a:effectLst>
                <a:latin typeface="Tahoma" pitchFamily="34" charset="0"/>
                <a:cs typeface="Tahoma" pitchFamily="34" charset="0"/>
              </a:rPr>
              <a:t> Committee members</a:t>
            </a:r>
            <a:endParaRPr lang="th-TH" sz="2000" dirty="0">
              <a:solidFill>
                <a:schemeClr val="tx1"/>
              </a:solidFill>
              <a:effectLst>
                <a:outerShdw blurRad="38100" dist="38100" dir="2700000" algn="tl">
                  <a:srgbClr val="C0C0C0"/>
                </a:outerShdw>
              </a:effectLst>
              <a:latin typeface="Tahoma" pitchFamily="34" charset="0"/>
              <a:cs typeface="Tahoma" pitchFamily="34" charset="0"/>
            </a:endParaRPr>
          </a:p>
        </p:txBody>
      </p:sp>
      <p:sp>
        <p:nvSpPr>
          <p:cNvPr id="22" name="AutoShape 20"/>
          <p:cNvSpPr>
            <a:spLocks noChangeArrowheads="1"/>
          </p:cNvSpPr>
          <p:nvPr/>
        </p:nvSpPr>
        <p:spPr bwMode="auto">
          <a:xfrm>
            <a:off x="642938" y="4365625"/>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Commerce</a:t>
            </a:r>
          </a:p>
        </p:txBody>
      </p:sp>
      <p:sp>
        <p:nvSpPr>
          <p:cNvPr id="23" name="AutoShape 21"/>
          <p:cNvSpPr>
            <a:spLocks noChangeArrowheads="1"/>
          </p:cNvSpPr>
          <p:nvPr/>
        </p:nvSpPr>
        <p:spPr bwMode="auto">
          <a:xfrm>
            <a:off x="2155825" y="4365625"/>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a:t>
            </a:r>
          </a:p>
          <a:p>
            <a:pPr algn="ctr"/>
            <a:r>
              <a:rPr lang="en-US" sz="1200" b="1">
                <a:latin typeface="Tahoma" pitchFamily="34" charset="0"/>
                <a:cs typeface="Tahoma" pitchFamily="34" charset="0"/>
              </a:rPr>
              <a:t> Interior</a:t>
            </a:r>
            <a:endParaRPr lang="th-TH" sz="1200" b="1">
              <a:latin typeface="Tahoma" pitchFamily="34" charset="0"/>
              <a:cs typeface="Tahoma" pitchFamily="34" charset="0"/>
            </a:endParaRPr>
          </a:p>
        </p:txBody>
      </p:sp>
      <p:sp>
        <p:nvSpPr>
          <p:cNvPr id="24" name="AutoShape 22"/>
          <p:cNvSpPr>
            <a:spLocks noChangeArrowheads="1"/>
          </p:cNvSpPr>
          <p:nvPr/>
        </p:nvSpPr>
        <p:spPr bwMode="auto">
          <a:xfrm>
            <a:off x="3667125" y="4365625"/>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Science</a:t>
            </a:r>
            <a:endParaRPr lang="th-TH" sz="1200" b="1">
              <a:latin typeface="Tahoma" pitchFamily="34" charset="0"/>
              <a:cs typeface="Tahoma" pitchFamily="34" charset="0"/>
            </a:endParaRPr>
          </a:p>
        </p:txBody>
      </p:sp>
      <p:sp>
        <p:nvSpPr>
          <p:cNvPr id="25" name="AutoShape 23"/>
          <p:cNvSpPr>
            <a:spLocks noChangeArrowheads="1"/>
          </p:cNvSpPr>
          <p:nvPr/>
        </p:nvSpPr>
        <p:spPr bwMode="auto">
          <a:xfrm>
            <a:off x="5180013" y="4365625"/>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Education</a:t>
            </a:r>
          </a:p>
        </p:txBody>
      </p:sp>
      <p:sp>
        <p:nvSpPr>
          <p:cNvPr id="26" name="AutoShape 24"/>
          <p:cNvSpPr>
            <a:spLocks noChangeArrowheads="1"/>
          </p:cNvSpPr>
          <p:nvPr/>
        </p:nvSpPr>
        <p:spPr bwMode="auto">
          <a:xfrm>
            <a:off x="6643688" y="4365625"/>
            <a:ext cx="2143125"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Agriculture and Commodity</a:t>
            </a:r>
          </a:p>
        </p:txBody>
      </p:sp>
      <p:sp>
        <p:nvSpPr>
          <p:cNvPr id="27" name="AutoShape 25"/>
          <p:cNvSpPr>
            <a:spLocks noChangeArrowheads="1"/>
          </p:cNvSpPr>
          <p:nvPr/>
        </p:nvSpPr>
        <p:spPr bwMode="auto">
          <a:xfrm>
            <a:off x="1584325" y="379095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Finance</a:t>
            </a:r>
            <a:endParaRPr lang="th-TH" sz="1200" b="1">
              <a:latin typeface="Tahoma" pitchFamily="34" charset="0"/>
              <a:cs typeface="Tahoma" pitchFamily="34" charset="0"/>
            </a:endParaRPr>
          </a:p>
        </p:txBody>
      </p:sp>
      <p:sp>
        <p:nvSpPr>
          <p:cNvPr id="28" name="AutoShape 26"/>
          <p:cNvSpPr>
            <a:spLocks noChangeArrowheads="1"/>
          </p:cNvSpPr>
          <p:nvPr/>
        </p:nvSpPr>
        <p:spPr bwMode="auto">
          <a:xfrm>
            <a:off x="3095625" y="379095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a:t>
            </a:r>
          </a:p>
          <a:p>
            <a:pPr algn="ctr"/>
            <a:r>
              <a:rPr lang="en-US" sz="1200" b="1">
                <a:latin typeface="Tahoma" pitchFamily="34" charset="0"/>
                <a:cs typeface="Tahoma" pitchFamily="34" charset="0"/>
              </a:rPr>
              <a:t> Foreign Affairs</a:t>
            </a:r>
            <a:endParaRPr lang="th-TH" sz="1200" b="1">
              <a:latin typeface="Tahoma" pitchFamily="34" charset="0"/>
              <a:cs typeface="Tahoma" pitchFamily="34" charset="0"/>
            </a:endParaRPr>
          </a:p>
        </p:txBody>
      </p:sp>
      <p:sp>
        <p:nvSpPr>
          <p:cNvPr id="29" name="AutoShape 27"/>
          <p:cNvSpPr>
            <a:spLocks noChangeArrowheads="1"/>
          </p:cNvSpPr>
          <p:nvPr/>
        </p:nvSpPr>
        <p:spPr bwMode="auto">
          <a:xfrm>
            <a:off x="4608513" y="379095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Social</a:t>
            </a:r>
          </a:p>
          <a:p>
            <a:pPr algn="ctr"/>
            <a:r>
              <a:rPr lang="en-US" sz="1200" b="1">
                <a:latin typeface="Tahoma" pitchFamily="34" charset="0"/>
                <a:cs typeface="Tahoma" pitchFamily="34" charset="0"/>
              </a:rPr>
              <a:t> development </a:t>
            </a:r>
          </a:p>
          <a:p>
            <a:pPr algn="ctr"/>
            <a:r>
              <a:rPr lang="en-US" sz="1200" b="1">
                <a:latin typeface="Tahoma" pitchFamily="34" charset="0"/>
                <a:cs typeface="Tahoma" pitchFamily="34" charset="0"/>
              </a:rPr>
              <a:t>and human security</a:t>
            </a:r>
            <a:endParaRPr lang="th-TH" sz="1200" b="1">
              <a:latin typeface="Tahoma" pitchFamily="34" charset="0"/>
              <a:cs typeface="Tahoma" pitchFamily="34" charset="0"/>
            </a:endParaRPr>
          </a:p>
        </p:txBody>
      </p:sp>
      <p:sp>
        <p:nvSpPr>
          <p:cNvPr id="30" name="AutoShape 28"/>
          <p:cNvSpPr>
            <a:spLocks noChangeArrowheads="1"/>
          </p:cNvSpPr>
          <p:nvPr/>
        </p:nvSpPr>
        <p:spPr bwMode="auto">
          <a:xfrm>
            <a:off x="6119813" y="3790950"/>
            <a:ext cx="1511300"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Industry</a:t>
            </a:r>
          </a:p>
        </p:txBody>
      </p:sp>
      <p:sp>
        <p:nvSpPr>
          <p:cNvPr id="31" name="AutoShape 29"/>
          <p:cNvSpPr>
            <a:spLocks noChangeArrowheads="1"/>
          </p:cNvSpPr>
          <p:nvPr/>
        </p:nvSpPr>
        <p:spPr bwMode="auto">
          <a:xfrm>
            <a:off x="7632700" y="3790950"/>
            <a:ext cx="1260475"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Public Health</a:t>
            </a:r>
          </a:p>
        </p:txBody>
      </p:sp>
      <p:sp>
        <p:nvSpPr>
          <p:cNvPr id="32" name="AutoShape 31"/>
          <p:cNvSpPr>
            <a:spLocks noChangeArrowheads="1"/>
          </p:cNvSpPr>
          <p:nvPr/>
        </p:nvSpPr>
        <p:spPr bwMode="auto">
          <a:xfrm>
            <a:off x="323850" y="3790950"/>
            <a:ext cx="1258888" cy="574675"/>
          </a:xfrm>
          <a:prstGeom prst="roundRect">
            <a:avLst>
              <a:gd name="adj" fmla="val 16667"/>
            </a:avLst>
          </a:prstGeom>
          <a:gradFill rotWithShape="1">
            <a:gsLst>
              <a:gs pos="0">
                <a:srgbClr val="50A7F6"/>
              </a:gs>
              <a:gs pos="100000">
                <a:srgbClr val="FFFFFF"/>
              </a:gs>
            </a:gsLst>
            <a:lin ang="5400000" scaled="1"/>
          </a:gradFill>
          <a:ln w="9525">
            <a:solidFill>
              <a:srgbClr val="99CCFF"/>
            </a:solidFill>
            <a:round/>
            <a:headEnd/>
            <a:tailEnd/>
          </a:ln>
        </p:spPr>
        <p:txBody>
          <a:bodyPr wrap="none" anchor="ctr"/>
          <a:lstStyle/>
          <a:p>
            <a:pPr algn="ctr"/>
            <a:endParaRPr lang="en-US" sz="1200" b="1">
              <a:latin typeface="Tahoma" pitchFamily="34" charset="0"/>
              <a:cs typeface="Tahoma" pitchFamily="34" charset="0"/>
            </a:endParaRPr>
          </a:p>
          <a:p>
            <a:pPr algn="ctr"/>
            <a:endParaRPr lang="en-US" sz="1200" b="1">
              <a:latin typeface="Tahoma" pitchFamily="34" charset="0"/>
              <a:cs typeface="Tahoma" pitchFamily="34" charset="0"/>
            </a:endParaRPr>
          </a:p>
          <a:p>
            <a:pPr algn="ctr"/>
            <a:r>
              <a:rPr lang="en-US" sz="1200" b="1">
                <a:latin typeface="Tahoma" pitchFamily="34" charset="0"/>
                <a:cs typeface="Tahoma" pitchFamily="34" charset="0"/>
              </a:rPr>
              <a:t>Ministry of </a:t>
            </a:r>
          </a:p>
          <a:p>
            <a:pPr algn="ctr"/>
            <a:r>
              <a:rPr lang="en-US" sz="1200" b="1">
                <a:latin typeface="Tahoma" pitchFamily="34" charset="0"/>
                <a:cs typeface="Tahoma" pitchFamily="34" charset="0"/>
              </a:rPr>
              <a:t>Defense</a:t>
            </a:r>
          </a:p>
          <a:p>
            <a:pPr algn="ctr"/>
            <a:endParaRPr lang="th-TH" sz="1200" b="1">
              <a:latin typeface="Tahoma" pitchFamily="34" charset="0"/>
              <a:cs typeface="Tahoma" pitchFamily="34" charset="0"/>
            </a:endParaRPr>
          </a:p>
        </p:txBody>
      </p:sp>
      <p:sp>
        <p:nvSpPr>
          <p:cNvPr id="33" name="AutoShape 20"/>
          <p:cNvSpPr>
            <a:spLocks noChangeArrowheads="1"/>
          </p:cNvSpPr>
          <p:nvPr/>
        </p:nvSpPr>
        <p:spPr bwMode="auto">
          <a:xfrm>
            <a:off x="1260475" y="5060950"/>
            <a:ext cx="1511300"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The National </a:t>
            </a:r>
          </a:p>
          <a:p>
            <a:pPr algn="ctr"/>
            <a:r>
              <a:rPr lang="en-US" sz="1200" b="1">
                <a:latin typeface="Tahoma" pitchFamily="34" charset="0"/>
                <a:cs typeface="Tahoma" pitchFamily="34" charset="0"/>
              </a:rPr>
              <a:t>Security Council </a:t>
            </a:r>
          </a:p>
        </p:txBody>
      </p:sp>
      <p:sp>
        <p:nvSpPr>
          <p:cNvPr id="34" name="AutoShape 20"/>
          <p:cNvSpPr>
            <a:spLocks noChangeArrowheads="1"/>
          </p:cNvSpPr>
          <p:nvPr/>
        </p:nvSpPr>
        <p:spPr bwMode="auto">
          <a:xfrm>
            <a:off x="2771775" y="5060950"/>
            <a:ext cx="2016125"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The National </a:t>
            </a:r>
          </a:p>
          <a:p>
            <a:pPr algn="ctr"/>
            <a:r>
              <a:rPr lang="en-US" sz="1200" b="1">
                <a:latin typeface="Tahoma" pitchFamily="34" charset="0"/>
                <a:cs typeface="Tahoma" pitchFamily="34" charset="0"/>
              </a:rPr>
              <a:t>Economic and Social </a:t>
            </a:r>
          </a:p>
          <a:p>
            <a:pPr algn="ctr"/>
            <a:r>
              <a:rPr lang="en-US" sz="1200" b="1">
                <a:latin typeface="Tahoma" pitchFamily="34" charset="0"/>
                <a:cs typeface="Tahoma" pitchFamily="34" charset="0"/>
              </a:rPr>
              <a:t>Development board</a:t>
            </a:r>
          </a:p>
        </p:txBody>
      </p:sp>
      <p:sp>
        <p:nvSpPr>
          <p:cNvPr id="35" name="AutoShape 20"/>
          <p:cNvSpPr>
            <a:spLocks noChangeArrowheads="1"/>
          </p:cNvSpPr>
          <p:nvPr/>
        </p:nvSpPr>
        <p:spPr bwMode="auto">
          <a:xfrm>
            <a:off x="4787900" y="5060950"/>
            <a:ext cx="1512888"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The Consumer </a:t>
            </a:r>
          </a:p>
          <a:p>
            <a:pPr algn="ctr"/>
            <a:r>
              <a:rPr lang="en-US" sz="1200" b="1">
                <a:latin typeface="Tahoma" pitchFamily="34" charset="0"/>
                <a:cs typeface="Tahoma" pitchFamily="34" charset="0"/>
              </a:rPr>
              <a:t>Protection board</a:t>
            </a:r>
          </a:p>
        </p:txBody>
      </p:sp>
      <p:sp>
        <p:nvSpPr>
          <p:cNvPr id="36" name="AutoShape 20"/>
          <p:cNvSpPr>
            <a:spLocks noChangeArrowheads="1"/>
          </p:cNvSpPr>
          <p:nvPr/>
        </p:nvSpPr>
        <p:spPr bwMode="auto">
          <a:xfrm>
            <a:off x="6300788" y="5060950"/>
            <a:ext cx="1511300" cy="673100"/>
          </a:xfrm>
          <a:prstGeom prst="roundRect">
            <a:avLst>
              <a:gd name="adj" fmla="val 16667"/>
            </a:avLst>
          </a:prstGeom>
          <a:gradFill rotWithShape="1">
            <a:gsLst>
              <a:gs pos="0">
                <a:srgbClr val="FFFFFF"/>
              </a:gs>
              <a:gs pos="100000">
                <a:srgbClr val="99FF99"/>
              </a:gs>
            </a:gsLst>
            <a:lin ang="5400000" scaled="1"/>
          </a:gradFill>
          <a:ln w="9525">
            <a:solidFill>
              <a:srgbClr val="99CCFF"/>
            </a:solidFill>
            <a:round/>
            <a:headEnd/>
            <a:tailEnd/>
          </a:ln>
        </p:spPr>
        <p:txBody>
          <a:bodyPr wrap="none" anchor="ctr"/>
          <a:lstStyle/>
          <a:p>
            <a:pPr algn="ctr"/>
            <a:r>
              <a:rPr lang="en-US" sz="1200" b="1">
                <a:latin typeface="Tahoma" pitchFamily="34" charset="0"/>
                <a:cs typeface="Tahoma" pitchFamily="34" charset="0"/>
              </a:rPr>
              <a:t>The national health</a:t>
            </a:r>
          </a:p>
          <a:p>
            <a:pPr algn="ctr"/>
            <a:r>
              <a:rPr lang="en-US" sz="1200" b="1">
                <a:latin typeface="Tahoma" pitchFamily="34" charset="0"/>
                <a:cs typeface="Tahoma" pitchFamily="34" charset="0"/>
              </a:rPr>
              <a:t>committee</a:t>
            </a:r>
          </a:p>
        </p:txBody>
      </p:sp>
      <p:sp>
        <p:nvSpPr>
          <p:cNvPr id="37" name="Rectangle 45"/>
          <p:cNvSpPr>
            <a:spLocks noChangeArrowheads="1"/>
          </p:cNvSpPr>
          <p:nvPr/>
        </p:nvSpPr>
        <p:spPr bwMode="auto">
          <a:xfrm>
            <a:off x="1857375" y="3429000"/>
            <a:ext cx="5889625" cy="369888"/>
          </a:xfrm>
          <a:prstGeom prst="rect">
            <a:avLst/>
          </a:prstGeom>
          <a:noFill/>
          <a:ln w="9525" algn="ctr">
            <a:noFill/>
            <a:miter lim="800000"/>
            <a:headEnd/>
            <a:tailEnd/>
          </a:ln>
        </p:spPr>
        <p:txBody>
          <a:bodyPr wrap="none" anchor="ctr">
            <a:spAutoFit/>
          </a:bodyPr>
          <a:lstStyle/>
          <a:p>
            <a:pPr eaLnBrk="0" hangingPunct="0"/>
            <a:r>
              <a:rPr lang="en-US" sz="1800" b="1">
                <a:latin typeface="Tahoma" pitchFamily="34" charset="0"/>
                <a:cs typeface="Tahoma" pitchFamily="34" charset="0"/>
              </a:rPr>
              <a:t>11 related ministries, 4 executive administrators </a:t>
            </a:r>
          </a:p>
        </p:txBody>
      </p:sp>
      <p:sp>
        <p:nvSpPr>
          <p:cNvPr id="38" name="Freeform 33"/>
          <p:cNvSpPr>
            <a:spLocks/>
          </p:cNvSpPr>
          <p:nvPr/>
        </p:nvSpPr>
        <p:spPr bwMode="auto">
          <a:xfrm rot="5400000">
            <a:off x="3750469" y="2035969"/>
            <a:ext cx="1571625" cy="357187"/>
          </a:xfrm>
          <a:custGeom>
            <a:avLst/>
            <a:gdLst/>
            <a:ahLst/>
            <a:cxnLst>
              <a:cxn ang="0">
                <a:pos x="0" y="290"/>
              </a:cxn>
              <a:cxn ang="0">
                <a:pos x="853" y="196"/>
              </a:cxn>
              <a:cxn ang="0">
                <a:pos x="856" y="13"/>
              </a:cxn>
              <a:cxn ang="0">
                <a:pos x="901" y="115"/>
              </a:cxn>
              <a:cxn ang="0">
                <a:pos x="952" y="202"/>
              </a:cxn>
              <a:cxn ang="0">
                <a:pos x="997" y="259"/>
              </a:cxn>
              <a:cxn ang="0">
                <a:pos x="1030" y="289"/>
              </a:cxn>
              <a:cxn ang="0">
                <a:pos x="992" y="314"/>
              </a:cxn>
              <a:cxn ang="0">
                <a:pos x="934" y="391"/>
              </a:cxn>
              <a:cxn ang="0">
                <a:pos x="904" y="445"/>
              </a:cxn>
              <a:cxn ang="0">
                <a:pos x="856" y="550"/>
              </a:cxn>
              <a:cxn ang="0">
                <a:pos x="853" y="373"/>
              </a:cxn>
              <a:cxn ang="0">
                <a:pos x="0" y="290"/>
              </a:cxn>
            </a:cxnLst>
            <a:rect l="0" t="0" r="r" b="b"/>
            <a:pathLst>
              <a:path w="1030" h="550">
                <a:moveTo>
                  <a:pt x="0" y="290"/>
                </a:moveTo>
                <a:lnTo>
                  <a:pt x="853" y="196"/>
                </a:lnTo>
                <a:lnTo>
                  <a:pt x="856" y="13"/>
                </a:lnTo>
                <a:cubicBezTo>
                  <a:pt x="864" y="0"/>
                  <a:pt x="887" y="80"/>
                  <a:pt x="901" y="115"/>
                </a:cubicBezTo>
                <a:cubicBezTo>
                  <a:pt x="915" y="150"/>
                  <a:pt x="935" y="179"/>
                  <a:pt x="952" y="202"/>
                </a:cubicBezTo>
                <a:lnTo>
                  <a:pt x="997" y="259"/>
                </a:lnTo>
                <a:lnTo>
                  <a:pt x="1030" y="289"/>
                </a:lnTo>
                <a:lnTo>
                  <a:pt x="992" y="314"/>
                </a:lnTo>
                <a:lnTo>
                  <a:pt x="934" y="391"/>
                </a:lnTo>
                <a:lnTo>
                  <a:pt x="904" y="445"/>
                </a:lnTo>
                <a:lnTo>
                  <a:pt x="856" y="550"/>
                </a:lnTo>
                <a:lnTo>
                  <a:pt x="853" y="373"/>
                </a:lnTo>
                <a:lnTo>
                  <a:pt x="0" y="290"/>
                </a:lnTo>
                <a:close/>
              </a:path>
            </a:pathLst>
          </a:custGeom>
          <a:solidFill>
            <a:srgbClr val="FF66CC"/>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lIns="36000" tIns="36000" rIns="36000" bIns="36000" anchor="ctr"/>
          <a:lstStyle/>
          <a:p>
            <a:pPr>
              <a:defRPr/>
            </a:pPr>
            <a:endParaRPr lang="th-TH"/>
          </a:p>
        </p:txBody>
      </p:sp>
      <p:sp>
        <p:nvSpPr>
          <p:cNvPr id="39" name="Freeform 33"/>
          <p:cNvSpPr>
            <a:spLocks/>
          </p:cNvSpPr>
          <p:nvPr/>
        </p:nvSpPr>
        <p:spPr bwMode="auto">
          <a:xfrm rot="1090699">
            <a:off x="3524250" y="1790700"/>
            <a:ext cx="954088" cy="357188"/>
          </a:xfrm>
          <a:custGeom>
            <a:avLst/>
            <a:gdLst/>
            <a:ahLst/>
            <a:cxnLst>
              <a:cxn ang="0">
                <a:pos x="0" y="290"/>
              </a:cxn>
              <a:cxn ang="0">
                <a:pos x="853" y="196"/>
              </a:cxn>
              <a:cxn ang="0">
                <a:pos x="856" y="13"/>
              </a:cxn>
              <a:cxn ang="0">
                <a:pos x="901" y="115"/>
              </a:cxn>
              <a:cxn ang="0">
                <a:pos x="952" y="202"/>
              </a:cxn>
              <a:cxn ang="0">
                <a:pos x="997" y="259"/>
              </a:cxn>
              <a:cxn ang="0">
                <a:pos x="1030" y="289"/>
              </a:cxn>
              <a:cxn ang="0">
                <a:pos x="992" y="314"/>
              </a:cxn>
              <a:cxn ang="0">
                <a:pos x="934" y="391"/>
              </a:cxn>
              <a:cxn ang="0">
                <a:pos x="904" y="445"/>
              </a:cxn>
              <a:cxn ang="0">
                <a:pos x="856" y="550"/>
              </a:cxn>
              <a:cxn ang="0">
                <a:pos x="853" y="373"/>
              </a:cxn>
              <a:cxn ang="0">
                <a:pos x="0" y="290"/>
              </a:cxn>
            </a:cxnLst>
            <a:rect l="0" t="0" r="r" b="b"/>
            <a:pathLst>
              <a:path w="1030" h="550">
                <a:moveTo>
                  <a:pt x="0" y="290"/>
                </a:moveTo>
                <a:lnTo>
                  <a:pt x="853" y="196"/>
                </a:lnTo>
                <a:lnTo>
                  <a:pt x="856" y="13"/>
                </a:lnTo>
                <a:cubicBezTo>
                  <a:pt x="864" y="0"/>
                  <a:pt x="887" y="80"/>
                  <a:pt x="901" y="115"/>
                </a:cubicBezTo>
                <a:cubicBezTo>
                  <a:pt x="915" y="150"/>
                  <a:pt x="935" y="179"/>
                  <a:pt x="952" y="202"/>
                </a:cubicBezTo>
                <a:lnTo>
                  <a:pt x="997" y="259"/>
                </a:lnTo>
                <a:lnTo>
                  <a:pt x="1030" y="289"/>
                </a:lnTo>
                <a:lnTo>
                  <a:pt x="992" y="314"/>
                </a:lnTo>
                <a:lnTo>
                  <a:pt x="934" y="391"/>
                </a:lnTo>
                <a:lnTo>
                  <a:pt x="904" y="445"/>
                </a:lnTo>
                <a:lnTo>
                  <a:pt x="856" y="550"/>
                </a:lnTo>
                <a:lnTo>
                  <a:pt x="853" y="373"/>
                </a:lnTo>
                <a:lnTo>
                  <a:pt x="0" y="290"/>
                </a:lnTo>
                <a:close/>
              </a:path>
            </a:pathLst>
          </a:custGeom>
          <a:solidFill>
            <a:srgbClr val="FF66CC"/>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lIns="36000" tIns="36000" rIns="36000" bIns="36000" anchor="ctr"/>
          <a:lstStyle/>
          <a:p>
            <a:pPr>
              <a:defRPr/>
            </a:pPr>
            <a:endParaRPr lang="th-TH"/>
          </a:p>
        </p:txBody>
      </p:sp>
      <p:sp>
        <p:nvSpPr>
          <p:cNvPr id="40" name="Freeform 33"/>
          <p:cNvSpPr>
            <a:spLocks/>
          </p:cNvSpPr>
          <p:nvPr/>
        </p:nvSpPr>
        <p:spPr bwMode="auto">
          <a:xfrm rot="9751988">
            <a:off x="4643438" y="1778000"/>
            <a:ext cx="955675" cy="357188"/>
          </a:xfrm>
          <a:custGeom>
            <a:avLst/>
            <a:gdLst/>
            <a:ahLst/>
            <a:cxnLst>
              <a:cxn ang="0">
                <a:pos x="0" y="290"/>
              </a:cxn>
              <a:cxn ang="0">
                <a:pos x="853" y="196"/>
              </a:cxn>
              <a:cxn ang="0">
                <a:pos x="856" y="13"/>
              </a:cxn>
              <a:cxn ang="0">
                <a:pos x="901" y="115"/>
              </a:cxn>
              <a:cxn ang="0">
                <a:pos x="952" y="202"/>
              </a:cxn>
              <a:cxn ang="0">
                <a:pos x="997" y="259"/>
              </a:cxn>
              <a:cxn ang="0">
                <a:pos x="1030" y="289"/>
              </a:cxn>
              <a:cxn ang="0">
                <a:pos x="992" y="314"/>
              </a:cxn>
              <a:cxn ang="0">
                <a:pos x="934" y="391"/>
              </a:cxn>
              <a:cxn ang="0">
                <a:pos x="904" y="445"/>
              </a:cxn>
              <a:cxn ang="0">
                <a:pos x="856" y="550"/>
              </a:cxn>
              <a:cxn ang="0">
                <a:pos x="853" y="373"/>
              </a:cxn>
              <a:cxn ang="0">
                <a:pos x="0" y="290"/>
              </a:cxn>
            </a:cxnLst>
            <a:rect l="0" t="0" r="r" b="b"/>
            <a:pathLst>
              <a:path w="1030" h="550">
                <a:moveTo>
                  <a:pt x="0" y="290"/>
                </a:moveTo>
                <a:lnTo>
                  <a:pt x="853" y="196"/>
                </a:lnTo>
                <a:lnTo>
                  <a:pt x="856" y="13"/>
                </a:lnTo>
                <a:cubicBezTo>
                  <a:pt x="864" y="0"/>
                  <a:pt x="887" y="80"/>
                  <a:pt x="901" y="115"/>
                </a:cubicBezTo>
                <a:cubicBezTo>
                  <a:pt x="915" y="150"/>
                  <a:pt x="935" y="179"/>
                  <a:pt x="952" y="202"/>
                </a:cubicBezTo>
                <a:lnTo>
                  <a:pt x="997" y="259"/>
                </a:lnTo>
                <a:lnTo>
                  <a:pt x="1030" y="289"/>
                </a:lnTo>
                <a:lnTo>
                  <a:pt x="992" y="314"/>
                </a:lnTo>
                <a:lnTo>
                  <a:pt x="934" y="391"/>
                </a:lnTo>
                <a:lnTo>
                  <a:pt x="904" y="445"/>
                </a:lnTo>
                <a:lnTo>
                  <a:pt x="856" y="550"/>
                </a:lnTo>
                <a:lnTo>
                  <a:pt x="853" y="373"/>
                </a:lnTo>
                <a:lnTo>
                  <a:pt x="0" y="290"/>
                </a:lnTo>
                <a:close/>
              </a:path>
            </a:pathLst>
          </a:custGeom>
          <a:solidFill>
            <a:srgbClr val="FF66CC"/>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lIns="36000" tIns="36000" rIns="36000" bIns="36000" anchor="ctr"/>
          <a:lstStyle/>
          <a:p>
            <a:pPr>
              <a:defRPr/>
            </a:pPr>
            <a:endParaRPr lang="th-TH"/>
          </a:p>
        </p:txBody>
      </p:sp>
      <p:sp>
        <p:nvSpPr>
          <p:cNvPr id="42" name="Footer Placeholder 41"/>
          <p:cNvSpPr txBox="1">
            <a:spLocks/>
          </p:cNvSpPr>
          <p:nvPr/>
        </p:nvSpPr>
        <p:spPr>
          <a:xfrm>
            <a:off x="3200400" y="6356350"/>
            <a:ext cx="3352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smtClean="0">
                <a:ln>
                  <a:noFill/>
                </a:ln>
                <a:solidFill>
                  <a:srgbClr val="00B0F0"/>
                </a:solidFill>
                <a:effectLst/>
                <a:uLnTx/>
                <a:uFillTx/>
                <a:latin typeface="+mn-lt"/>
                <a:ea typeface="+mn-ea"/>
                <a:cs typeface="+mn-cs"/>
              </a:rPr>
              <a:t>FS BMA - Songsak S.</a:t>
            </a:r>
            <a:endParaRPr kumimoji="0" lang="en-US" sz="1200" b="0" i="0" u="none" strike="noStrike" kern="1200" cap="none" spc="0" normalizeH="0" baseline="0" noProof="0">
              <a:ln>
                <a:noFill/>
              </a:ln>
              <a:solidFill>
                <a:srgbClr val="00B0F0"/>
              </a:solidFill>
              <a:effectLst/>
              <a:uLnTx/>
              <a:uFillTx/>
              <a:latin typeface="+mn-lt"/>
              <a:ea typeface="+mn-ea"/>
              <a:cs typeface="+mn-cs"/>
            </a:endParaRPr>
          </a:p>
        </p:txBody>
      </p:sp>
      <p:sp>
        <p:nvSpPr>
          <p:cNvPr id="41" name="Date Placeholder 40"/>
          <p:cNvSpPr>
            <a:spLocks noGrp="1"/>
          </p:cNvSpPr>
          <p:nvPr>
            <p:ph type="dt" sz="half" idx="10"/>
          </p:nvPr>
        </p:nvSpPr>
        <p:spPr/>
        <p:txBody>
          <a:bodyPr/>
          <a:lstStyle/>
          <a:p>
            <a:r>
              <a:rPr lang="en-US" smtClean="0"/>
              <a:t>22/03/2016</a:t>
            </a:r>
            <a:endParaRPr lang="en-US"/>
          </a:p>
        </p:txBody>
      </p:sp>
      <p:sp>
        <p:nvSpPr>
          <p:cNvPr id="43" name="Footer Placeholder 42"/>
          <p:cNvSpPr>
            <a:spLocks noGrp="1"/>
          </p:cNvSpPr>
          <p:nvPr>
            <p:ph type="ftr" sz="quarter" idx="11"/>
          </p:nvPr>
        </p:nvSpPr>
        <p:spPr/>
        <p:txBody>
          <a:bodyPr/>
          <a:lstStyle/>
          <a:p>
            <a:r>
              <a:rPr lang="en-US" smtClean="0"/>
              <a:t>Songsak_TRAC_1610</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1328</Words>
  <Application>Microsoft Office PowerPoint</Application>
  <PresentationFormat>On-screen Show (4:3)</PresentationFormat>
  <Paragraphs>374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Songsak.S</dc:creator>
  <cp:lastModifiedBy>Songsak.S</cp:lastModifiedBy>
  <cp:revision>36</cp:revision>
  <dcterms:created xsi:type="dcterms:W3CDTF">2015-05-05T06:33:01Z</dcterms:created>
  <dcterms:modified xsi:type="dcterms:W3CDTF">2016-10-18T14:23:40Z</dcterms:modified>
</cp:coreProperties>
</file>