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77" r:id="rId24"/>
  </p:sldIdLst>
  <p:sldSz cx="9144000" cy="6858000" type="screen4x3"/>
  <p:notesSz cx="6815138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91"/>
    <a:srgbClr val="F2F2F2"/>
    <a:srgbClr val="FFCC00"/>
    <a:srgbClr val="F6FC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1559951881014859"/>
          <c:y val="5.1400554097404488E-2"/>
          <c:w val="0.64720734908136457"/>
          <c:h val="0.809471420239137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Produce (T)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</c:spPr>
          <c:val>
            <c:numRef>
              <c:f>Sheet1!$B$4:$B$6</c:f>
              <c:numCache>
                <c:formatCode>General</c:formatCode>
                <c:ptCount val="3"/>
                <c:pt idx="0">
                  <c:v>652.6</c:v>
                </c:pt>
                <c:pt idx="1">
                  <c:v>656.07</c:v>
                </c:pt>
                <c:pt idx="2">
                  <c:v>652.6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Value (MillionBath)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val>
            <c:numRef>
              <c:f>Sheet1!$C$4:$C$6</c:f>
              <c:numCache>
                <c:formatCode>General</c:formatCode>
                <c:ptCount val="3"/>
                <c:pt idx="0">
                  <c:v>1957.86</c:v>
                </c:pt>
                <c:pt idx="1">
                  <c:v>1968.21</c:v>
                </c:pt>
                <c:pt idx="2">
                  <c:v>1957.86</c:v>
                </c:pt>
              </c:numCache>
            </c:numRef>
          </c:val>
        </c:ser>
        <c:shape val="box"/>
        <c:axId val="48780416"/>
        <c:axId val="48782720"/>
        <c:axId val="0"/>
      </c:bar3DChart>
      <c:catAx>
        <c:axId val="48780416"/>
        <c:scaling>
          <c:orientation val="minMax"/>
        </c:scaling>
        <c:delete val="1"/>
        <c:axPos val="b"/>
        <c:tickLblPos val="none"/>
        <c:crossAx val="48782720"/>
        <c:crosses val="autoZero"/>
        <c:auto val="1"/>
        <c:lblAlgn val="ctr"/>
        <c:lblOffset val="100"/>
      </c:catAx>
      <c:valAx>
        <c:axId val="48782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th-TH"/>
          </a:p>
        </c:txPr>
        <c:crossAx val="4878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73937682936582"/>
          <c:y val="0.41165136063313229"/>
          <c:w val="0.17961231202763564"/>
          <c:h val="0.13260495565852157"/>
        </c:manualLayout>
      </c:layout>
      <c:txPr>
        <a:bodyPr/>
        <a:lstStyle/>
        <a:p>
          <a:pPr>
            <a:defRPr sz="1100"/>
          </a:pPr>
          <a:endParaRPr lang="th-TH"/>
        </a:p>
      </c:txPr>
    </c:legend>
    <c:plotVisOnly val="1"/>
  </c:chart>
  <c:spPr>
    <a:solidFill>
      <a:sysClr val="window" lastClr="FFFFFF"/>
    </a:solidFill>
    <a:ln w="12700" cap="flat" cmpd="sng" algn="ctr">
      <a:solidFill>
        <a:srgbClr val="9BBB59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h-TH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13994-6CB5-4ED4-88B6-F298B83DF552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AC3AA818-A35B-4299-A181-4F12E3A2128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Standard setting</a:t>
          </a:r>
          <a:endParaRPr lang="th-TH" b="1" dirty="0">
            <a:solidFill>
              <a:schemeClr val="tx1"/>
            </a:solidFill>
          </a:endParaRPr>
        </a:p>
      </dgm:t>
    </dgm:pt>
    <dgm:pt modelId="{A11B26A0-FD2E-4801-B872-21D84DFA8F70}" type="parTrans" cxnId="{3D47D63B-AB6E-4BD5-B34B-4AE071A1E0D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2C61F9C3-1126-4781-B55D-2E71B1E5195E}" type="sibTrans" cxnId="{3D47D63B-AB6E-4BD5-B34B-4AE071A1E0D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83CB7B2-857B-4BE9-BE76-7AEF2BCE13F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Promotion of standard compliance</a:t>
          </a:r>
          <a:endParaRPr lang="th-TH" b="1" dirty="0">
            <a:solidFill>
              <a:schemeClr val="tx1"/>
            </a:solidFill>
          </a:endParaRPr>
        </a:p>
      </dgm:t>
    </dgm:pt>
    <dgm:pt modelId="{AE6B01BD-EF71-4988-9E6F-18A45AEFFCB2}" type="parTrans" cxnId="{D8A4F444-C988-46D2-8595-D75532AFD47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150806DF-58E5-4527-AF3B-6A85B4926110}" type="sibTrans" cxnId="{D8A4F444-C988-46D2-8595-D75532AFD47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EC327BD-A87F-49B3-B3B9-99500C1927D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Accreditation of certification bodies</a:t>
          </a:r>
          <a:endParaRPr lang="th-TH" b="1" dirty="0">
            <a:solidFill>
              <a:schemeClr val="tx1"/>
            </a:solidFill>
          </a:endParaRPr>
        </a:p>
      </dgm:t>
    </dgm:pt>
    <dgm:pt modelId="{AD6671E7-A065-40FD-BFBB-4F726953DB7F}" type="parTrans" cxnId="{B92F3D7C-6918-4FD5-9C68-0A7B0AE89CD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78D247D-F8F1-4DC7-B57A-56C1FFDB89FF}" type="sibTrans" cxnId="{B92F3D7C-6918-4FD5-9C68-0A7B0AE89CD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29488ED-8D3B-4E08-839F-9ABD54C327B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Certification</a:t>
          </a:r>
          <a:endParaRPr lang="th-TH" b="1" dirty="0">
            <a:solidFill>
              <a:schemeClr val="tx1"/>
            </a:solidFill>
          </a:endParaRPr>
        </a:p>
      </dgm:t>
    </dgm:pt>
    <dgm:pt modelId="{76E49EB7-B375-478F-8AA9-4DD10EDB553A}" type="parTrans" cxnId="{91C3B95C-3530-494B-8B93-92C6A830402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65AFD716-B1DD-459C-BA41-6D0C3CCCD890}" type="sibTrans" cxnId="{91C3B95C-3530-494B-8B93-92C6A830402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6CAF9B42-709C-464B-B351-0E9D149A4389}" type="pres">
      <dgm:prSet presAssocID="{EE513994-6CB5-4ED4-88B6-F298B83DF552}" presName="linearFlow" presStyleCnt="0">
        <dgm:presLayoutVars>
          <dgm:resizeHandles val="exact"/>
        </dgm:presLayoutVars>
      </dgm:prSet>
      <dgm:spPr/>
    </dgm:pt>
    <dgm:pt modelId="{D629B339-9780-4C8C-88DD-CE9867AE7913}" type="pres">
      <dgm:prSet presAssocID="{AC3AA818-A35B-4299-A181-4F12E3A212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4183B1-019A-4D92-8063-A843BF019540}" type="pres">
      <dgm:prSet presAssocID="{2C61F9C3-1126-4781-B55D-2E71B1E5195E}" presName="sibTrans" presStyleLbl="sibTrans2D1" presStyleIdx="0" presStyleCnt="3"/>
      <dgm:spPr/>
      <dgm:t>
        <a:bodyPr/>
        <a:lstStyle/>
        <a:p>
          <a:endParaRPr lang="th-TH"/>
        </a:p>
      </dgm:t>
    </dgm:pt>
    <dgm:pt modelId="{EE5A1F4F-E465-4316-9946-E520669FEC00}" type="pres">
      <dgm:prSet presAssocID="{2C61F9C3-1126-4781-B55D-2E71B1E5195E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4150FC72-A909-4064-BF69-331D6E62C780}" type="pres">
      <dgm:prSet presAssocID="{083CB7B2-857B-4BE9-BE76-7AEF2BCE13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146FB7-D3D9-4ECE-9FAC-106DDCAD0476}" type="pres">
      <dgm:prSet presAssocID="{150806DF-58E5-4527-AF3B-6A85B4926110}" presName="sibTrans" presStyleLbl="sibTrans2D1" presStyleIdx="1" presStyleCnt="3"/>
      <dgm:spPr/>
      <dgm:t>
        <a:bodyPr/>
        <a:lstStyle/>
        <a:p>
          <a:endParaRPr lang="th-TH"/>
        </a:p>
      </dgm:t>
    </dgm:pt>
    <dgm:pt modelId="{3E9232D2-8CC8-4CBB-B56E-C1B4C58AD611}" type="pres">
      <dgm:prSet presAssocID="{150806DF-58E5-4527-AF3B-6A85B4926110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578CB0F8-8A3C-44DF-B3BF-217D13DA7B70}" type="pres">
      <dgm:prSet presAssocID="{D29488ED-8D3B-4E08-839F-9ABD54C327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FB2861-58FF-4B9C-937D-13CC95366F97}" type="pres">
      <dgm:prSet presAssocID="{65AFD716-B1DD-459C-BA41-6D0C3CCCD890}" presName="sibTrans" presStyleLbl="sibTrans2D1" presStyleIdx="2" presStyleCnt="3"/>
      <dgm:spPr/>
      <dgm:t>
        <a:bodyPr/>
        <a:lstStyle/>
        <a:p>
          <a:endParaRPr lang="th-TH"/>
        </a:p>
      </dgm:t>
    </dgm:pt>
    <dgm:pt modelId="{6237F4D6-4607-4FBD-A12F-FCBE51DC5DE4}" type="pres">
      <dgm:prSet presAssocID="{65AFD716-B1DD-459C-BA41-6D0C3CCCD890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5640C4FA-A95E-492F-AFFE-18E48B548026}" type="pres">
      <dgm:prSet presAssocID="{DEC327BD-A87F-49B3-B3B9-99500C1927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E707B1-1875-4119-B596-D67117C95894}" type="presOf" srcId="{2C61F9C3-1126-4781-B55D-2E71B1E5195E}" destId="{EE5A1F4F-E465-4316-9946-E520669FEC00}" srcOrd="1" destOrd="0" presId="urn:microsoft.com/office/officeart/2005/8/layout/process2"/>
    <dgm:cxn modelId="{7FDFC515-31E2-4B5B-8EEB-1A54D3290985}" type="presOf" srcId="{65AFD716-B1DD-459C-BA41-6D0C3CCCD890}" destId="{6237F4D6-4607-4FBD-A12F-FCBE51DC5DE4}" srcOrd="1" destOrd="0" presId="urn:microsoft.com/office/officeart/2005/8/layout/process2"/>
    <dgm:cxn modelId="{91036C21-CF85-4418-BA39-3E26028DDE76}" type="presOf" srcId="{083CB7B2-857B-4BE9-BE76-7AEF2BCE13FF}" destId="{4150FC72-A909-4064-BF69-331D6E62C780}" srcOrd="0" destOrd="0" presId="urn:microsoft.com/office/officeart/2005/8/layout/process2"/>
    <dgm:cxn modelId="{6C0C6B94-AE1A-4CC9-93F9-6614E862DC34}" type="presOf" srcId="{D29488ED-8D3B-4E08-839F-9ABD54C327B1}" destId="{578CB0F8-8A3C-44DF-B3BF-217D13DA7B70}" srcOrd="0" destOrd="0" presId="urn:microsoft.com/office/officeart/2005/8/layout/process2"/>
    <dgm:cxn modelId="{DE842264-D9B9-451E-9256-97ECEA7DD793}" type="presOf" srcId="{150806DF-58E5-4527-AF3B-6A85B4926110}" destId="{3E9232D2-8CC8-4CBB-B56E-C1B4C58AD611}" srcOrd="1" destOrd="0" presId="urn:microsoft.com/office/officeart/2005/8/layout/process2"/>
    <dgm:cxn modelId="{5F2F7622-4EE9-4D94-92AB-833A6698D656}" type="presOf" srcId="{65AFD716-B1DD-459C-BA41-6D0C3CCCD890}" destId="{28FB2861-58FF-4B9C-937D-13CC95366F97}" srcOrd="0" destOrd="0" presId="urn:microsoft.com/office/officeart/2005/8/layout/process2"/>
    <dgm:cxn modelId="{D8A4F444-C988-46D2-8595-D75532AFD471}" srcId="{EE513994-6CB5-4ED4-88B6-F298B83DF552}" destId="{083CB7B2-857B-4BE9-BE76-7AEF2BCE13FF}" srcOrd="1" destOrd="0" parTransId="{AE6B01BD-EF71-4988-9E6F-18A45AEFFCB2}" sibTransId="{150806DF-58E5-4527-AF3B-6A85B4926110}"/>
    <dgm:cxn modelId="{91C3B95C-3530-494B-8B93-92C6A830402D}" srcId="{EE513994-6CB5-4ED4-88B6-F298B83DF552}" destId="{D29488ED-8D3B-4E08-839F-9ABD54C327B1}" srcOrd="2" destOrd="0" parTransId="{76E49EB7-B375-478F-8AA9-4DD10EDB553A}" sibTransId="{65AFD716-B1DD-459C-BA41-6D0C3CCCD890}"/>
    <dgm:cxn modelId="{3D47D63B-AB6E-4BD5-B34B-4AE071A1E0DF}" srcId="{EE513994-6CB5-4ED4-88B6-F298B83DF552}" destId="{AC3AA818-A35B-4299-A181-4F12E3A21286}" srcOrd="0" destOrd="0" parTransId="{A11B26A0-FD2E-4801-B872-21D84DFA8F70}" sibTransId="{2C61F9C3-1126-4781-B55D-2E71B1E5195E}"/>
    <dgm:cxn modelId="{21C02B29-4399-4249-8AEE-0A0322B8570D}" type="presOf" srcId="{2C61F9C3-1126-4781-B55D-2E71B1E5195E}" destId="{824183B1-019A-4D92-8063-A843BF019540}" srcOrd="0" destOrd="0" presId="urn:microsoft.com/office/officeart/2005/8/layout/process2"/>
    <dgm:cxn modelId="{B92F3D7C-6918-4FD5-9C68-0A7B0AE89CD5}" srcId="{EE513994-6CB5-4ED4-88B6-F298B83DF552}" destId="{DEC327BD-A87F-49B3-B3B9-99500C1927DE}" srcOrd="3" destOrd="0" parTransId="{AD6671E7-A065-40FD-BFBB-4F726953DB7F}" sibTransId="{C78D247D-F8F1-4DC7-B57A-56C1FFDB89FF}"/>
    <dgm:cxn modelId="{D786A617-ABEB-4958-9532-B89C3E3F5681}" type="presOf" srcId="{150806DF-58E5-4527-AF3B-6A85B4926110}" destId="{4C146FB7-D3D9-4ECE-9FAC-106DDCAD0476}" srcOrd="0" destOrd="0" presId="urn:microsoft.com/office/officeart/2005/8/layout/process2"/>
    <dgm:cxn modelId="{E3F25349-4E28-45B2-A780-F076301029D6}" type="presOf" srcId="{DEC327BD-A87F-49B3-B3B9-99500C1927DE}" destId="{5640C4FA-A95E-492F-AFFE-18E48B548026}" srcOrd="0" destOrd="0" presId="urn:microsoft.com/office/officeart/2005/8/layout/process2"/>
    <dgm:cxn modelId="{101AD372-0200-49DC-A569-C645274E1A1C}" type="presOf" srcId="{EE513994-6CB5-4ED4-88B6-F298B83DF552}" destId="{6CAF9B42-709C-464B-B351-0E9D149A4389}" srcOrd="0" destOrd="0" presId="urn:microsoft.com/office/officeart/2005/8/layout/process2"/>
    <dgm:cxn modelId="{BAB12B58-C410-46D3-8633-E90AEF37F374}" type="presOf" srcId="{AC3AA818-A35B-4299-A181-4F12E3A21286}" destId="{D629B339-9780-4C8C-88DD-CE9867AE7913}" srcOrd="0" destOrd="0" presId="urn:microsoft.com/office/officeart/2005/8/layout/process2"/>
    <dgm:cxn modelId="{1E6428B9-1452-452C-9061-718C461317A6}" type="presParOf" srcId="{6CAF9B42-709C-464B-B351-0E9D149A4389}" destId="{D629B339-9780-4C8C-88DD-CE9867AE7913}" srcOrd="0" destOrd="0" presId="urn:microsoft.com/office/officeart/2005/8/layout/process2"/>
    <dgm:cxn modelId="{59DE1966-4BB3-4A18-BEFA-FF53CA3174D2}" type="presParOf" srcId="{6CAF9B42-709C-464B-B351-0E9D149A4389}" destId="{824183B1-019A-4D92-8063-A843BF019540}" srcOrd="1" destOrd="0" presId="urn:microsoft.com/office/officeart/2005/8/layout/process2"/>
    <dgm:cxn modelId="{17D044C5-BAD9-49B7-B600-C3CEBB7B52FA}" type="presParOf" srcId="{824183B1-019A-4D92-8063-A843BF019540}" destId="{EE5A1F4F-E465-4316-9946-E520669FEC00}" srcOrd="0" destOrd="0" presId="urn:microsoft.com/office/officeart/2005/8/layout/process2"/>
    <dgm:cxn modelId="{439A0DB6-4D3A-47F7-80FC-8A6EA045D350}" type="presParOf" srcId="{6CAF9B42-709C-464B-B351-0E9D149A4389}" destId="{4150FC72-A909-4064-BF69-331D6E62C780}" srcOrd="2" destOrd="0" presId="urn:microsoft.com/office/officeart/2005/8/layout/process2"/>
    <dgm:cxn modelId="{0CE9B5A2-635B-4E77-AF71-31B793EFC6D0}" type="presParOf" srcId="{6CAF9B42-709C-464B-B351-0E9D149A4389}" destId="{4C146FB7-D3D9-4ECE-9FAC-106DDCAD0476}" srcOrd="3" destOrd="0" presId="urn:microsoft.com/office/officeart/2005/8/layout/process2"/>
    <dgm:cxn modelId="{78FD0A3F-35A4-4C72-A3C4-3337BB2E20E3}" type="presParOf" srcId="{4C146FB7-D3D9-4ECE-9FAC-106DDCAD0476}" destId="{3E9232D2-8CC8-4CBB-B56E-C1B4C58AD611}" srcOrd="0" destOrd="0" presId="urn:microsoft.com/office/officeart/2005/8/layout/process2"/>
    <dgm:cxn modelId="{1090805D-D9D1-4EF6-8BDE-3A9FC7FFB558}" type="presParOf" srcId="{6CAF9B42-709C-464B-B351-0E9D149A4389}" destId="{578CB0F8-8A3C-44DF-B3BF-217D13DA7B70}" srcOrd="4" destOrd="0" presId="urn:microsoft.com/office/officeart/2005/8/layout/process2"/>
    <dgm:cxn modelId="{43EFE205-2705-416B-A988-22A27600C2E2}" type="presParOf" srcId="{6CAF9B42-709C-464B-B351-0E9D149A4389}" destId="{28FB2861-58FF-4B9C-937D-13CC95366F97}" srcOrd="5" destOrd="0" presId="urn:microsoft.com/office/officeart/2005/8/layout/process2"/>
    <dgm:cxn modelId="{1833C8A6-36E1-4103-BE4B-D4CDEF13CFC2}" type="presParOf" srcId="{28FB2861-58FF-4B9C-937D-13CC95366F97}" destId="{6237F4D6-4607-4FBD-A12F-FCBE51DC5DE4}" srcOrd="0" destOrd="0" presId="urn:microsoft.com/office/officeart/2005/8/layout/process2"/>
    <dgm:cxn modelId="{D5E41FE6-3293-44EC-B1A3-C552018F198B}" type="presParOf" srcId="{6CAF9B42-709C-464B-B351-0E9D149A4389}" destId="{5640C4FA-A95E-492F-AFFE-18E48B54802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05E61-01D0-4468-9ED7-C3DB3D8E72B2}" type="doc">
      <dgm:prSet loTypeId="urn:microsoft.com/office/officeart/2005/8/layout/hChevron3" loCatId="process" qsTypeId="urn:microsoft.com/office/officeart/2005/8/quickstyle/simple1" qsCatId="simple" csTypeId="urn:microsoft.com/office/officeart/2005/8/colors/accent5_2" csCatId="accent5" phldr="1"/>
      <dgm:spPr/>
    </dgm:pt>
    <dgm:pt modelId="{77D16EE6-E43F-4037-8C7A-F7687C2D148B}">
      <dgm:prSet phldrT="[Text]" phldr="1"/>
      <dgm:spPr>
        <a:solidFill>
          <a:srgbClr val="FF9999">
            <a:alpha val="64000"/>
          </a:srgbClr>
        </a:solidFill>
      </dgm:spPr>
      <dgm:t>
        <a:bodyPr/>
        <a:lstStyle/>
        <a:p>
          <a:endParaRPr lang="th-TH" dirty="0">
            <a:solidFill>
              <a:schemeClr val="tx1"/>
            </a:solidFill>
          </a:endParaRPr>
        </a:p>
      </dgm:t>
    </dgm:pt>
    <dgm:pt modelId="{97357939-295D-4FC0-8571-661F8807DE65}" type="parTrans" cxnId="{F17ACDDB-B007-4C76-AB53-04D2CC1E276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8881B3F-38B2-480E-9DCE-B57398E32695}" type="sibTrans" cxnId="{F17ACDDB-B007-4C76-AB53-04D2CC1E276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DFFE71B-895C-4946-AEB1-513723FDFEF0}">
      <dgm:prSet phldrT="[Text]"/>
      <dgm:spPr>
        <a:solidFill>
          <a:srgbClr val="FF9999">
            <a:alpha val="64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ACFS</a:t>
          </a:r>
          <a:endParaRPr lang="th-TH" b="1" dirty="0">
            <a:solidFill>
              <a:schemeClr val="tx1"/>
            </a:solidFill>
          </a:endParaRPr>
        </a:p>
      </dgm:t>
    </dgm:pt>
    <dgm:pt modelId="{BB8ED424-F046-4E69-BBF8-7E5B195A271E}" type="parTrans" cxnId="{14D28C2C-286F-44E9-9CAD-420E78F17CA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BC20A2F-C8A2-4789-9694-2D3A9E5A5AB9}" type="sibTrans" cxnId="{14D28C2C-286F-44E9-9CAD-420E78F17CA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06330EC-25EF-4F3F-910F-15C85BE75375}">
      <dgm:prSet phldrT="[Text]" phldr="1"/>
      <dgm:spPr>
        <a:solidFill>
          <a:srgbClr val="FF9999">
            <a:alpha val="64000"/>
          </a:srgbClr>
        </a:solidFill>
      </dgm:spPr>
      <dgm:t>
        <a:bodyPr/>
        <a:lstStyle/>
        <a:p>
          <a:endParaRPr lang="th-TH" dirty="0">
            <a:solidFill>
              <a:schemeClr val="tx1"/>
            </a:solidFill>
          </a:endParaRPr>
        </a:p>
      </dgm:t>
    </dgm:pt>
    <dgm:pt modelId="{024E6698-A8FD-4E94-9D71-0F64978EA9AD}" type="parTrans" cxnId="{05987C45-3A67-4E1D-AC57-DB781F3DAD7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8877593-F926-4314-BFBC-7539FFB81F88}" type="sibTrans" cxnId="{05987C45-3A67-4E1D-AC57-DB781F3DAD7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162C0EA-25D1-4C24-A937-C1F5F4E60C8B}" type="pres">
      <dgm:prSet presAssocID="{F2305E61-01D0-4468-9ED7-C3DB3D8E72B2}" presName="Name0" presStyleCnt="0">
        <dgm:presLayoutVars>
          <dgm:dir/>
          <dgm:resizeHandles val="exact"/>
        </dgm:presLayoutVars>
      </dgm:prSet>
      <dgm:spPr/>
    </dgm:pt>
    <dgm:pt modelId="{B6508C69-76DB-4A7E-AF38-E7865F8D28E9}" type="pres">
      <dgm:prSet presAssocID="{77D16EE6-E43F-4037-8C7A-F7687C2D148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6DFB9B-C745-48AE-903B-E3EE8C442CF7}" type="pres">
      <dgm:prSet presAssocID="{E8881B3F-38B2-480E-9DCE-B57398E32695}" presName="parSpace" presStyleCnt="0"/>
      <dgm:spPr/>
    </dgm:pt>
    <dgm:pt modelId="{CA80B42A-07A7-4937-B4EA-EEADE0518F9F}" type="pres">
      <dgm:prSet presAssocID="{8DFFE71B-895C-4946-AEB1-513723FDFEF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3E217D-A2C4-453A-808D-985EBB5582B4}" type="pres">
      <dgm:prSet presAssocID="{4BC20A2F-C8A2-4789-9694-2D3A9E5A5AB9}" presName="parSpace" presStyleCnt="0"/>
      <dgm:spPr/>
    </dgm:pt>
    <dgm:pt modelId="{547D9882-B117-4653-BD3C-579BE7329AC6}" type="pres">
      <dgm:prSet presAssocID="{B06330EC-25EF-4F3F-910F-15C85BE7537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A3C355A-B7A8-46A1-8CCD-C4792707844B}" type="presOf" srcId="{8DFFE71B-895C-4946-AEB1-513723FDFEF0}" destId="{CA80B42A-07A7-4937-B4EA-EEADE0518F9F}" srcOrd="0" destOrd="0" presId="urn:microsoft.com/office/officeart/2005/8/layout/hChevron3"/>
    <dgm:cxn modelId="{CAC1757E-649A-41E4-85C3-B34EF1E818D7}" type="presOf" srcId="{B06330EC-25EF-4F3F-910F-15C85BE75375}" destId="{547D9882-B117-4653-BD3C-579BE7329AC6}" srcOrd="0" destOrd="0" presId="urn:microsoft.com/office/officeart/2005/8/layout/hChevron3"/>
    <dgm:cxn modelId="{05987C45-3A67-4E1D-AC57-DB781F3DAD76}" srcId="{F2305E61-01D0-4468-9ED7-C3DB3D8E72B2}" destId="{B06330EC-25EF-4F3F-910F-15C85BE75375}" srcOrd="2" destOrd="0" parTransId="{024E6698-A8FD-4E94-9D71-0F64978EA9AD}" sibTransId="{D8877593-F926-4314-BFBC-7539FFB81F88}"/>
    <dgm:cxn modelId="{328798EC-5C8C-4D9A-A258-DDF599557910}" type="presOf" srcId="{77D16EE6-E43F-4037-8C7A-F7687C2D148B}" destId="{B6508C69-76DB-4A7E-AF38-E7865F8D28E9}" srcOrd="0" destOrd="0" presId="urn:microsoft.com/office/officeart/2005/8/layout/hChevron3"/>
    <dgm:cxn modelId="{14D28C2C-286F-44E9-9CAD-420E78F17CAD}" srcId="{F2305E61-01D0-4468-9ED7-C3DB3D8E72B2}" destId="{8DFFE71B-895C-4946-AEB1-513723FDFEF0}" srcOrd="1" destOrd="0" parTransId="{BB8ED424-F046-4E69-BBF8-7E5B195A271E}" sibTransId="{4BC20A2F-C8A2-4789-9694-2D3A9E5A5AB9}"/>
    <dgm:cxn modelId="{05A83873-7F6C-4BE0-8BE6-F20A00D0115F}" type="presOf" srcId="{F2305E61-01D0-4468-9ED7-C3DB3D8E72B2}" destId="{E162C0EA-25D1-4C24-A937-C1F5F4E60C8B}" srcOrd="0" destOrd="0" presId="urn:microsoft.com/office/officeart/2005/8/layout/hChevron3"/>
    <dgm:cxn modelId="{F17ACDDB-B007-4C76-AB53-04D2CC1E2760}" srcId="{F2305E61-01D0-4468-9ED7-C3DB3D8E72B2}" destId="{77D16EE6-E43F-4037-8C7A-F7687C2D148B}" srcOrd="0" destOrd="0" parTransId="{97357939-295D-4FC0-8571-661F8807DE65}" sibTransId="{E8881B3F-38B2-480E-9DCE-B57398E32695}"/>
    <dgm:cxn modelId="{4A76FBD3-3F58-4F4C-B254-87F5D4D6C53F}" type="presParOf" srcId="{E162C0EA-25D1-4C24-A937-C1F5F4E60C8B}" destId="{B6508C69-76DB-4A7E-AF38-E7865F8D28E9}" srcOrd="0" destOrd="0" presId="urn:microsoft.com/office/officeart/2005/8/layout/hChevron3"/>
    <dgm:cxn modelId="{CF34E967-7393-423A-8962-E5A62241E3E3}" type="presParOf" srcId="{E162C0EA-25D1-4C24-A937-C1F5F4E60C8B}" destId="{0B6DFB9B-C745-48AE-903B-E3EE8C442CF7}" srcOrd="1" destOrd="0" presId="urn:microsoft.com/office/officeart/2005/8/layout/hChevron3"/>
    <dgm:cxn modelId="{B954E981-2CA0-42E0-95C1-69FB5148C4F5}" type="presParOf" srcId="{E162C0EA-25D1-4C24-A937-C1F5F4E60C8B}" destId="{CA80B42A-07A7-4937-B4EA-EEADE0518F9F}" srcOrd="2" destOrd="0" presId="urn:microsoft.com/office/officeart/2005/8/layout/hChevron3"/>
    <dgm:cxn modelId="{4D2B54B9-322D-4773-8F41-6D9D38436A2C}" type="presParOf" srcId="{E162C0EA-25D1-4C24-A937-C1F5F4E60C8B}" destId="{B93E217D-A2C4-453A-808D-985EBB5582B4}" srcOrd="3" destOrd="0" presId="urn:microsoft.com/office/officeart/2005/8/layout/hChevron3"/>
    <dgm:cxn modelId="{1E109BD6-165C-49C7-A13F-4778C1951461}" type="presParOf" srcId="{E162C0EA-25D1-4C24-A937-C1F5F4E60C8B}" destId="{547D9882-B117-4653-BD3C-579BE7329AC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05E61-01D0-4468-9ED7-C3DB3D8E72B2}" type="doc">
      <dgm:prSet loTypeId="urn:microsoft.com/office/officeart/2005/8/layout/hChevron3" loCatId="process" qsTypeId="urn:microsoft.com/office/officeart/2005/8/quickstyle/simple1" qsCatId="simple" csTypeId="urn:microsoft.com/office/officeart/2005/8/colors/accent5_2" csCatId="accent5" phldr="1"/>
      <dgm:spPr/>
    </dgm:pt>
    <dgm:pt modelId="{77D16EE6-E43F-4037-8C7A-F7687C2D148B}">
      <dgm:prSet phldrT="[Text]" phldr="1"/>
      <dgm:spPr>
        <a:solidFill>
          <a:srgbClr val="FF9999">
            <a:alpha val="62000"/>
          </a:srgbClr>
        </a:solidFill>
      </dgm:spPr>
      <dgm:t>
        <a:bodyPr/>
        <a:lstStyle/>
        <a:p>
          <a:endParaRPr lang="th-TH" dirty="0">
            <a:solidFill>
              <a:schemeClr val="tx1"/>
            </a:solidFill>
            <a:latin typeface="Arial" pitchFamily="34" charset="0"/>
          </a:endParaRPr>
        </a:p>
      </dgm:t>
    </dgm:pt>
    <dgm:pt modelId="{97357939-295D-4FC0-8571-661F8807DE65}" type="parTrans" cxnId="{F17ACDDB-B007-4C76-AB53-04D2CC1E2760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E8881B3F-38B2-480E-9DCE-B57398E32695}" type="sibTrans" cxnId="{F17ACDDB-B007-4C76-AB53-04D2CC1E2760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8DFFE71B-895C-4946-AEB1-513723FDFEF0}">
      <dgm:prSet phldrT="[Text]"/>
      <dgm:spPr>
        <a:solidFill>
          <a:srgbClr val="FF9999">
            <a:alpha val="62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ACFS</a:t>
          </a:r>
          <a:endParaRPr lang="th-TH" b="1" dirty="0">
            <a:solidFill>
              <a:schemeClr val="tx1"/>
            </a:solidFill>
            <a:latin typeface="Arial" pitchFamily="34" charset="0"/>
          </a:endParaRPr>
        </a:p>
      </dgm:t>
    </dgm:pt>
    <dgm:pt modelId="{BB8ED424-F046-4E69-BBF8-7E5B195A271E}" type="parTrans" cxnId="{14D28C2C-286F-44E9-9CAD-420E78F17CAD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4BC20A2F-C8A2-4789-9694-2D3A9E5A5AB9}" type="sibTrans" cxnId="{14D28C2C-286F-44E9-9CAD-420E78F17CAD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B06330EC-25EF-4F3F-910F-15C85BE75375}">
      <dgm:prSet phldrT="[Text]" phldr="1"/>
      <dgm:spPr>
        <a:solidFill>
          <a:srgbClr val="FF9999">
            <a:alpha val="62000"/>
          </a:srgbClr>
        </a:solidFill>
      </dgm:spPr>
      <dgm:t>
        <a:bodyPr/>
        <a:lstStyle/>
        <a:p>
          <a:endParaRPr lang="th-TH" dirty="0">
            <a:solidFill>
              <a:schemeClr val="tx1"/>
            </a:solidFill>
            <a:latin typeface="Arial" pitchFamily="34" charset="0"/>
          </a:endParaRPr>
        </a:p>
      </dgm:t>
    </dgm:pt>
    <dgm:pt modelId="{024E6698-A8FD-4E94-9D71-0F64978EA9AD}" type="parTrans" cxnId="{05987C45-3A67-4E1D-AC57-DB781F3DAD76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D8877593-F926-4314-BFBC-7539FFB81F88}" type="sibTrans" cxnId="{05987C45-3A67-4E1D-AC57-DB781F3DAD76}">
      <dgm:prSet/>
      <dgm:spPr/>
      <dgm:t>
        <a:bodyPr/>
        <a:lstStyle/>
        <a:p>
          <a:endParaRPr lang="th-TH">
            <a:solidFill>
              <a:schemeClr val="tx1"/>
            </a:solidFill>
            <a:latin typeface="Arial" pitchFamily="34" charset="0"/>
          </a:endParaRPr>
        </a:p>
      </dgm:t>
    </dgm:pt>
    <dgm:pt modelId="{E162C0EA-25D1-4C24-A937-C1F5F4E60C8B}" type="pres">
      <dgm:prSet presAssocID="{F2305E61-01D0-4468-9ED7-C3DB3D8E72B2}" presName="Name0" presStyleCnt="0">
        <dgm:presLayoutVars>
          <dgm:dir/>
          <dgm:resizeHandles val="exact"/>
        </dgm:presLayoutVars>
      </dgm:prSet>
      <dgm:spPr/>
    </dgm:pt>
    <dgm:pt modelId="{B6508C69-76DB-4A7E-AF38-E7865F8D28E9}" type="pres">
      <dgm:prSet presAssocID="{77D16EE6-E43F-4037-8C7A-F7687C2D148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6DFB9B-C745-48AE-903B-E3EE8C442CF7}" type="pres">
      <dgm:prSet presAssocID="{E8881B3F-38B2-480E-9DCE-B57398E32695}" presName="parSpace" presStyleCnt="0"/>
      <dgm:spPr/>
    </dgm:pt>
    <dgm:pt modelId="{CA80B42A-07A7-4937-B4EA-EEADE0518F9F}" type="pres">
      <dgm:prSet presAssocID="{8DFFE71B-895C-4946-AEB1-513723FDFEF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3E217D-A2C4-453A-808D-985EBB5582B4}" type="pres">
      <dgm:prSet presAssocID="{4BC20A2F-C8A2-4789-9694-2D3A9E5A5AB9}" presName="parSpace" presStyleCnt="0"/>
      <dgm:spPr/>
    </dgm:pt>
    <dgm:pt modelId="{547D9882-B117-4653-BD3C-579BE7329AC6}" type="pres">
      <dgm:prSet presAssocID="{B06330EC-25EF-4F3F-910F-15C85BE7537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44FE5E0-7556-4BED-A9B1-0288C340EF40}" type="presOf" srcId="{B06330EC-25EF-4F3F-910F-15C85BE75375}" destId="{547D9882-B117-4653-BD3C-579BE7329AC6}" srcOrd="0" destOrd="0" presId="urn:microsoft.com/office/officeart/2005/8/layout/hChevron3"/>
    <dgm:cxn modelId="{485028A5-47CE-49A1-84A0-4628B89F52DD}" type="presOf" srcId="{8DFFE71B-895C-4946-AEB1-513723FDFEF0}" destId="{CA80B42A-07A7-4937-B4EA-EEADE0518F9F}" srcOrd="0" destOrd="0" presId="urn:microsoft.com/office/officeart/2005/8/layout/hChevron3"/>
    <dgm:cxn modelId="{84D60964-714C-40B7-9969-5546F112D467}" type="presOf" srcId="{F2305E61-01D0-4468-9ED7-C3DB3D8E72B2}" destId="{E162C0EA-25D1-4C24-A937-C1F5F4E60C8B}" srcOrd="0" destOrd="0" presId="urn:microsoft.com/office/officeart/2005/8/layout/hChevron3"/>
    <dgm:cxn modelId="{8F90161C-D844-42F6-9D8F-7BB3AC47D0C2}" type="presOf" srcId="{77D16EE6-E43F-4037-8C7A-F7687C2D148B}" destId="{B6508C69-76DB-4A7E-AF38-E7865F8D28E9}" srcOrd="0" destOrd="0" presId="urn:microsoft.com/office/officeart/2005/8/layout/hChevron3"/>
    <dgm:cxn modelId="{05987C45-3A67-4E1D-AC57-DB781F3DAD76}" srcId="{F2305E61-01D0-4468-9ED7-C3DB3D8E72B2}" destId="{B06330EC-25EF-4F3F-910F-15C85BE75375}" srcOrd="2" destOrd="0" parTransId="{024E6698-A8FD-4E94-9D71-0F64978EA9AD}" sibTransId="{D8877593-F926-4314-BFBC-7539FFB81F88}"/>
    <dgm:cxn modelId="{14D28C2C-286F-44E9-9CAD-420E78F17CAD}" srcId="{F2305E61-01D0-4468-9ED7-C3DB3D8E72B2}" destId="{8DFFE71B-895C-4946-AEB1-513723FDFEF0}" srcOrd="1" destOrd="0" parTransId="{BB8ED424-F046-4E69-BBF8-7E5B195A271E}" sibTransId="{4BC20A2F-C8A2-4789-9694-2D3A9E5A5AB9}"/>
    <dgm:cxn modelId="{F17ACDDB-B007-4C76-AB53-04D2CC1E2760}" srcId="{F2305E61-01D0-4468-9ED7-C3DB3D8E72B2}" destId="{77D16EE6-E43F-4037-8C7A-F7687C2D148B}" srcOrd="0" destOrd="0" parTransId="{97357939-295D-4FC0-8571-661F8807DE65}" sibTransId="{E8881B3F-38B2-480E-9DCE-B57398E32695}"/>
    <dgm:cxn modelId="{6E6983A6-F113-47BF-B197-A3D08E959F58}" type="presParOf" srcId="{E162C0EA-25D1-4C24-A937-C1F5F4E60C8B}" destId="{B6508C69-76DB-4A7E-AF38-E7865F8D28E9}" srcOrd="0" destOrd="0" presId="urn:microsoft.com/office/officeart/2005/8/layout/hChevron3"/>
    <dgm:cxn modelId="{C06B8E85-5F86-413F-8C7C-A6C232D7D799}" type="presParOf" srcId="{E162C0EA-25D1-4C24-A937-C1F5F4E60C8B}" destId="{0B6DFB9B-C745-48AE-903B-E3EE8C442CF7}" srcOrd="1" destOrd="0" presId="urn:microsoft.com/office/officeart/2005/8/layout/hChevron3"/>
    <dgm:cxn modelId="{33CE9A1F-E58E-430C-83DA-B672A0B6159F}" type="presParOf" srcId="{E162C0EA-25D1-4C24-A937-C1F5F4E60C8B}" destId="{CA80B42A-07A7-4937-B4EA-EEADE0518F9F}" srcOrd="2" destOrd="0" presId="urn:microsoft.com/office/officeart/2005/8/layout/hChevron3"/>
    <dgm:cxn modelId="{9E120938-05E9-4674-8638-92D322F29079}" type="presParOf" srcId="{E162C0EA-25D1-4C24-A937-C1F5F4E60C8B}" destId="{B93E217D-A2C4-453A-808D-985EBB5582B4}" srcOrd="3" destOrd="0" presId="urn:microsoft.com/office/officeart/2005/8/layout/hChevron3"/>
    <dgm:cxn modelId="{BC687199-63FE-473B-BABE-BA758CB99BA4}" type="presParOf" srcId="{E162C0EA-25D1-4C24-A937-C1F5F4E60C8B}" destId="{547D9882-B117-4653-BD3C-579BE7329AC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27065-21AB-4C0A-B8EB-CD217E4C62C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9E15F8A-4167-4F17-9F55-C4D052BBDCA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Dept. Agriculture / Rice Dept.</a:t>
          </a:r>
          <a:endParaRPr lang="th-TH" b="1" dirty="0"/>
        </a:p>
      </dgm:t>
    </dgm:pt>
    <dgm:pt modelId="{37AD85ED-EE46-46E2-9BC7-897F0C5F6C46}" type="parTrans" cxnId="{73B9B4AA-37AF-4A1D-B149-5C9078CAF3E4}">
      <dgm:prSet/>
      <dgm:spPr/>
      <dgm:t>
        <a:bodyPr/>
        <a:lstStyle/>
        <a:p>
          <a:endParaRPr lang="th-TH"/>
        </a:p>
      </dgm:t>
    </dgm:pt>
    <dgm:pt modelId="{B4F1F333-7F63-47B0-BA18-A614506A7FCB}" type="sibTrans" cxnId="{73B9B4AA-37AF-4A1D-B149-5C9078CAF3E4}">
      <dgm:prSet/>
      <dgm:spPr/>
      <dgm:t>
        <a:bodyPr/>
        <a:lstStyle/>
        <a:p>
          <a:endParaRPr lang="th-TH"/>
        </a:p>
      </dgm:t>
    </dgm:pt>
    <dgm:pt modelId="{8F8DBCA1-39A4-4FE4-B473-1D4871672E0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Dept. Livestock</a:t>
          </a:r>
          <a:endParaRPr lang="th-TH" b="1" dirty="0"/>
        </a:p>
      </dgm:t>
    </dgm:pt>
    <dgm:pt modelId="{F102BBB2-4E34-45F7-8CEF-ADA568062432}" type="parTrans" cxnId="{C130E50A-BEE2-4ECA-9367-CDC8228B41F8}">
      <dgm:prSet/>
      <dgm:spPr/>
      <dgm:t>
        <a:bodyPr/>
        <a:lstStyle/>
        <a:p>
          <a:endParaRPr lang="th-TH"/>
        </a:p>
      </dgm:t>
    </dgm:pt>
    <dgm:pt modelId="{15F488E6-71CA-42FD-8E8E-17858952E9E5}" type="sibTrans" cxnId="{C130E50A-BEE2-4ECA-9367-CDC8228B41F8}">
      <dgm:prSet/>
      <dgm:spPr/>
      <dgm:t>
        <a:bodyPr/>
        <a:lstStyle/>
        <a:p>
          <a:endParaRPr lang="th-TH"/>
        </a:p>
      </dgm:t>
    </dgm:pt>
    <dgm:pt modelId="{A9A73F42-DA96-4C7E-9548-3779CACBF6A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Dept. Fisheries</a:t>
          </a:r>
          <a:endParaRPr lang="th-TH" b="1" dirty="0">
            <a:solidFill>
              <a:schemeClr val="tx1"/>
            </a:solidFill>
          </a:endParaRPr>
        </a:p>
      </dgm:t>
    </dgm:pt>
    <dgm:pt modelId="{66C9982F-0F05-4999-ADA3-33EA58E21BAD}" type="parTrans" cxnId="{DBA8BF27-DD17-4F5E-A311-8AAE95BCB7F0}">
      <dgm:prSet/>
      <dgm:spPr/>
      <dgm:t>
        <a:bodyPr/>
        <a:lstStyle/>
        <a:p>
          <a:endParaRPr lang="th-TH"/>
        </a:p>
      </dgm:t>
    </dgm:pt>
    <dgm:pt modelId="{EEDB068D-447D-44C6-A763-9D907B3A6218}" type="sibTrans" cxnId="{DBA8BF27-DD17-4F5E-A311-8AAE95BCB7F0}">
      <dgm:prSet/>
      <dgm:spPr/>
      <dgm:t>
        <a:bodyPr/>
        <a:lstStyle/>
        <a:p>
          <a:endParaRPr lang="th-TH"/>
        </a:p>
      </dgm:t>
    </dgm:pt>
    <dgm:pt modelId="{02241F13-B267-4A85-9EAB-724095376F3E}" type="pres">
      <dgm:prSet presAssocID="{F0027065-21AB-4C0A-B8EB-CD217E4C62C4}" presName="CompostProcess" presStyleCnt="0">
        <dgm:presLayoutVars>
          <dgm:dir/>
          <dgm:resizeHandles val="exact"/>
        </dgm:presLayoutVars>
      </dgm:prSet>
      <dgm:spPr/>
    </dgm:pt>
    <dgm:pt modelId="{05F1241D-CB3A-4509-9595-0EA49960DE3C}" type="pres">
      <dgm:prSet presAssocID="{F0027065-21AB-4C0A-B8EB-CD217E4C62C4}" presName="arrow" presStyleLbl="bgShp" presStyleIdx="0" presStyleCnt="1" custLinFactNeighborX="2395"/>
      <dgm:spPr/>
    </dgm:pt>
    <dgm:pt modelId="{9E906FC1-750D-431E-A3A2-7A342BED2CF8}" type="pres">
      <dgm:prSet presAssocID="{F0027065-21AB-4C0A-B8EB-CD217E4C62C4}" presName="linearProcess" presStyleCnt="0"/>
      <dgm:spPr/>
    </dgm:pt>
    <dgm:pt modelId="{FFB9CD86-3116-4F4C-97D8-6DBC251DB8BC}" type="pres">
      <dgm:prSet presAssocID="{09E15F8A-4167-4F17-9F55-C4D052BBDCA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B7D8AD-5AC6-4CCE-9C1F-D0875318C45A}" type="pres">
      <dgm:prSet presAssocID="{B4F1F333-7F63-47B0-BA18-A614506A7FCB}" presName="sibTrans" presStyleCnt="0"/>
      <dgm:spPr/>
    </dgm:pt>
    <dgm:pt modelId="{D87C826B-FDCB-499E-BC07-5293B2D9DCAD}" type="pres">
      <dgm:prSet presAssocID="{8F8DBCA1-39A4-4FE4-B473-1D4871672E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CF9160-C3EE-415C-8F74-C92B9E75FCED}" type="pres">
      <dgm:prSet presAssocID="{15F488E6-71CA-42FD-8E8E-17858952E9E5}" presName="sibTrans" presStyleCnt="0"/>
      <dgm:spPr/>
    </dgm:pt>
    <dgm:pt modelId="{2DC15405-A461-4636-848D-2838FADDA3F6}" type="pres">
      <dgm:prSet presAssocID="{A9A73F42-DA96-4C7E-9548-3779CACBF6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1907957-F150-44CF-8A00-73854FC42AAA}" type="presOf" srcId="{09E15F8A-4167-4F17-9F55-C4D052BBDCA0}" destId="{FFB9CD86-3116-4F4C-97D8-6DBC251DB8BC}" srcOrd="0" destOrd="0" presId="urn:microsoft.com/office/officeart/2005/8/layout/hProcess9"/>
    <dgm:cxn modelId="{73B9B4AA-37AF-4A1D-B149-5C9078CAF3E4}" srcId="{F0027065-21AB-4C0A-B8EB-CD217E4C62C4}" destId="{09E15F8A-4167-4F17-9F55-C4D052BBDCA0}" srcOrd="0" destOrd="0" parTransId="{37AD85ED-EE46-46E2-9BC7-897F0C5F6C46}" sibTransId="{B4F1F333-7F63-47B0-BA18-A614506A7FCB}"/>
    <dgm:cxn modelId="{B642A30C-AEEE-42AE-8CA3-48919B30A50B}" type="presOf" srcId="{F0027065-21AB-4C0A-B8EB-CD217E4C62C4}" destId="{02241F13-B267-4A85-9EAB-724095376F3E}" srcOrd="0" destOrd="0" presId="urn:microsoft.com/office/officeart/2005/8/layout/hProcess9"/>
    <dgm:cxn modelId="{DBA8BF27-DD17-4F5E-A311-8AAE95BCB7F0}" srcId="{F0027065-21AB-4C0A-B8EB-CD217E4C62C4}" destId="{A9A73F42-DA96-4C7E-9548-3779CACBF6A1}" srcOrd="2" destOrd="0" parTransId="{66C9982F-0F05-4999-ADA3-33EA58E21BAD}" sibTransId="{EEDB068D-447D-44C6-A763-9D907B3A6218}"/>
    <dgm:cxn modelId="{41510865-0391-4649-988A-0F0D5C3191EF}" type="presOf" srcId="{A9A73F42-DA96-4C7E-9548-3779CACBF6A1}" destId="{2DC15405-A461-4636-848D-2838FADDA3F6}" srcOrd="0" destOrd="0" presId="urn:microsoft.com/office/officeart/2005/8/layout/hProcess9"/>
    <dgm:cxn modelId="{C130E50A-BEE2-4ECA-9367-CDC8228B41F8}" srcId="{F0027065-21AB-4C0A-B8EB-CD217E4C62C4}" destId="{8F8DBCA1-39A4-4FE4-B473-1D4871672E0C}" srcOrd="1" destOrd="0" parTransId="{F102BBB2-4E34-45F7-8CEF-ADA568062432}" sibTransId="{15F488E6-71CA-42FD-8E8E-17858952E9E5}"/>
    <dgm:cxn modelId="{5A746FD4-D66E-4329-B130-ECA73E6D323E}" type="presOf" srcId="{8F8DBCA1-39A4-4FE4-B473-1D4871672E0C}" destId="{D87C826B-FDCB-499E-BC07-5293B2D9DCAD}" srcOrd="0" destOrd="0" presId="urn:microsoft.com/office/officeart/2005/8/layout/hProcess9"/>
    <dgm:cxn modelId="{0F6B81E8-96D8-45C9-BB55-14CB76EB706D}" type="presParOf" srcId="{02241F13-B267-4A85-9EAB-724095376F3E}" destId="{05F1241D-CB3A-4509-9595-0EA49960DE3C}" srcOrd="0" destOrd="0" presId="urn:microsoft.com/office/officeart/2005/8/layout/hProcess9"/>
    <dgm:cxn modelId="{85C7B239-DBBE-4A00-AADA-06590CE1EF88}" type="presParOf" srcId="{02241F13-B267-4A85-9EAB-724095376F3E}" destId="{9E906FC1-750D-431E-A3A2-7A342BED2CF8}" srcOrd="1" destOrd="0" presId="urn:microsoft.com/office/officeart/2005/8/layout/hProcess9"/>
    <dgm:cxn modelId="{6897F8E8-CB80-4686-8115-83F7A736DF4C}" type="presParOf" srcId="{9E906FC1-750D-431E-A3A2-7A342BED2CF8}" destId="{FFB9CD86-3116-4F4C-97D8-6DBC251DB8BC}" srcOrd="0" destOrd="0" presId="urn:microsoft.com/office/officeart/2005/8/layout/hProcess9"/>
    <dgm:cxn modelId="{F6C6A348-2B1D-43BB-BDE9-E42E23EC1A36}" type="presParOf" srcId="{9E906FC1-750D-431E-A3A2-7A342BED2CF8}" destId="{E9B7D8AD-5AC6-4CCE-9C1F-D0875318C45A}" srcOrd="1" destOrd="0" presId="urn:microsoft.com/office/officeart/2005/8/layout/hProcess9"/>
    <dgm:cxn modelId="{42C8E3FC-37DA-4C88-AACB-49533299EDFB}" type="presParOf" srcId="{9E906FC1-750D-431E-A3A2-7A342BED2CF8}" destId="{D87C826B-FDCB-499E-BC07-5293B2D9DCAD}" srcOrd="2" destOrd="0" presId="urn:microsoft.com/office/officeart/2005/8/layout/hProcess9"/>
    <dgm:cxn modelId="{5D699F07-DB65-42DE-BCF3-F121B112770C}" type="presParOf" srcId="{9E906FC1-750D-431E-A3A2-7A342BED2CF8}" destId="{B4CF9160-C3EE-415C-8F74-C92B9E75FCED}" srcOrd="3" destOrd="0" presId="urn:microsoft.com/office/officeart/2005/8/layout/hProcess9"/>
    <dgm:cxn modelId="{16F2859C-06F2-43C6-B5F3-9D81D52FC98E}" type="presParOf" srcId="{9E906FC1-750D-431E-A3A2-7A342BED2CF8}" destId="{2DC15405-A461-4636-848D-2838FADDA3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27065-21AB-4C0A-B8EB-CD217E4C62C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9E15F8A-4167-4F17-9F55-C4D052BBDCA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Dept. Agri. Extension / Rice Dept.</a:t>
          </a:r>
          <a:endParaRPr lang="th-TH" b="1" dirty="0"/>
        </a:p>
      </dgm:t>
    </dgm:pt>
    <dgm:pt modelId="{37AD85ED-EE46-46E2-9BC7-897F0C5F6C46}" type="parTrans" cxnId="{73B9B4AA-37AF-4A1D-B149-5C9078CAF3E4}">
      <dgm:prSet/>
      <dgm:spPr/>
      <dgm:t>
        <a:bodyPr/>
        <a:lstStyle/>
        <a:p>
          <a:endParaRPr lang="th-TH"/>
        </a:p>
      </dgm:t>
    </dgm:pt>
    <dgm:pt modelId="{B4F1F333-7F63-47B0-BA18-A614506A7FCB}" type="sibTrans" cxnId="{73B9B4AA-37AF-4A1D-B149-5C9078CAF3E4}">
      <dgm:prSet/>
      <dgm:spPr/>
      <dgm:t>
        <a:bodyPr/>
        <a:lstStyle/>
        <a:p>
          <a:endParaRPr lang="th-TH"/>
        </a:p>
      </dgm:t>
    </dgm:pt>
    <dgm:pt modelId="{8F8DBCA1-39A4-4FE4-B473-1D4871672E0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Dept. Livestock</a:t>
          </a:r>
          <a:endParaRPr lang="th-TH" b="1" dirty="0"/>
        </a:p>
      </dgm:t>
    </dgm:pt>
    <dgm:pt modelId="{F102BBB2-4E34-45F7-8CEF-ADA568062432}" type="parTrans" cxnId="{C130E50A-BEE2-4ECA-9367-CDC8228B41F8}">
      <dgm:prSet/>
      <dgm:spPr/>
      <dgm:t>
        <a:bodyPr/>
        <a:lstStyle/>
        <a:p>
          <a:endParaRPr lang="th-TH"/>
        </a:p>
      </dgm:t>
    </dgm:pt>
    <dgm:pt modelId="{15F488E6-71CA-42FD-8E8E-17858952E9E5}" type="sibTrans" cxnId="{C130E50A-BEE2-4ECA-9367-CDC8228B41F8}">
      <dgm:prSet/>
      <dgm:spPr/>
      <dgm:t>
        <a:bodyPr/>
        <a:lstStyle/>
        <a:p>
          <a:endParaRPr lang="th-TH"/>
        </a:p>
      </dgm:t>
    </dgm:pt>
    <dgm:pt modelId="{A9A73F42-DA96-4C7E-9548-3779CACBF6A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Dept. Fisheries</a:t>
          </a:r>
          <a:endParaRPr lang="th-TH" b="1" dirty="0">
            <a:solidFill>
              <a:schemeClr val="tx1"/>
            </a:solidFill>
          </a:endParaRPr>
        </a:p>
      </dgm:t>
    </dgm:pt>
    <dgm:pt modelId="{66C9982F-0F05-4999-ADA3-33EA58E21BAD}" type="parTrans" cxnId="{DBA8BF27-DD17-4F5E-A311-8AAE95BCB7F0}">
      <dgm:prSet/>
      <dgm:spPr/>
      <dgm:t>
        <a:bodyPr/>
        <a:lstStyle/>
        <a:p>
          <a:endParaRPr lang="th-TH"/>
        </a:p>
      </dgm:t>
    </dgm:pt>
    <dgm:pt modelId="{EEDB068D-447D-44C6-A763-9D907B3A6218}" type="sibTrans" cxnId="{DBA8BF27-DD17-4F5E-A311-8AAE95BCB7F0}">
      <dgm:prSet/>
      <dgm:spPr/>
      <dgm:t>
        <a:bodyPr/>
        <a:lstStyle/>
        <a:p>
          <a:endParaRPr lang="th-TH"/>
        </a:p>
      </dgm:t>
    </dgm:pt>
    <dgm:pt modelId="{02241F13-B267-4A85-9EAB-724095376F3E}" type="pres">
      <dgm:prSet presAssocID="{F0027065-21AB-4C0A-B8EB-CD217E4C62C4}" presName="CompostProcess" presStyleCnt="0">
        <dgm:presLayoutVars>
          <dgm:dir/>
          <dgm:resizeHandles val="exact"/>
        </dgm:presLayoutVars>
      </dgm:prSet>
      <dgm:spPr/>
    </dgm:pt>
    <dgm:pt modelId="{05F1241D-CB3A-4509-9595-0EA49960DE3C}" type="pres">
      <dgm:prSet presAssocID="{F0027065-21AB-4C0A-B8EB-CD217E4C62C4}" presName="arrow" presStyleLbl="bgShp" presStyleIdx="0" presStyleCnt="1" custLinFactNeighborX="2395"/>
      <dgm:spPr/>
    </dgm:pt>
    <dgm:pt modelId="{9E906FC1-750D-431E-A3A2-7A342BED2CF8}" type="pres">
      <dgm:prSet presAssocID="{F0027065-21AB-4C0A-B8EB-CD217E4C62C4}" presName="linearProcess" presStyleCnt="0"/>
      <dgm:spPr/>
    </dgm:pt>
    <dgm:pt modelId="{FFB9CD86-3116-4F4C-97D8-6DBC251DB8BC}" type="pres">
      <dgm:prSet presAssocID="{09E15F8A-4167-4F17-9F55-C4D052BBDCA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B7D8AD-5AC6-4CCE-9C1F-D0875318C45A}" type="pres">
      <dgm:prSet presAssocID="{B4F1F333-7F63-47B0-BA18-A614506A7FCB}" presName="sibTrans" presStyleCnt="0"/>
      <dgm:spPr/>
    </dgm:pt>
    <dgm:pt modelId="{D87C826B-FDCB-499E-BC07-5293B2D9DCAD}" type="pres">
      <dgm:prSet presAssocID="{8F8DBCA1-39A4-4FE4-B473-1D4871672E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CF9160-C3EE-415C-8F74-C92B9E75FCED}" type="pres">
      <dgm:prSet presAssocID="{15F488E6-71CA-42FD-8E8E-17858952E9E5}" presName="sibTrans" presStyleCnt="0"/>
      <dgm:spPr/>
    </dgm:pt>
    <dgm:pt modelId="{2DC15405-A461-4636-848D-2838FADDA3F6}" type="pres">
      <dgm:prSet presAssocID="{A9A73F42-DA96-4C7E-9548-3779CACBF6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32B4C0B-0A73-44B8-963A-608B872BBC1A}" type="presOf" srcId="{09E15F8A-4167-4F17-9F55-C4D052BBDCA0}" destId="{FFB9CD86-3116-4F4C-97D8-6DBC251DB8BC}" srcOrd="0" destOrd="0" presId="urn:microsoft.com/office/officeart/2005/8/layout/hProcess9"/>
    <dgm:cxn modelId="{73B9B4AA-37AF-4A1D-B149-5C9078CAF3E4}" srcId="{F0027065-21AB-4C0A-B8EB-CD217E4C62C4}" destId="{09E15F8A-4167-4F17-9F55-C4D052BBDCA0}" srcOrd="0" destOrd="0" parTransId="{37AD85ED-EE46-46E2-9BC7-897F0C5F6C46}" sibTransId="{B4F1F333-7F63-47B0-BA18-A614506A7FCB}"/>
    <dgm:cxn modelId="{DBA8BF27-DD17-4F5E-A311-8AAE95BCB7F0}" srcId="{F0027065-21AB-4C0A-B8EB-CD217E4C62C4}" destId="{A9A73F42-DA96-4C7E-9548-3779CACBF6A1}" srcOrd="2" destOrd="0" parTransId="{66C9982F-0F05-4999-ADA3-33EA58E21BAD}" sibTransId="{EEDB068D-447D-44C6-A763-9D907B3A6218}"/>
    <dgm:cxn modelId="{49EA489F-423C-4C0B-820C-6A623DA519C7}" type="presOf" srcId="{A9A73F42-DA96-4C7E-9548-3779CACBF6A1}" destId="{2DC15405-A461-4636-848D-2838FADDA3F6}" srcOrd="0" destOrd="0" presId="urn:microsoft.com/office/officeart/2005/8/layout/hProcess9"/>
    <dgm:cxn modelId="{C130E50A-BEE2-4ECA-9367-CDC8228B41F8}" srcId="{F0027065-21AB-4C0A-B8EB-CD217E4C62C4}" destId="{8F8DBCA1-39A4-4FE4-B473-1D4871672E0C}" srcOrd="1" destOrd="0" parTransId="{F102BBB2-4E34-45F7-8CEF-ADA568062432}" sibTransId="{15F488E6-71CA-42FD-8E8E-17858952E9E5}"/>
    <dgm:cxn modelId="{6A41DAAB-892B-471E-9387-281B10A914D4}" type="presOf" srcId="{8F8DBCA1-39A4-4FE4-B473-1D4871672E0C}" destId="{D87C826B-FDCB-499E-BC07-5293B2D9DCAD}" srcOrd="0" destOrd="0" presId="urn:microsoft.com/office/officeart/2005/8/layout/hProcess9"/>
    <dgm:cxn modelId="{E0E2A642-8F57-4CF0-B976-BAF69EB3196C}" type="presOf" srcId="{F0027065-21AB-4C0A-B8EB-CD217E4C62C4}" destId="{02241F13-B267-4A85-9EAB-724095376F3E}" srcOrd="0" destOrd="0" presId="urn:microsoft.com/office/officeart/2005/8/layout/hProcess9"/>
    <dgm:cxn modelId="{03B6F4BD-7694-4411-999D-C828CD9B0244}" type="presParOf" srcId="{02241F13-B267-4A85-9EAB-724095376F3E}" destId="{05F1241D-CB3A-4509-9595-0EA49960DE3C}" srcOrd="0" destOrd="0" presId="urn:microsoft.com/office/officeart/2005/8/layout/hProcess9"/>
    <dgm:cxn modelId="{540C78D4-FC17-496D-A313-9DFA8C8CA4D0}" type="presParOf" srcId="{02241F13-B267-4A85-9EAB-724095376F3E}" destId="{9E906FC1-750D-431E-A3A2-7A342BED2CF8}" srcOrd="1" destOrd="0" presId="urn:microsoft.com/office/officeart/2005/8/layout/hProcess9"/>
    <dgm:cxn modelId="{FEB13E6D-B9F5-4B21-89D4-2315E34F273E}" type="presParOf" srcId="{9E906FC1-750D-431E-A3A2-7A342BED2CF8}" destId="{FFB9CD86-3116-4F4C-97D8-6DBC251DB8BC}" srcOrd="0" destOrd="0" presId="urn:microsoft.com/office/officeart/2005/8/layout/hProcess9"/>
    <dgm:cxn modelId="{00D7DFFC-1CFF-4520-B820-84E5B55DFF69}" type="presParOf" srcId="{9E906FC1-750D-431E-A3A2-7A342BED2CF8}" destId="{E9B7D8AD-5AC6-4CCE-9C1F-D0875318C45A}" srcOrd="1" destOrd="0" presId="urn:microsoft.com/office/officeart/2005/8/layout/hProcess9"/>
    <dgm:cxn modelId="{A9E9E3EB-F942-461D-887C-9198A2A3DA70}" type="presParOf" srcId="{9E906FC1-750D-431E-A3A2-7A342BED2CF8}" destId="{D87C826B-FDCB-499E-BC07-5293B2D9DCAD}" srcOrd="2" destOrd="0" presId="urn:microsoft.com/office/officeart/2005/8/layout/hProcess9"/>
    <dgm:cxn modelId="{1519F73D-7351-4D97-BAAC-445799A70128}" type="presParOf" srcId="{9E906FC1-750D-431E-A3A2-7A342BED2CF8}" destId="{B4CF9160-C3EE-415C-8F74-C92B9E75FCED}" srcOrd="3" destOrd="0" presId="urn:microsoft.com/office/officeart/2005/8/layout/hProcess9"/>
    <dgm:cxn modelId="{C651BA4A-D48D-403C-AD9B-3FCA38458445}" type="presParOf" srcId="{9E906FC1-750D-431E-A3A2-7A342BED2CF8}" destId="{2DC15405-A461-4636-848D-2838FADDA3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9B339-9780-4C8C-88DD-CE9867AE7913}">
      <dsp:nvSpPr>
        <dsp:cNvPr id="0" name=""/>
        <dsp:cNvSpPr/>
      </dsp:nvSpPr>
      <dsp:spPr>
        <a:xfrm>
          <a:off x="1011622" y="2197"/>
          <a:ext cx="2202552" cy="8176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Standard setting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1011622" y="2197"/>
        <a:ext cx="2202552" cy="817652"/>
      </dsp:txXfrm>
    </dsp:sp>
    <dsp:sp modelId="{824183B1-019A-4D92-8063-A843BF019540}">
      <dsp:nvSpPr>
        <dsp:cNvPr id="0" name=""/>
        <dsp:cNvSpPr/>
      </dsp:nvSpPr>
      <dsp:spPr>
        <a:xfrm rot="5400000">
          <a:off x="1959588" y="840292"/>
          <a:ext cx="306619" cy="36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>
            <a:solidFill>
              <a:schemeClr val="tx1"/>
            </a:solidFill>
          </a:endParaRPr>
        </a:p>
      </dsp:txBody>
      <dsp:txXfrm rot="5400000">
        <a:off x="1959588" y="840292"/>
        <a:ext cx="306619" cy="367943"/>
      </dsp:txXfrm>
    </dsp:sp>
    <dsp:sp modelId="{4150FC72-A909-4064-BF69-331D6E62C780}">
      <dsp:nvSpPr>
        <dsp:cNvPr id="0" name=""/>
        <dsp:cNvSpPr/>
      </dsp:nvSpPr>
      <dsp:spPr>
        <a:xfrm>
          <a:off x="1011622" y="1228677"/>
          <a:ext cx="2202552" cy="8176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Promotion of standard compliance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1011622" y="1228677"/>
        <a:ext cx="2202552" cy="817652"/>
      </dsp:txXfrm>
    </dsp:sp>
    <dsp:sp modelId="{4C146FB7-D3D9-4ECE-9FAC-106DDCAD0476}">
      <dsp:nvSpPr>
        <dsp:cNvPr id="0" name=""/>
        <dsp:cNvSpPr/>
      </dsp:nvSpPr>
      <dsp:spPr>
        <a:xfrm rot="5400000">
          <a:off x="1959588" y="2066771"/>
          <a:ext cx="306619" cy="36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>
            <a:solidFill>
              <a:schemeClr val="tx1"/>
            </a:solidFill>
          </a:endParaRPr>
        </a:p>
      </dsp:txBody>
      <dsp:txXfrm rot="5400000">
        <a:off x="1959588" y="2066771"/>
        <a:ext cx="306619" cy="367943"/>
      </dsp:txXfrm>
    </dsp:sp>
    <dsp:sp modelId="{578CB0F8-8A3C-44DF-B3BF-217D13DA7B70}">
      <dsp:nvSpPr>
        <dsp:cNvPr id="0" name=""/>
        <dsp:cNvSpPr/>
      </dsp:nvSpPr>
      <dsp:spPr>
        <a:xfrm>
          <a:off x="1011622" y="2455156"/>
          <a:ext cx="2202552" cy="8176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Certification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1011622" y="2455156"/>
        <a:ext cx="2202552" cy="817652"/>
      </dsp:txXfrm>
    </dsp:sp>
    <dsp:sp modelId="{28FB2861-58FF-4B9C-937D-13CC95366F97}">
      <dsp:nvSpPr>
        <dsp:cNvPr id="0" name=""/>
        <dsp:cNvSpPr/>
      </dsp:nvSpPr>
      <dsp:spPr>
        <a:xfrm rot="5400000">
          <a:off x="1959588" y="3293250"/>
          <a:ext cx="306619" cy="367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>
            <a:solidFill>
              <a:schemeClr val="tx1"/>
            </a:solidFill>
          </a:endParaRPr>
        </a:p>
      </dsp:txBody>
      <dsp:txXfrm rot="5400000">
        <a:off x="1959588" y="3293250"/>
        <a:ext cx="306619" cy="367943"/>
      </dsp:txXfrm>
    </dsp:sp>
    <dsp:sp modelId="{5640C4FA-A95E-492F-AFFE-18E48B548026}">
      <dsp:nvSpPr>
        <dsp:cNvPr id="0" name=""/>
        <dsp:cNvSpPr/>
      </dsp:nvSpPr>
      <dsp:spPr>
        <a:xfrm>
          <a:off x="1011622" y="3681636"/>
          <a:ext cx="2202552" cy="8176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Accreditation of certification bodies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1011622" y="3681636"/>
        <a:ext cx="2202552" cy="817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08C69-76DB-4A7E-AF38-E7865F8D28E9}">
      <dsp:nvSpPr>
        <dsp:cNvPr id="0" name=""/>
        <dsp:cNvSpPr/>
      </dsp:nvSpPr>
      <dsp:spPr>
        <a:xfrm>
          <a:off x="2310" y="1259609"/>
          <a:ext cx="2020453" cy="808181"/>
        </a:xfrm>
        <a:prstGeom prst="homePlate">
          <a:avLst/>
        </a:prstGeom>
        <a:solidFill>
          <a:srgbClr val="FF9999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 dirty="0">
            <a:solidFill>
              <a:schemeClr val="tx1"/>
            </a:solidFill>
          </a:endParaRPr>
        </a:p>
      </dsp:txBody>
      <dsp:txXfrm>
        <a:off x="2310" y="1259609"/>
        <a:ext cx="2020453" cy="808181"/>
      </dsp:txXfrm>
    </dsp:sp>
    <dsp:sp modelId="{CA80B42A-07A7-4937-B4EA-EEADE0518F9F}">
      <dsp:nvSpPr>
        <dsp:cNvPr id="0" name=""/>
        <dsp:cNvSpPr/>
      </dsp:nvSpPr>
      <dsp:spPr>
        <a:xfrm>
          <a:off x="1618673" y="1259609"/>
          <a:ext cx="2020453" cy="808181"/>
        </a:xfrm>
        <a:prstGeom prst="chevron">
          <a:avLst/>
        </a:prstGeom>
        <a:solidFill>
          <a:srgbClr val="FF9999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tx1"/>
              </a:solidFill>
            </a:rPr>
            <a:t>ACFS</a:t>
          </a:r>
          <a:endParaRPr lang="th-TH" sz="3700" b="1" kern="1200" dirty="0">
            <a:solidFill>
              <a:schemeClr val="tx1"/>
            </a:solidFill>
          </a:endParaRPr>
        </a:p>
      </dsp:txBody>
      <dsp:txXfrm>
        <a:off x="1618673" y="1259609"/>
        <a:ext cx="2020453" cy="808181"/>
      </dsp:txXfrm>
    </dsp:sp>
    <dsp:sp modelId="{547D9882-B117-4653-BD3C-579BE7329AC6}">
      <dsp:nvSpPr>
        <dsp:cNvPr id="0" name=""/>
        <dsp:cNvSpPr/>
      </dsp:nvSpPr>
      <dsp:spPr>
        <a:xfrm>
          <a:off x="3235036" y="1259609"/>
          <a:ext cx="2020453" cy="808181"/>
        </a:xfrm>
        <a:prstGeom prst="chevron">
          <a:avLst/>
        </a:prstGeom>
        <a:solidFill>
          <a:srgbClr val="FF9999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500" kern="1200" dirty="0">
            <a:solidFill>
              <a:schemeClr val="tx1"/>
            </a:solidFill>
          </a:endParaRPr>
        </a:p>
      </dsp:txBody>
      <dsp:txXfrm>
        <a:off x="3235036" y="1259609"/>
        <a:ext cx="2020453" cy="8081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08C69-76DB-4A7E-AF38-E7865F8D28E9}">
      <dsp:nvSpPr>
        <dsp:cNvPr id="0" name=""/>
        <dsp:cNvSpPr/>
      </dsp:nvSpPr>
      <dsp:spPr>
        <a:xfrm>
          <a:off x="2310" y="1259609"/>
          <a:ext cx="2020453" cy="808181"/>
        </a:xfrm>
        <a:prstGeom prst="homePlate">
          <a:avLst/>
        </a:prstGeom>
        <a:solidFill>
          <a:srgbClr val="FF9999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0" kern="1200" dirty="0">
            <a:solidFill>
              <a:schemeClr val="tx1"/>
            </a:solidFill>
            <a:latin typeface="Arial" pitchFamily="34" charset="0"/>
          </a:endParaRPr>
        </a:p>
      </dsp:txBody>
      <dsp:txXfrm>
        <a:off x="2310" y="1259609"/>
        <a:ext cx="2020453" cy="808181"/>
      </dsp:txXfrm>
    </dsp:sp>
    <dsp:sp modelId="{CA80B42A-07A7-4937-B4EA-EEADE0518F9F}">
      <dsp:nvSpPr>
        <dsp:cNvPr id="0" name=""/>
        <dsp:cNvSpPr/>
      </dsp:nvSpPr>
      <dsp:spPr>
        <a:xfrm>
          <a:off x="1618673" y="1259609"/>
          <a:ext cx="2020453" cy="808181"/>
        </a:xfrm>
        <a:prstGeom prst="chevron">
          <a:avLst/>
        </a:prstGeom>
        <a:solidFill>
          <a:srgbClr val="FF9999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ACFS</a:t>
          </a:r>
          <a:endParaRPr lang="th-TH" sz="3000" b="1" kern="1200" dirty="0">
            <a:solidFill>
              <a:schemeClr val="tx1"/>
            </a:solidFill>
            <a:latin typeface="Arial" pitchFamily="34" charset="0"/>
          </a:endParaRPr>
        </a:p>
      </dsp:txBody>
      <dsp:txXfrm>
        <a:off x="1618673" y="1259609"/>
        <a:ext cx="2020453" cy="808181"/>
      </dsp:txXfrm>
    </dsp:sp>
    <dsp:sp modelId="{547D9882-B117-4653-BD3C-579BE7329AC6}">
      <dsp:nvSpPr>
        <dsp:cNvPr id="0" name=""/>
        <dsp:cNvSpPr/>
      </dsp:nvSpPr>
      <dsp:spPr>
        <a:xfrm>
          <a:off x="3235036" y="1259609"/>
          <a:ext cx="2020453" cy="808181"/>
        </a:xfrm>
        <a:prstGeom prst="chevron">
          <a:avLst/>
        </a:prstGeom>
        <a:solidFill>
          <a:srgbClr val="FF9999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0" kern="1200" dirty="0">
            <a:solidFill>
              <a:schemeClr val="tx1"/>
            </a:solidFill>
            <a:latin typeface="Arial" pitchFamily="34" charset="0"/>
          </a:endParaRPr>
        </a:p>
      </dsp:txBody>
      <dsp:txXfrm>
        <a:off x="3235036" y="1259609"/>
        <a:ext cx="2020453" cy="8081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1241D-CB3A-4509-9595-0EA49960DE3C}">
      <dsp:nvSpPr>
        <dsp:cNvPr id="0" name=""/>
        <dsp:cNvSpPr/>
      </dsp:nvSpPr>
      <dsp:spPr>
        <a:xfrm>
          <a:off x="530435" y="0"/>
          <a:ext cx="4728210" cy="198119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9CD86-3116-4F4C-97D8-6DBC251DB8BC}">
      <dsp:nvSpPr>
        <dsp:cNvPr id="0" name=""/>
        <dsp:cNvSpPr/>
      </dsp:nvSpPr>
      <dsp:spPr>
        <a:xfrm>
          <a:off x="5975" y="594359"/>
          <a:ext cx="1790461" cy="792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Dept. Agriculture / Rice Dept.</a:t>
          </a:r>
          <a:endParaRPr lang="th-TH" sz="1700" b="1" kern="1200" dirty="0"/>
        </a:p>
      </dsp:txBody>
      <dsp:txXfrm>
        <a:off x="5975" y="594359"/>
        <a:ext cx="1790461" cy="792480"/>
      </dsp:txXfrm>
    </dsp:sp>
    <dsp:sp modelId="{D87C826B-FDCB-499E-BC07-5293B2D9DCAD}">
      <dsp:nvSpPr>
        <dsp:cNvPr id="0" name=""/>
        <dsp:cNvSpPr/>
      </dsp:nvSpPr>
      <dsp:spPr>
        <a:xfrm>
          <a:off x="1886069" y="594359"/>
          <a:ext cx="1790461" cy="7924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Dept. Livestock</a:t>
          </a:r>
          <a:endParaRPr lang="th-TH" sz="1700" b="1" kern="1200" dirty="0"/>
        </a:p>
      </dsp:txBody>
      <dsp:txXfrm>
        <a:off x="1886069" y="594359"/>
        <a:ext cx="1790461" cy="792480"/>
      </dsp:txXfrm>
    </dsp:sp>
    <dsp:sp modelId="{2DC15405-A461-4636-848D-2838FADDA3F6}">
      <dsp:nvSpPr>
        <dsp:cNvPr id="0" name=""/>
        <dsp:cNvSpPr/>
      </dsp:nvSpPr>
      <dsp:spPr>
        <a:xfrm>
          <a:off x="3766162" y="594359"/>
          <a:ext cx="1790461" cy="792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Dept. Fisheries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3766162" y="594359"/>
        <a:ext cx="1790461" cy="792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1241D-CB3A-4509-9595-0EA49960DE3C}">
      <dsp:nvSpPr>
        <dsp:cNvPr id="0" name=""/>
        <dsp:cNvSpPr/>
      </dsp:nvSpPr>
      <dsp:spPr>
        <a:xfrm>
          <a:off x="530435" y="0"/>
          <a:ext cx="4728210" cy="198119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9CD86-3116-4F4C-97D8-6DBC251DB8BC}">
      <dsp:nvSpPr>
        <dsp:cNvPr id="0" name=""/>
        <dsp:cNvSpPr/>
      </dsp:nvSpPr>
      <dsp:spPr>
        <a:xfrm>
          <a:off x="5975" y="594359"/>
          <a:ext cx="1790461" cy="792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Dept. Agri. Extension / Rice Dept.</a:t>
          </a:r>
          <a:endParaRPr lang="th-TH" sz="1400" b="1" kern="1200" dirty="0"/>
        </a:p>
      </dsp:txBody>
      <dsp:txXfrm>
        <a:off x="5975" y="594359"/>
        <a:ext cx="1790461" cy="792480"/>
      </dsp:txXfrm>
    </dsp:sp>
    <dsp:sp modelId="{D87C826B-FDCB-499E-BC07-5293B2D9DCAD}">
      <dsp:nvSpPr>
        <dsp:cNvPr id="0" name=""/>
        <dsp:cNvSpPr/>
      </dsp:nvSpPr>
      <dsp:spPr>
        <a:xfrm>
          <a:off x="1886069" y="594359"/>
          <a:ext cx="1790461" cy="7924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Dept. Livestock</a:t>
          </a:r>
          <a:endParaRPr lang="th-TH" sz="1400" b="1" kern="1200" dirty="0"/>
        </a:p>
      </dsp:txBody>
      <dsp:txXfrm>
        <a:off x="1886069" y="594359"/>
        <a:ext cx="1790461" cy="792480"/>
      </dsp:txXfrm>
    </dsp:sp>
    <dsp:sp modelId="{2DC15405-A461-4636-848D-2838FADDA3F6}">
      <dsp:nvSpPr>
        <dsp:cNvPr id="0" name=""/>
        <dsp:cNvSpPr/>
      </dsp:nvSpPr>
      <dsp:spPr>
        <a:xfrm>
          <a:off x="3766162" y="594359"/>
          <a:ext cx="1790461" cy="792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Dept. Fisheries</a:t>
          </a:r>
          <a:endParaRPr lang="th-TH" sz="1400" b="1" kern="1200" dirty="0">
            <a:solidFill>
              <a:schemeClr val="tx1"/>
            </a:solidFill>
          </a:endParaRPr>
        </a:p>
      </dsp:txBody>
      <dsp:txXfrm>
        <a:off x="3766162" y="594359"/>
        <a:ext cx="1790461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0.1999</cdr:x>
      <cdr:y>0.89021</cdr:y>
    </cdr:from>
    <cdr:to>
      <cdr:x>0.28168</cdr:x>
      <cdr:y>0.94499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46805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Arial" pitchFamily="34" charset="0"/>
              <a:cs typeface="Arial" pitchFamily="34" charset="0"/>
            </a:rPr>
            <a:t>2013</a:t>
          </a:r>
          <a:endParaRPr lang="th-TH" sz="1100" dirty="0"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0.3998</cdr:x>
      <cdr:y>0.89021</cdr:y>
    </cdr:from>
    <cdr:to>
      <cdr:x>0.48158</cdr:x>
      <cdr:y>0.94499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8352" y="46805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dirty="0" smtClean="0">
              <a:latin typeface="Arial" pitchFamily="34" charset="0"/>
              <a:cs typeface="Arial" pitchFamily="34" charset="0"/>
            </a:rPr>
            <a:t>2014</a:t>
          </a:r>
          <a:endParaRPr lang="th-TH" sz="1100" dirty="0"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0.5997</cdr:x>
      <cdr:y>0.89021</cdr:y>
    </cdr:from>
    <cdr:to>
      <cdr:x>0.68148</cdr:x>
      <cdr:y>0.94499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52528" y="46805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dirty="0" smtClean="0">
              <a:latin typeface="Arial" pitchFamily="34" charset="0"/>
              <a:cs typeface="Arial" pitchFamily="34" charset="0"/>
            </a:rPr>
            <a:t>2015</a:t>
          </a:r>
          <a:endParaRPr lang="th-TH" sz="1100" dirty="0"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0.15762</cdr:x>
      <cdr:y>0.52522</cdr:y>
    </cdr:from>
    <cdr:to>
      <cdr:x>0.25034</cdr:x>
      <cdr:y>0.58358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4446" y="2571768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652.60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0.3616</cdr:x>
      <cdr:y>0.52522</cdr:y>
    </cdr:from>
    <cdr:to>
      <cdr:x>0.45432</cdr:x>
      <cdr:y>0.58358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86082" y="2571768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h-TH" sz="1100" dirty="0" smtClean="0"/>
            <a:t>656.07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0.55631</cdr:x>
      <cdr:y>0.52522</cdr:y>
    </cdr:from>
    <cdr:to>
      <cdr:x>0.64903</cdr:x>
      <cdr:y>0.58358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86280" y="2571768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h-TH" sz="1100" dirty="0" smtClean="0"/>
            <a:t>652.60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0.22252</cdr:x>
      <cdr:y>0.02918</cdr:y>
    </cdr:from>
    <cdr:to>
      <cdr:x>0.32451</cdr:x>
      <cdr:y>0.08754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14512" y="142876"/>
          <a:ext cx="785818" cy="2857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h-TH" sz="1100" dirty="0" smtClean="0"/>
            <a:t>1</a:t>
          </a:r>
          <a:r>
            <a:rPr lang="en-US" sz="1100" dirty="0" smtClean="0"/>
            <a:t>,957.86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0.4265</cdr:x>
      <cdr:y>0.04377</cdr:y>
    </cdr:from>
    <cdr:to>
      <cdr:x>0.52849</cdr:x>
      <cdr:y>0.08754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86148" y="214314"/>
          <a:ext cx="785818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1,968.21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0.62121</cdr:x>
      <cdr:y>0.04377</cdr:y>
    </cdr:from>
    <cdr:to>
      <cdr:x>0.7232</cdr:x>
      <cdr:y>0.08754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86346" y="214314"/>
          <a:ext cx="785818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1,957.86</a:t>
          </a:r>
          <a:endParaRPr lang="th-TH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BA68-C6C4-49CE-BAC9-0185A2DC8026}" type="datetimeFigureOut">
              <a:rPr lang="th-TH" smtClean="0"/>
              <a:t>19/10/59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9BEEB-2BE5-48E4-8498-1E1C869CF59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6B1E-29E0-44C8-8D05-10ECA55CAB01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63C8-BAB2-4EBA-AFB0-6C7CEC16AADE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42B-F544-42D8-A498-C1CFD8D9F091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4911-0A45-4D94-B433-8A77BBA1E277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F042-F9B1-48F4-82BF-48459213415C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4A21-8741-4CAE-AE8A-7A0A055DF5E8}" type="datetime1">
              <a:rPr lang="th-TH" smtClean="0"/>
              <a:t>19/10/59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5A0-A40C-4158-A1DD-75D807B49AD5}" type="datetime1">
              <a:rPr lang="th-TH" smtClean="0"/>
              <a:t>19/10/59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15E-8A48-43CF-83A7-B4DB26486519}" type="datetime1">
              <a:rPr lang="th-TH" smtClean="0"/>
              <a:t>19/10/59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3DBE-A6D4-4FA8-8231-3BC5EE808E5E}" type="datetime1">
              <a:rPr lang="th-TH" smtClean="0"/>
              <a:t>19/10/59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1E58-86F5-499B-9946-4F1A826827A7}" type="datetime1">
              <a:rPr lang="th-TH" smtClean="0"/>
              <a:t>19/10/59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906-90FC-4CC2-9B41-A659DE11C46B}" type="datetime1">
              <a:rPr lang="th-TH" smtClean="0"/>
              <a:t>19/10/59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B7B1-C031-4F0F-BF48-1995138E9EAB}" type="datetime1">
              <a:rPr lang="th-TH" smtClean="0"/>
              <a:t>19/10/59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BECE-1B94-466D-A25B-729DF48EC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00808"/>
            <a:ext cx="6900069" cy="246700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GAP on Cricket Farming and Market access to the EU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645024"/>
            <a:ext cx="7632848" cy="129614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Mr.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Pisan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Pongsapitch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Deputy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Secretary General </a:t>
            </a:r>
            <a:b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</a:b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National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Bureau of Agricultural Commodity and Food Standard (ACFS)</a:t>
            </a:r>
          </a:p>
          <a:p>
            <a:pPr eaLnBrk="1" hangingPunct="1"/>
            <a:endParaRPr lang="th-TH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6" name="Picture 5" descr="acfs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186491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0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63713" y="1196975"/>
            <a:ext cx="2379662" cy="1182451"/>
          </a:xfrm>
          <a:prstGeom prst="roundRect">
            <a:avLst>
              <a:gd name="adj" fmla="val 16667"/>
            </a:avLst>
          </a:prstGeom>
          <a:solidFill>
            <a:srgbClr val="00FFFF">
              <a:alpha val="52000"/>
            </a:srgbClr>
          </a:solidFill>
          <a:ln w="317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pPr marL="533400" indent="-533400">
              <a:lnSpc>
                <a:spcPct val="55000"/>
              </a:lnSpc>
              <a:defRPr/>
            </a:pPr>
            <a:endParaRPr lang="en-US" sz="3600" dirty="0">
              <a:solidFill>
                <a:schemeClr val="accent4">
                  <a:lumMod val="50000"/>
                </a:schemeClr>
              </a:solidFill>
              <a:latin typeface="Cordia New" pitchFamily="34" charset="-34"/>
              <a:cs typeface="FreesiaUPC" pitchFamily="34" charset="-34"/>
            </a:endParaRPr>
          </a:p>
          <a:p>
            <a:pPr marL="533400" indent="-533400" algn="ctr">
              <a:lnSpc>
                <a:spcPct val="55000"/>
              </a:lnSpc>
              <a:defRPr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ACFS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FreesiaUPC" pitchFamily="34" charset="-34"/>
            </a:endParaRPr>
          </a:p>
          <a:p>
            <a:pPr marL="533400" indent="-533400">
              <a:lnSpc>
                <a:spcPct val="55000"/>
              </a:lnSpc>
              <a:defRPr/>
            </a:pPr>
            <a:endParaRPr lang="th-TH" sz="3600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27763" y="1916113"/>
            <a:ext cx="2716212" cy="1486364"/>
          </a:xfrm>
          <a:prstGeom prst="roundRect">
            <a:avLst>
              <a:gd name="adj" fmla="val 16667"/>
            </a:avLst>
          </a:prstGeom>
          <a:solidFill>
            <a:srgbClr val="9999FF">
              <a:alpha val="64000"/>
            </a:srgbClr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spAutoFit/>
            <a:flatTx/>
          </a:bodyPr>
          <a:lstStyle/>
          <a:p>
            <a:pPr marL="533400" indent="-533400">
              <a:lnSpc>
                <a:spcPct val="70000"/>
              </a:lnSpc>
            </a:pPr>
            <a:endParaRPr lang="th-TH" sz="1000" b="1" dirty="0">
              <a:solidFill>
                <a:srgbClr val="99CCFF"/>
              </a:solidFill>
              <a:latin typeface="Cordia New" pitchFamily="34" charset="-34"/>
              <a:cs typeface="FreesiaUPC" pitchFamily="34" charset="-34"/>
            </a:endParaRPr>
          </a:p>
          <a:p>
            <a:pPr marL="533400" indent="-533400">
              <a:lnSpc>
                <a:spcPct val="70000"/>
              </a:lnSpc>
              <a:buFontTx/>
              <a:buChar char="-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FreesiaUPC" pitchFamily="34" charset="-34"/>
              </a:rPr>
              <a:t>Farmers</a:t>
            </a:r>
          </a:p>
          <a:p>
            <a:pPr marL="533400" indent="-533400">
              <a:lnSpc>
                <a:spcPct val="70000"/>
              </a:lnSpc>
            </a:pPr>
            <a:endParaRPr lang="th-TH" sz="800" b="1" dirty="0">
              <a:solidFill>
                <a:srgbClr val="FFFF00"/>
              </a:solidFill>
              <a:latin typeface="Times New Roman" pitchFamily="18" charset="0"/>
              <a:cs typeface="FreesiaUPC" pitchFamily="34" charset="-34"/>
            </a:endParaRPr>
          </a:p>
          <a:p>
            <a:pPr marL="533400" indent="-533400">
              <a:lnSpc>
                <a:spcPct val="70000"/>
              </a:lnSpc>
              <a:buFontTx/>
              <a:buChar char="-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FreesiaUPC" pitchFamily="34" charset="-34"/>
              </a:rPr>
              <a:t>Processors</a:t>
            </a:r>
          </a:p>
          <a:p>
            <a:pPr marL="533400" indent="-533400">
              <a:lnSpc>
                <a:spcPct val="70000"/>
              </a:lnSpc>
            </a:pPr>
            <a:endParaRPr lang="th-TH" sz="800" b="1" dirty="0">
              <a:solidFill>
                <a:srgbClr val="FFFF00"/>
              </a:solidFill>
              <a:latin typeface="Times New Roman" pitchFamily="18" charset="0"/>
              <a:cs typeface="FreesiaUPC" pitchFamily="34" charset="-34"/>
            </a:endParaRPr>
          </a:p>
          <a:p>
            <a:pPr marL="533400" indent="-533400">
              <a:lnSpc>
                <a:spcPct val="70000"/>
              </a:lnSpc>
              <a:buFontTx/>
              <a:buChar char="-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FreesiaUPC" pitchFamily="34" charset="-34"/>
              </a:rPr>
              <a:t>Scientists</a:t>
            </a:r>
          </a:p>
          <a:p>
            <a:pPr marL="533400" indent="-533400">
              <a:lnSpc>
                <a:spcPct val="70000"/>
              </a:lnSpc>
            </a:pPr>
            <a:endParaRPr lang="th-TH" sz="800" b="1" dirty="0">
              <a:solidFill>
                <a:srgbClr val="FFFF00"/>
              </a:solidFill>
              <a:latin typeface="Times New Roman" pitchFamily="18" charset="0"/>
              <a:cs typeface="FreesiaUPC" pitchFamily="34" charset="-34"/>
            </a:endParaRPr>
          </a:p>
          <a:p>
            <a:pPr marL="533400" indent="-533400">
              <a:lnSpc>
                <a:spcPct val="70000"/>
              </a:lnSpc>
              <a:buFontTx/>
              <a:buChar char="-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FreesiaUPC" pitchFamily="34" charset="-34"/>
              </a:rPr>
              <a:t>Consumers</a:t>
            </a:r>
            <a:endParaRPr lang="th-TH" sz="2000" b="1" dirty="0">
              <a:solidFill>
                <a:srgbClr val="FFFF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6" name="AutoShape 5" descr="nav_connected2"/>
          <p:cNvSpPr>
            <a:spLocks noChangeArrowheads="1"/>
          </p:cNvSpPr>
          <p:nvPr/>
        </p:nvSpPr>
        <p:spPr bwMode="auto">
          <a:xfrm>
            <a:off x="1447800" y="6226175"/>
            <a:ext cx="3170238" cy="38893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77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marL="533400" indent="-533400" algn="ctr">
              <a:lnSpc>
                <a:spcPct val="7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FreesiaUPC" pitchFamily="34" charset="-34"/>
              </a:rPr>
              <a:t>Products</a:t>
            </a:r>
            <a:endParaRPr lang="th-TH" sz="2400" b="1" dirty="0">
              <a:solidFill>
                <a:schemeClr val="bg1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376988" y="6275388"/>
            <a:ext cx="2084387" cy="388191"/>
          </a:xfrm>
          <a:prstGeom prst="roundRect">
            <a:avLst>
              <a:gd name="adj" fmla="val 16667"/>
            </a:avLst>
          </a:prstGeom>
          <a:solidFill>
            <a:srgbClr val="99CC00">
              <a:alpha val="54000"/>
            </a:srgbClr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marL="533400" indent="-533400" algn="ctr">
              <a:lnSpc>
                <a:spcPct val="70000"/>
              </a:lnSpc>
            </a:pPr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FreesiaUPC" pitchFamily="34" charset="-34"/>
              </a:rPr>
              <a:t>Consumers</a:t>
            </a:r>
            <a:endParaRPr lang="th-TH" sz="2400" b="1">
              <a:solidFill>
                <a:srgbClr val="FFC0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81113" y="4649788"/>
            <a:ext cx="3402012" cy="450850"/>
          </a:xfrm>
          <a:prstGeom prst="roundRect">
            <a:avLst>
              <a:gd name="adj" fmla="val 16667"/>
            </a:avLst>
          </a:prstGeom>
          <a:solidFill>
            <a:srgbClr val="99CCFF">
              <a:alpha val="78000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533400" indent="-533400">
              <a:lnSpc>
                <a:spcPct val="70000"/>
              </a:lnSpc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FreesiaUPC" pitchFamily="34" charset="-34"/>
              </a:rPr>
              <a:t>National Standards</a:t>
            </a:r>
            <a:r>
              <a:rPr lang="en-US" sz="3000" b="1" dirty="0">
                <a:latin typeface="Cordia New" pitchFamily="34" charset="-34"/>
                <a:cs typeface="FreesiaUPC" pitchFamily="34" charset="-34"/>
              </a:rPr>
              <a:t> </a:t>
            </a:r>
            <a:endParaRPr lang="th-TH" sz="3000" b="1" dirty="0"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57356" y="214290"/>
            <a:ext cx="557216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 Setting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91139" y="5000636"/>
            <a:ext cx="2852762" cy="39368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>
              <a:lnSpc>
                <a:spcPct val="7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System standard</a:t>
            </a:r>
            <a:endParaRPr lang="th-TH" sz="2400" b="1">
              <a:solidFill>
                <a:schemeClr val="accent2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286375" y="4357688"/>
            <a:ext cx="3362325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pPr marL="533400" indent="-533400">
              <a:lnSpc>
                <a:spcPct val="70000"/>
              </a:lnSpc>
            </a:pPr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FreesiaUPC" pitchFamily="34" charset="-34"/>
              </a:rPr>
              <a:t>Commodity Standard</a:t>
            </a:r>
            <a:r>
              <a:rPr lang="en-US" sz="3000" b="1">
                <a:latin typeface="Cordia New" pitchFamily="34" charset="-34"/>
                <a:cs typeface="FreesiaUPC" pitchFamily="34" charset="-34"/>
              </a:rPr>
              <a:t> </a:t>
            </a:r>
            <a:endParaRPr lang="th-TH" sz="3000" b="1"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291139" y="5643578"/>
            <a:ext cx="2567010" cy="39844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>
              <a:lnSpc>
                <a:spcPct val="70000"/>
              </a:lnSpc>
            </a:pPr>
            <a:r>
              <a:rPr lang="en-US" sz="2400" b="1">
                <a:solidFill>
                  <a:srgbClr val="004D4D"/>
                </a:solidFill>
                <a:latin typeface="Times New Roman" pitchFamily="18" charset="0"/>
                <a:cs typeface="FreesiaUPC" pitchFamily="34" charset="-34"/>
              </a:rPr>
              <a:t>General Standard</a:t>
            </a:r>
            <a:endParaRPr lang="th-TH" sz="3000" b="1">
              <a:solidFill>
                <a:srgbClr val="004D4D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0825" y="2492375"/>
            <a:ext cx="2701925" cy="1512888"/>
          </a:xfrm>
          <a:prstGeom prst="ellipse">
            <a:avLst/>
          </a:prstGeom>
          <a:solidFill>
            <a:srgbClr val="FFCC99">
              <a:alpha val="86000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  <a:cs typeface="FreesiaUPC" pitchFamily="34" charset="-34"/>
              </a:rPr>
              <a:t>Focal Points </a:t>
            </a:r>
            <a:endParaRPr lang="en-US" sz="2000" b="1" dirty="0" smtClean="0">
              <a:solidFill>
                <a:srgbClr val="A50021"/>
              </a:solidFill>
              <a:latin typeface="Times New Roman" pitchFamily="18" charset="0"/>
              <a:cs typeface="FreesiaUPC" pitchFamily="34" charset="-34"/>
            </a:endParaRPr>
          </a:p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Times New Roman" pitchFamily="18" charset="0"/>
                <a:cs typeface="FreesiaUPC" pitchFamily="34" charset="-34"/>
              </a:rPr>
              <a:t>(</a:t>
            </a:r>
            <a:r>
              <a:rPr lang="en-US" sz="1800" b="1" dirty="0">
                <a:solidFill>
                  <a:srgbClr val="A50021"/>
                </a:solidFill>
                <a:latin typeface="Times New Roman" pitchFamily="18" charset="0"/>
                <a:cs typeface="FreesiaUPC" pitchFamily="34" charset="-34"/>
              </a:rPr>
              <a:t>Codex, OIE, IPPC)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59113" y="2492375"/>
            <a:ext cx="2952750" cy="1419225"/>
          </a:xfrm>
          <a:prstGeom prst="ellipse">
            <a:avLst/>
          </a:prstGeom>
          <a:solidFill>
            <a:srgbClr val="CCFFCC">
              <a:alpha val="87000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  <a:cs typeface="FreesiaUPC" pitchFamily="34" charset="-34"/>
              </a:rPr>
              <a:t>8 Steps </a:t>
            </a:r>
          </a:p>
          <a:p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  <a:cs typeface="FreesiaUPC" pitchFamily="34" charset="-34"/>
              </a:rPr>
              <a:t>Standard Elaboration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843213" y="2276475"/>
            <a:ext cx="288925" cy="790575"/>
          </a:xfrm>
          <a:prstGeom prst="downArrow">
            <a:avLst>
              <a:gd name="adj1" fmla="val 50000"/>
              <a:gd name="adj2" fmla="val 68407"/>
            </a:avLst>
          </a:prstGeom>
          <a:solidFill>
            <a:srgbClr val="FFFF00">
              <a:alpha val="43000"/>
            </a:srgbClr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857500" y="3643313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solidFill>
            <a:srgbClr val="FFFF00">
              <a:alpha val="43000"/>
            </a:srgbClr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857488" y="5143512"/>
            <a:ext cx="288937" cy="100013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FFFF00">
              <a:alpha val="43000"/>
            </a:srgbClr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214563" y="4071938"/>
            <a:ext cx="5543550" cy="0"/>
          </a:xfrm>
          <a:prstGeom prst="line">
            <a:avLst/>
          </a:pr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7740650" y="3357563"/>
            <a:ext cx="0" cy="719137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572000" y="3571875"/>
            <a:ext cx="0" cy="504825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2195513" y="3571875"/>
            <a:ext cx="0" cy="504825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662488" y="6275388"/>
            <a:ext cx="1657350" cy="288925"/>
          </a:xfrm>
          <a:prstGeom prst="rightArrow">
            <a:avLst>
              <a:gd name="adj1" fmla="val 50000"/>
              <a:gd name="adj2" fmla="val 143407"/>
            </a:avLst>
          </a:prstGeom>
          <a:solidFill>
            <a:schemeClr val="folHlink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 rot="1189348">
            <a:off x="4268788" y="5345113"/>
            <a:ext cx="1062037" cy="280987"/>
          </a:xfrm>
          <a:prstGeom prst="rightArrow">
            <a:avLst>
              <a:gd name="adj1" fmla="val 50000"/>
              <a:gd name="adj2" fmla="val 85795"/>
            </a:avLst>
          </a:prstGeom>
          <a:solidFill>
            <a:srgbClr val="FFFF99">
              <a:alpha val="62000"/>
            </a:srgbClr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20875201">
            <a:off x="4368800" y="4549775"/>
            <a:ext cx="925513" cy="285750"/>
          </a:xfrm>
          <a:prstGeom prst="rightArrow">
            <a:avLst>
              <a:gd name="adj1" fmla="val 50000"/>
              <a:gd name="adj2" fmla="val 63788"/>
            </a:avLst>
          </a:prstGeom>
          <a:solidFill>
            <a:srgbClr val="FFFF99">
              <a:alpha val="62000"/>
            </a:srgbClr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rot="429444">
            <a:off x="4364038" y="4943475"/>
            <a:ext cx="930275" cy="307975"/>
          </a:xfrm>
          <a:prstGeom prst="rightArrow">
            <a:avLst>
              <a:gd name="adj1" fmla="val 50000"/>
              <a:gd name="adj2" fmla="val 49602"/>
            </a:avLst>
          </a:prstGeom>
          <a:solidFill>
            <a:srgbClr val="FFFF99">
              <a:alpha val="62000"/>
            </a:srgbClr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Times New Roman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10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14546" y="714356"/>
            <a:ext cx="5156224" cy="3444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Prioritize issues or items of which a standard  should be set up </a:t>
            </a:r>
            <a:endParaRPr lang="th-TH" sz="1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643174" y="1214438"/>
            <a:ext cx="4013216" cy="2857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Appoint a technical committee to consider draft</a:t>
            </a:r>
            <a:endParaRPr lang="th-TH" sz="1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14612" y="1646238"/>
            <a:ext cx="3941778" cy="2825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Set up the draft standard</a:t>
            </a:r>
            <a:endParaRPr lang="th-TH" sz="1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071670" y="2062146"/>
            <a:ext cx="5686448" cy="5095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168275" indent="-168275" algn="thaiDist">
              <a:lnSpc>
                <a:spcPct val="80000"/>
              </a:lnSpc>
              <a:defRPr/>
            </a:pPr>
            <a:r>
              <a:rPr lang="en-US" sz="1400" spc="3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Propose the draft standard to the committee for consideration</a:t>
            </a:r>
            <a:r>
              <a:rPr lang="th-TH" sz="1400" spc="3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400" spc="3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and  to  decide  whether the standard  be voluntary or mandatory</a:t>
            </a:r>
            <a:endParaRPr lang="th-TH" sz="1400" spc="3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0063" y="3571875"/>
            <a:ext cx="3643309" cy="5000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Submit to a proofreading committee, then ACFS Board</a:t>
            </a:r>
            <a:endParaRPr lang="th-TH" sz="14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103813" y="2909888"/>
            <a:ext cx="3746500" cy="3667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Public hearing</a:t>
            </a:r>
            <a:endParaRPr lang="th-TH" sz="14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072066" y="3733800"/>
            <a:ext cx="3778247" cy="4810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Submit to a proofreading committee, then ACFS Board</a:t>
            </a:r>
            <a:endParaRPr lang="th-TH" sz="14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105400" y="4495800"/>
            <a:ext cx="3746500" cy="366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Notify a novel mandatory standard to WTO </a:t>
            </a:r>
            <a:endParaRPr lang="th-TH" sz="14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143000" y="2940050"/>
            <a:ext cx="2128838" cy="366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Public hearing</a:t>
            </a:r>
            <a:endParaRPr lang="th-TH" sz="14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595438" y="5210175"/>
            <a:ext cx="595471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final draft standard to be endorsed by the Minister of Agriculture and Cooperatives and to be declared in the Royal Gazette</a:t>
            </a:r>
            <a:endParaRPr lang="th-TH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3035300" y="5965825"/>
            <a:ext cx="3360738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marL="168275" indent="-168275" algn="ctr">
              <a:lnSpc>
                <a:spcPct val="80000"/>
              </a:lnSpc>
            </a:pPr>
            <a:r>
              <a:rPr lang="en-US" sz="1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Review after 5 years or if changed</a:t>
            </a:r>
            <a:endParaRPr lang="th-TH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572000" y="1055688"/>
            <a:ext cx="203200" cy="107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572000" y="1487488"/>
            <a:ext cx="204788" cy="107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572000" y="1917700"/>
            <a:ext cx="203200" cy="109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7367588" y="3321050"/>
            <a:ext cx="206375" cy="107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6859588" y="3581400"/>
            <a:ext cx="206375" cy="109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7469188" y="4267200"/>
            <a:ext cx="206375" cy="107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2082800" y="3375025"/>
            <a:ext cx="203200" cy="1301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4476750" y="5770563"/>
            <a:ext cx="239713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4749800" y="2606670"/>
            <a:ext cx="204788" cy="107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4456113" y="2600320"/>
            <a:ext cx="193675" cy="114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6348413" y="3314700"/>
            <a:ext cx="196850" cy="114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6356350" y="4267200"/>
            <a:ext cx="196850" cy="114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AutoShape 39"/>
          <p:cNvSpPr>
            <a:spLocks noChangeArrowheads="1"/>
          </p:cNvSpPr>
          <p:nvPr/>
        </p:nvSpPr>
        <p:spPr bwMode="auto">
          <a:xfrm>
            <a:off x="6840538" y="4953000"/>
            <a:ext cx="227012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2057400" y="4114800"/>
            <a:ext cx="228600" cy="990600"/>
          </a:xfrm>
          <a:prstGeom prst="downArrow">
            <a:avLst>
              <a:gd name="adj1" fmla="val 50000"/>
              <a:gd name="adj2" fmla="val 2499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143000" y="50800"/>
            <a:ext cx="7089775" cy="558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DF8DB"/>
                </a:solidFill>
                <a:latin typeface="Arial" pitchFamily="34" charset="0"/>
                <a:cs typeface="Arial" pitchFamily="34" charset="0"/>
              </a:rPr>
              <a:t>Standard elaboration steps</a:t>
            </a:r>
            <a:endParaRPr lang="th-TH" sz="3000" b="1" dirty="0">
              <a:solidFill>
                <a:srgbClr val="FDF8DB"/>
              </a:solidFill>
              <a:latin typeface="Arial" pitchFamily="34" charset="0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6797694" y="2770181"/>
            <a:ext cx="207963" cy="111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2049482" y="2806693"/>
            <a:ext cx="207962" cy="111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2181244" y="2571744"/>
            <a:ext cx="18510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Voluntary  standard</a:t>
            </a:r>
            <a:endParaRPr lang="th-TH" sz="11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434032" y="2571744"/>
            <a:ext cx="1852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Mandatory  standard</a:t>
            </a:r>
            <a:endParaRPr lang="th-TH" sz="11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2105044" y="2762243"/>
            <a:ext cx="4837113" cy="571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11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1000" r="-2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14744" y="4286256"/>
            <a:ext cx="4857784" cy="2428868"/>
          </a:xfrm>
          <a:prstGeom prst="rect">
            <a:avLst/>
          </a:prstGeom>
          <a:solidFill>
            <a:schemeClr val="lt1">
              <a:alpha val="13000"/>
            </a:schemeClr>
          </a:solidFill>
          <a:ln w="50800" cmpd="dbl">
            <a:solidFill>
              <a:srgbClr val="FFFF00"/>
            </a:solidFill>
            <a:prstDash val="dashDot"/>
          </a:ln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. Establishment of Technical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Committee; 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all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stakeholders including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scientists, experts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*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government officers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*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farmers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     *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private sectors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9" descr="veggies-clip-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1785938"/>
            <a:ext cx="1063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1498600" y="1714500"/>
            <a:ext cx="1644650" cy="1428750"/>
          </a:xfrm>
          <a:prstGeom prst="cloudCallout">
            <a:avLst>
              <a:gd name="adj1" fmla="val -87356"/>
              <a:gd name="adj2" fmla="val 25523"/>
            </a:avLst>
          </a:prstGeom>
          <a:noFill/>
          <a:ln w="317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pic>
        <p:nvPicPr>
          <p:cNvPr id="7" name="Picture 58" descr="meeting-room-prev1217769718W2VzN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4572000" y="1142984"/>
            <a:ext cx="33289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0" descr="free vector clipart Arrow set (Bulb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786063"/>
            <a:ext cx="1152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357158" y="1142984"/>
            <a:ext cx="3193503" cy="523220"/>
          </a:xfrm>
          <a:prstGeom prst="rect">
            <a:avLst/>
          </a:prstGeom>
          <a:solidFill>
            <a:schemeClr val="lt1">
              <a:alpha val="13000"/>
            </a:schemeClr>
          </a:solidFill>
          <a:ln w="50800" cmpd="dbl">
            <a:solidFill>
              <a:srgbClr val="FFFF00"/>
            </a:solidFill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Angsana New" pitchFamily="18" charset="-34"/>
                <a:cs typeface="Angsana New" pitchFamily="18" charset="-34"/>
              </a:rPr>
              <a:t>1. Prioritization of a standard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pic>
        <p:nvPicPr>
          <p:cNvPr id="10" name="Picture 66" descr="Membership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714625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8215338" cy="857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ACFS : National standard setting</a:t>
            </a:r>
            <a:endParaRPr lang="th-TH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12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6582" r="2258"/>
          <a:stretch>
            <a:fillRect/>
          </a:stretch>
        </p:blipFill>
        <p:spPr bwMode="auto">
          <a:xfrm>
            <a:off x="500034" y="1643050"/>
            <a:ext cx="7786710" cy="47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8215338" cy="857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ACFS : National standard setting</a:t>
            </a:r>
            <a:endParaRPr lang="th-TH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928670"/>
            <a:ext cx="6429375" cy="642942"/>
          </a:xfrm>
          <a:prstGeom prst="rect">
            <a:avLst/>
          </a:prstGeom>
          <a:solidFill>
            <a:schemeClr val="lt1">
              <a:alpha val="75000"/>
            </a:schemeClr>
          </a:solidFill>
          <a:ln w="50800" cmpd="dbl">
            <a:solidFill>
              <a:srgbClr val="FFFF00"/>
            </a:solidFill>
            <a:prstDash val="dashDot"/>
          </a:ln>
        </p:spPr>
        <p:txBody>
          <a:bodyPr/>
          <a:lstStyle/>
          <a:p>
            <a:pPr marL="609600" indent="-609600">
              <a:buClr>
                <a:srgbClr val="FF3300"/>
              </a:buClr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Standard drafting</a:t>
            </a:r>
            <a:endParaRPr lang="th-TH" sz="1800" b="1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Draft standard considered by the Technical Committee 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endParaRPr lang="th-TH" sz="1800" b="1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endParaRPr lang="th-TH" sz="18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00166" y="6429375"/>
            <a:ext cx="7072313" cy="428625"/>
          </a:xfrm>
          <a:prstGeom prst="rect">
            <a:avLst/>
          </a:prstGeom>
          <a:solidFill>
            <a:schemeClr val="lt1">
              <a:alpha val="76000"/>
            </a:schemeClr>
          </a:solidFill>
          <a:ln w="50800" cmpd="dbl">
            <a:solidFill>
              <a:srgbClr val="FFFF00"/>
            </a:solidFill>
            <a:prstDash val="dashDot"/>
          </a:ln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Public hearing/Requesting comments from all stakeholders </a:t>
            </a:r>
            <a:endParaRPr lang="th-TH" sz="1800" b="1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None/>
              <a:defRPr/>
            </a:pPr>
            <a:endParaRPr lang="th-TH" sz="18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286644" y="5929330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715272" y="5786454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13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928670"/>
            <a:ext cx="7786742" cy="585789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6. Draft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standard is submitted to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the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National Committee on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Agricultural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Standards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1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1800" b="1" dirty="0">
                <a:latin typeface="+mn-lt"/>
                <a:cs typeface="+mn-cs"/>
              </a:rPr>
              <a:t>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1800" b="1" dirty="0">
                <a:latin typeface="+mn-lt"/>
                <a:cs typeface="+mn-cs"/>
              </a:rPr>
              <a:t>                  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1800" b="1" dirty="0">
                <a:latin typeface="+mn-lt"/>
                <a:cs typeface="+mn-cs"/>
              </a:rPr>
              <a:t>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7. WTO Notification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(for mandatory standard)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latin typeface="+mn-lt"/>
                <a:cs typeface="+mn-cs"/>
              </a:rPr>
              <a:t>			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                            8. Standard Approval and  Notified 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in the Royal Gazette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7429520" cy="857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ACFS : National standard setting</a:t>
            </a:r>
            <a:endParaRPr lang="th-TH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52" descr="6959D-presid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143000"/>
            <a:ext cx="2286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dtn.go.th/filesupload/WTO-logo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75" y="3214688"/>
            <a:ext cx="17795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hevron 17"/>
          <p:cNvSpPr/>
          <p:nvPr/>
        </p:nvSpPr>
        <p:spPr>
          <a:xfrm rot="8372934">
            <a:off x="3151188" y="3187700"/>
            <a:ext cx="515937" cy="43338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schemeClr val="tx1"/>
              </a:solidFill>
            </a:endParaRPr>
          </a:p>
        </p:txBody>
      </p:sp>
      <p:sp>
        <p:nvSpPr>
          <p:cNvPr id="9" name="Chevron 18"/>
          <p:cNvSpPr/>
          <p:nvPr/>
        </p:nvSpPr>
        <p:spPr>
          <a:xfrm rot="8372934">
            <a:off x="3440113" y="2949575"/>
            <a:ext cx="515937" cy="43338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schemeClr val="tx1"/>
              </a:solidFill>
            </a:endParaRPr>
          </a:p>
        </p:txBody>
      </p:sp>
      <p:pic>
        <p:nvPicPr>
          <p:cNvPr id="10" name="Picture 35" descr="Gov Building Symbol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928688"/>
            <a:ext cx="184943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0" descr="free vector clipart Arrow set (Bulb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45399">
            <a:off x="5256212" y="3613151"/>
            <a:ext cx="10207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357813" y="3286125"/>
            <a:ext cx="2303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(for voluntary standard)</a:t>
            </a:r>
            <a:endParaRPr lang="th-TH" sz="24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Picture 4" descr="http://alltriberr.com/wp-content/uploads/2012/04/approv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9964">
            <a:off x="6164263" y="4616450"/>
            <a:ext cx="1465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2" descr="hand-writing-vect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6650" y="4433888"/>
            <a:ext cx="16398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14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1296" cy="85723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Agricultural Standards Act  2008</a:t>
            </a:r>
            <a:endParaRPr lang="th-TH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2000240"/>
            <a:ext cx="5786478" cy="1569660"/>
          </a:xfrm>
          <a:prstGeom prst="rect">
            <a:avLst/>
          </a:prstGeom>
          <a:solidFill>
            <a:schemeClr val="bg1">
              <a:alpha val="82000"/>
            </a:schemeClr>
          </a:solidFill>
          <a:ln w="25400" cmpd="dbl">
            <a:solidFill>
              <a:srgbClr val="FFFF00"/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1) Mandatory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standards :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cs typeface="Angsana New" pitchFamily="18" charset="-34"/>
              </a:rPr>
              <a:t> license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cs typeface="Angsana New" pitchFamily="18" charset="-34"/>
              </a:rPr>
              <a:t>required for production, export or import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cs typeface="Angsana New" pitchFamily="18" charset="-34"/>
              </a:rPr>
              <a:t>require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cs typeface="Angsana New" pitchFamily="18" charset="-34"/>
              </a:rPr>
              <a:t>inspection/certification by approved CB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00100" y="3857628"/>
            <a:ext cx="6215106" cy="1569660"/>
          </a:xfrm>
          <a:prstGeom prst="rect">
            <a:avLst/>
          </a:prstGeom>
          <a:solidFill>
            <a:schemeClr val="bg1">
              <a:alpha val="82000"/>
            </a:schemeClr>
          </a:solidFill>
          <a:ln w="25400" cmpd="dbl">
            <a:solidFill>
              <a:srgbClr val="FFFF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2) Voluntary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standards :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license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not required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inspection/certification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voluntary basis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142984"/>
            <a:ext cx="3334567" cy="661720"/>
          </a:xfrm>
          <a:prstGeom prst="rect">
            <a:avLst/>
          </a:prstGeom>
          <a:gradFill>
            <a:gsLst>
              <a:gs pos="97000">
                <a:schemeClr val="accent1">
                  <a:lumMod val="40000"/>
                  <a:lumOff val="6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2 Types of Standards </a:t>
            </a:r>
          </a:p>
        </p:txBody>
      </p:sp>
      <p:pic>
        <p:nvPicPr>
          <p:cNvPr id="6" name="Picture 28" descr="1untit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857628"/>
            <a:ext cx="14017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15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750" t="19551" r="1962" b="5901"/>
          <a:stretch>
            <a:fillRect/>
          </a:stretch>
        </p:blipFill>
        <p:spPr bwMode="auto">
          <a:xfrm>
            <a:off x="428596" y="1285860"/>
            <a:ext cx="7993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43768" cy="85723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Thai Agricultural Standards</a:t>
            </a:r>
            <a:endParaRPr lang="th-TH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16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484" y="1054407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29256" cy="78579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Certification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Marks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10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5821" y="1052736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362325"/>
            <a:ext cx="1601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964113"/>
            <a:ext cx="154781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 preferRelativeResize="0">
            <a:picLocks/>
          </p:cNvPicPr>
          <p:nvPr/>
        </p:nvPicPr>
        <p:blipFill rotWithShape="1">
          <a:blip r:embed="rId7" cstate="print">
            <a:lum bright="20000" contrast="10000"/>
            <a:extLst>
              <a:ext uri="{28A0092B-C50C-407E-A947-70E740481C1C}"/>
            </a:extLst>
          </a:blip>
          <a:srcRect/>
          <a:stretch/>
        </p:blipFill>
        <p:spPr>
          <a:xfrm>
            <a:off x="5505428" y="1052736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l="30296" t="25850" r="4327" b="11150"/>
          <a:stretch>
            <a:fillRect/>
          </a:stretch>
        </p:blipFill>
        <p:spPr bwMode="auto">
          <a:xfrm>
            <a:off x="2565400" y="3171825"/>
            <a:ext cx="564038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17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cricket photo\ฟาร์มจิ้งหรีด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2376487" cy="1492250"/>
          </a:xfrm>
          <a:noFill/>
          <a:ln>
            <a:solidFill>
              <a:schemeClr val="accent1"/>
            </a:solidFill>
          </a:ln>
        </p:spPr>
      </p:pic>
      <p:pic>
        <p:nvPicPr>
          <p:cNvPr id="5" name="Picture 25" descr="C:\Users\User\Desktop\cricket photo\fa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4752"/>
            <a:ext cx="2232025" cy="1674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246709" y="2786058"/>
            <a:ext cx="89639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FARM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85720" y="5572140"/>
            <a:ext cx="29511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MANUFACTURER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102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572396" cy="8572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Standards for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Cricket Product</a:t>
            </a:r>
            <a:endParaRPr lang="th-TH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9" name="Straight Arrow Connector 17"/>
          <p:cNvCxnSpPr/>
          <p:nvPr/>
        </p:nvCxnSpPr>
        <p:spPr>
          <a:xfrm flipV="1">
            <a:off x="3143240" y="1989138"/>
            <a:ext cx="996960" cy="1110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9"/>
          <p:cNvCxnSpPr/>
          <p:nvPr/>
        </p:nvCxnSpPr>
        <p:spPr>
          <a:xfrm>
            <a:off x="3000364" y="4572008"/>
            <a:ext cx="1139836" cy="11103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286248" y="1428736"/>
            <a:ext cx="4071966" cy="1077218"/>
          </a:xfrm>
          <a:prstGeom prst="rect">
            <a:avLst/>
          </a:prstGeom>
          <a:solidFill>
            <a:schemeClr val="bg1">
              <a:alpha val="16000"/>
            </a:schemeClr>
          </a:solidFill>
          <a:ln w="31750" cmpd="dbl">
            <a:solidFill>
              <a:srgbClr val="FFFF0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Good Agricultural Practice (GAP)  for Cricket Farm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284663" y="4000504"/>
            <a:ext cx="4572000" cy="1077218"/>
          </a:xfrm>
          <a:prstGeom prst="rect">
            <a:avLst/>
          </a:prstGeom>
          <a:solidFill>
            <a:schemeClr val="bg1">
              <a:alpha val="16000"/>
            </a:schemeClr>
          </a:solidFill>
          <a:ln w="31750" cmpd="dbl">
            <a:solidFill>
              <a:srgbClr val="FFFF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ngsana New" pitchFamily="18" charset="-34"/>
                <a:cs typeface="Angsana New" pitchFamily="18" charset="-34"/>
              </a:rPr>
              <a:t>Code of Practice : General Principles of Food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Hygiene (TAS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9023-2007)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18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cricket photo\ฟาร์มจิ้งหรีด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2376487" cy="1492250"/>
          </a:xfrm>
          <a:noFill/>
          <a:ln>
            <a:solidFill>
              <a:schemeClr val="accent1"/>
            </a:solidFill>
          </a:ln>
        </p:spPr>
      </p:pic>
      <p:pic>
        <p:nvPicPr>
          <p:cNvPr id="5" name="Picture 5" descr="C:\Users\User\Desktop\cricket photo\cricket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8370">
            <a:off x="6362543" y="1342788"/>
            <a:ext cx="7953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User\Desktop\cricket photo\cricket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743" y="1977788"/>
            <a:ext cx="787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User\Desktop\cricket photo\cricket powder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000504"/>
            <a:ext cx="2089150" cy="1655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8" descr="C:\Users\User\Desktop\cricket photo\cricket past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1222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Users\User\Desktop\cricket photo\cooki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143512"/>
            <a:ext cx="1044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Users\User\Desktop\cricket photo\images (1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365625"/>
            <a:ext cx="1387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C:\Users\User\Desktop\cricket photo\factor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005263"/>
            <a:ext cx="2232025" cy="1674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285852" y="2786058"/>
            <a:ext cx="89639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FARM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484832" y="2708275"/>
            <a:ext cx="18732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latin typeface="Angsana New" pitchFamily="18" charset="-34"/>
                <a:cs typeface="Angsana New" pitchFamily="18" charset="-34"/>
              </a:rPr>
              <a:t>PRODUCE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889475" y="5786454"/>
            <a:ext cx="295116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MANUFACTURER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56548" y="6092825"/>
            <a:ext cx="148951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PRODUCTS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102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143768" cy="7857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Standards for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Cricket Product</a:t>
            </a:r>
            <a:endParaRPr lang="th-TH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Arrow Connector 17"/>
          <p:cNvCxnSpPr/>
          <p:nvPr/>
        </p:nvCxnSpPr>
        <p:spPr>
          <a:xfrm>
            <a:off x="3390133" y="2054076"/>
            <a:ext cx="1896247" cy="1760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3"/>
          <p:cNvCxnSpPr/>
          <p:nvPr/>
        </p:nvCxnSpPr>
        <p:spPr>
          <a:xfrm rot="5400000">
            <a:off x="6149660" y="3635702"/>
            <a:ext cx="557868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5"/>
          <p:cNvCxnSpPr/>
          <p:nvPr/>
        </p:nvCxnSpPr>
        <p:spPr>
          <a:xfrm rot="10800000" flipV="1">
            <a:off x="3857621" y="4929198"/>
            <a:ext cx="1178759" cy="332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19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00694" cy="7016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Production of Cricket</a:t>
            </a:r>
            <a:endParaRPr lang="th-TH" sz="3600" b="1" dirty="0" smtClean="0">
              <a:latin typeface="Arial" pitchFamily="34" charset="0"/>
            </a:endParaRPr>
          </a:p>
        </p:txBody>
      </p:sp>
      <p:pic>
        <p:nvPicPr>
          <p:cNvPr id="5" name="Picture 3" descr="C:\Users\User\Desktop\cricket photo\Map of thailand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12875"/>
            <a:ext cx="2735262" cy="4824413"/>
          </a:xfrm>
          <a:noFill/>
        </p:spPr>
      </p:pic>
      <p:cxnSp>
        <p:nvCxnSpPr>
          <p:cNvPr id="6" name="Straight Arrow Connector 13"/>
          <p:cNvCxnSpPr/>
          <p:nvPr/>
        </p:nvCxnSpPr>
        <p:spPr>
          <a:xfrm flipH="1">
            <a:off x="3059113" y="2852738"/>
            <a:ext cx="15843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929190" y="2506661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Khon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Kaen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Roi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Et, 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Udon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Thanin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Kalasin</a:t>
            </a:r>
            <a:endParaRPr lang="th-TH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8" name="Straight Arrow Connector 21"/>
          <p:cNvCxnSpPr/>
          <p:nvPr/>
        </p:nvCxnSpPr>
        <p:spPr>
          <a:xfrm flipH="1">
            <a:off x="2339975" y="1628775"/>
            <a:ext cx="22320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714876" y="1412875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Phrae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Chiang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Chiang Mai, Nan</a:t>
            </a:r>
            <a:endParaRPr lang="th-TH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0" name="Straight Arrow Connector 26"/>
          <p:cNvCxnSpPr/>
          <p:nvPr/>
        </p:nvCxnSpPr>
        <p:spPr>
          <a:xfrm flipH="1">
            <a:off x="2843213" y="3860800"/>
            <a:ext cx="180022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4929190" y="3643314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Chanthaburi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Sakaew</a:t>
            </a:r>
            <a:endParaRPr lang="th-TH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2" name="Picture 4" descr="C:\Users\User\Desktop\cricket photo\cricket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716338"/>
            <a:ext cx="42703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cricket photo\cricket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5654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User\Desktop\cricket photo\cricket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4128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2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50059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GAP-Cricket Farm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3600400" cy="255454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100000">
                <a:schemeClr val="accent3">
                  <a:tint val="37000"/>
                  <a:satMod val="300000"/>
                  <a:alpha val="78000"/>
                </a:scheme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Location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Feed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Water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Farm Management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8" name="Picture 4" descr="ผลการค้นหารูปภาพสำหรับ Document and Rec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286388"/>
            <a:ext cx="2143140" cy="1571612"/>
          </a:xfrm>
          <a:prstGeom prst="rect">
            <a:avLst/>
          </a:prstGeom>
          <a:noFill/>
        </p:spPr>
      </p:pic>
      <p:pic>
        <p:nvPicPr>
          <p:cNvPr id="1030" name="Picture 6" descr="ผลการค้นหารูปภาพสำหรับ  Animal Health cri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86388"/>
            <a:ext cx="2489258" cy="1571612"/>
          </a:xfrm>
          <a:prstGeom prst="rect">
            <a:avLst/>
          </a:prstGeom>
          <a:noFill/>
        </p:spPr>
      </p:pic>
      <p:pic>
        <p:nvPicPr>
          <p:cNvPr id="10" name="Picture 7" descr="C:\Users\User\Desktop\cricket photo\cricket powder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5272685"/>
            <a:ext cx="2000264" cy="15853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4" descr="C:\Users\User\Desktop\cricket photo\ฟาร์มจิ้งหรีด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2502875" cy="1571612"/>
          </a:xfr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88024" y="1628800"/>
            <a:ext cx="4176464" cy="255454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100000">
                <a:schemeClr val="accent3">
                  <a:tint val="37000"/>
                  <a:satMod val="300000"/>
                  <a:alpha val="78000"/>
                </a:schemeClr>
              </a:gs>
              <a:gs pos="0">
                <a:schemeClr val="accent3">
                  <a:tint val="15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Sanitation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Animal Health Management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Personal hygiene</a:t>
            </a:r>
          </a:p>
          <a:p>
            <a:pPr>
              <a:lnSpc>
                <a:spcPts val="48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Document and Records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20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67133" cy="9000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Angsana New" pitchFamily="18" charset="-34"/>
                <a:cs typeface="Angsana New" pitchFamily="18" charset="-34"/>
              </a:rPr>
              <a:t>Other Activity</a:t>
            </a:r>
            <a:endParaRPr lang="th-TH" sz="54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58" y="1214422"/>
            <a:ext cx="7378943" cy="646331"/>
          </a:xfrm>
          <a:prstGeom prst="rect">
            <a:avLst/>
          </a:prstGeom>
          <a:solidFill>
            <a:schemeClr val="bg1">
              <a:alpha val="29000"/>
            </a:schemeClr>
          </a:solidFill>
          <a:ln w="50800" cmpd="dbl">
            <a:solidFill>
              <a:srgbClr val="FFFF00"/>
            </a:solidFill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Risk Assessment of cricket production for consumption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14752"/>
            <a:ext cx="7858180" cy="1569660"/>
          </a:xfrm>
          <a:prstGeom prst="rect">
            <a:avLst/>
          </a:prstGeom>
          <a:solidFill>
            <a:schemeClr val="bg1">
              <a:alpha val="29000"/>
            </a:schemeClr>
          </a:solidFill>
          <a:ln w="50800" cmpd="dbl">
            <a:solidFill>
              <a:srgbClr val="FFFF00"/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1. To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conduct risk assessment on chemical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and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biological hazard</a:t>
            </a:r>
          </a:p>
          <a:p>
            <a:pPr>
              <a:defRPr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2. To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gather information for establishing the Guideline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on cricket</a:t>
            </a:r>
          </a:p>
          <a:p>
            <a:pPr>
              <a:defRPr/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  production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00306"/>
            <a:ext cx="2643174" cy="9286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5400" dirty="0">
                <a:latin typeface="Angsana New" pitchFamily="18" charset="-34"/>
                <a:cs typeface="Angsana New" pitchFamily="18" charset="-34"/>
              </a:rPr>
              <a:t>Objective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21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04664"/>
            <a:ext cx="2643174" cy="9286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5400" dirty="0" smtClean="0">
                <a:latin typeface="Angsana New" pitchFamily="18" charset="-34"/>
                <a:cs typeface="Angsana New" pitchFamily="18" charset="-34"/>
              </a:rPr>
              <a:t>Method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88725"/>
            <a:ext cx="88204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- All relevant information are gathered </a:t>
            </a:r>
            <a:br>
              <a:rPr lang="en-US" sz="2600" dirty="0" smtClean="0"/>
            </a:br>
            <a:r>
              <a:rPr lang="en-US" sz="2600" dirty="0" smtClean="0"/>
              <a:t>(Production, CCPs, and Chemical and biological risks)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- Crickets </a:t>
            </a:r>
            <a:r>
              <a:rPr lang="en-US" sz="2600" dirty="0" smtClean="0"/>
              <a:t>(</a:t>
            </a:r>
            <a:r>
              <a:rPr lang="en-US" sz="2400" i="1" dirty="0" err="1" smtClean="0"/>
              <a:t>Acheta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domesticus,Gryllus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bimaculatus</a:t>
            </a:r>
            <a:r>
              <a:rPr lang="en-US" sz="2600" dirty="0" smtClean="0"/>
              <a:t>) were collected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600" dirty="0" smtClean="0"/>
              <a:t> Analysis  of crickets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	</a:t>
            </a:r>
            <a:r>
              <a:rPr lang="en-US" sz="2600" dirty="0" smtClean="0"/>
              <a:t>- Chemical analysis ex. Heavy metal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	</a:t>
            </a:r>
            <a:r>
              <a:rPr lang="en-US" sz="2600" dirty="0" smtClean="0"/>
              <a:t>- Biological analysis ex. </a:t>
            </a:r>
            <a:r>
              <a:rPr lang="en-US" sz="2600" dirty="0" err="1" smtClean="0"/>
              <a:t>E.coli</a:t>
            </a:r>
            <a:r>
              <a:rPr lang="en-US" sz="2600" dirty="0" smtClean="0"/>
              <a:t>, </a:t>
            </a:r>
            <a:r>
              <a:rPr lang="en-US" sz="2600" dirty="0" err="1" smtClean="0"/>
              <a:t>Samonella</a:t>
            </a:r>
            <a:r>
              <a:rPr lang="en-US" sz="2600" dirty="0" smtClean="0"/>
              <a:t> spp.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- Conclusion and Recommendation on Risk Management</a:t>
            </a:r>
          </a:p>
          <a:p>
            <a:pPr>
              <a:spcBef>
                <a:spcPts val="1200"/>
              </a:spcBef>
            </a:pPr>
            <a:endParaRPr lang="th-TH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22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23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8806">
            <a:off x="7400078" y="627769"/>
            <a:ext cx="10429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72132" cy="77309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Production of Cricket</a:t>
            </a:r>
            <a:endParaRPr lang="th-TH" sz="3600" b="1" dirty="0" smtClean="0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3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cricket photo\cricket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51520" y="2636912"/>
            <a:ext cx="1296988" cy="938213"/>
          </a:xfrm>
          <a:noFill/>
        </p:spPr>
      </p:pic>
      <p:pic>
        <p:nvPicPr>
          <p:cNvPr id="5" name="Picture 2" descr="C:\Users\User\Desktop\cricket photo\cricket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204864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42910" y="1428736"/>
            <a:ext cx="1873250" cy="461963"/>
          </a:xfrm>
          <a:prstGeom prst="rect">
            <a:avLst/>
          </a:prstGeom>
          <a:noFill/>
          <a:ln w="38100" cmpd="dbl"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PRODUCE</a:t>
            </a:r>
            <a:endParaRPr lang="th-TH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71800" y="2780928"/>
            <a:ext cx="1511300" cy="649287"/>
          </a:xfrm>
          <a:prstGeom prst="rightArrow">
            <a:avLst/>
          </a:prstGeom>
          <a:gradFill>
            <a:gsLst>
              <a:gs pos="0">
                <a:schemeClr val="bg1">
                  <a:alpha val="39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2700000" scaled="1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9" name="Picture 4" descr="C:\Users\User\Desktop\cricket photo\cook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11049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User\Desktop\cricket photo\cricket pas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00570"/>
            <a:ext cx="13843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User\Desktop\cricket photo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000504"/>
            <a:ext cx="13731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User\Desktop\cricket photo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857760"/>
            <a:ext cx="12239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User\Desktop\cricket photo\cricket powder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1462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7016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Production of Cricket</a:t>
            </a:r>
            <a:endParaRPr lang="th-TH" sz="3600" b="1" dirty="0" smtClean="0">
              <a:latin typeface="Arial" pitchFamily="34" charset="0"/>
            </a:endParaRPr>
          </a:p>
        </p:txBody>
      </p:sp>
      <p:pic>
        <p:nvPicPr>
          <p:cNvPr id="8" name="Picture 3" descr="C:\Users\User\Desktop\cricket photo\cricket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2214554"/>
            <a:ext cx="22463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softEdge"/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643570" y="1395401"/>
            <a:ext cx="1873250" cy="461963"/>
          </a:xfrm>
          <a:prstGeom prst="rect">
            <a:avLst/>
          </a:prstGeom>
          <a:noFill/>
          <a:ln w="38100" cmpd="dbl"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</a:t>
            </a:r>
            <a:endParaRPr lang="th-TH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4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oogle.com/images?q=tbn:ANd9GcTH86z4OL5TQDIQq40kCUK8rE2q7FupI6j-eJVSKcmyTanOTPge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585" y="5266446"/>
            <a:ext cx="1260296" cy="85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34" y="1142984"/>
            <a:ext cx="7386638" cy="1571625"/>
          </a:xfrm>
          <a:solidFill>
            <a:srgbClr val="E6F791"/>
          </a:solidFill>
        </p:spPr>
        <p:txBody>
          <a:bodyPr rtlCol="0">
            <a:normAutofit fontScale="85000" lnSpcReduction="2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defRPr/>
            </a:pPr>
            <a:endParaRPr lang="en-US" sz="21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Cabinet on 4 March 2003 announced the</a:t>
            </a:r>
            <a:r>
              <a:rPr lang="th-TH" sz="2600" b="1" dirty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year 2004 </a:t>
            </a:r>
            <a:r>
              <a:rPr lang="en-US" sz="26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          as </a:t>
            </a:r>
            <a:r>
              <a:rPr lang="en-US" sz="26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a Food safety year and approved “Road Map of </a:t>
            </a:r>
            <a:endParaRPr lang="en-US" sz="2600" b="1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Food Safety”</a:t>
            </a:r>
            <a:r>
              <a:rPr lang="th-TH" sz="2600" b="1" dirty="0" smtClean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to be implemented from 2004</a:t>
            </a:r>
          </a:p>
          <a:p>
            <a:pPr marL="457200" indent="-4572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100" dirty="0">
                <a:solidFill>
                  <a:srgbClr val="FFCC00"/>
                </a:solidFill>
                <a:latin typeface="Arial" pitchFamily="34" charset="0"/>
              </a:rPr>
              <a:t>         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673944" cy="71435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MAP OF FOOD SAFETY</a:t>
            </a:r>
            <a:endParaRPr lang="th-TH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IrisUPC" pitchFamily="34" charset="-34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8938" y="4521200"/>
            <a:ext cx="7127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- Farm - to - Table</a:t>
            </a:r>
            <a:endParaRPr lang="th-TH" sz="26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244600" y="29321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I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354263" y="2935288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II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506788" y="29321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III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914900" y="29194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IV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297613" y="29194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V</a:t>
            </a:r>
            <a:endParaRPr lang="th-TH" sz="2000" b="1">
              <a:latin typeface="Arial" pitchFamily="34" charset="0"/>
            </a:endParaRPr>
          </a:p>
        </p:txBody>
      </p:sp>
      <p:pic>
        <p:nvPicPr>
          <p:cNvPr id="13" name="Picture 2" descr="http://www.safety7.com/wp-content/uploads/kan19-v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286388"/>
            <a:ext cx="11176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https://encrypted-tbn2.google.com/images?q=tbn:ANd9GcSmaDd5o-I2Jlh3IP_DrR7VBVkVcYu7sxTo4xXnZD8LCdfP6t-O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3354" y="5264346"/>
            <a:ext cx="1143000" cy="85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https://encrypted-tbn1.google.com/images?q=tbn:ANd9GcTfi3OS3gYD-pdJvV43-WvC5B00Q6qJY5vgiHUj5RFMhDu7x7Ps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5948" y="5273729"/>
            <a:ext cx="1109381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2" descr="https://encrypted-tbn3.google.com/images?q=tbn:ANd9GcQ0qh7VJEm18L4fabFmHjt4yAvBljnsykGjsjhzkqy5Su9QA4D7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0722" y="5261586"/>
            <a:ext cx="1295400" cy="85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300" y="3275013"/>
            <a:ext cx="70485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5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3714750"/>
          </a:xfrm>
          <a:solidFill>
            <a:srgbClr val="E6F791">
              <a:alpha val="45000"/>
            </a:srgb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j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ê"/>
              <a:defRPr/>
            </a:pPr>
            <a:r>
              <a:rPr lang="en-US" sz="2800" b="1" dirty="0" smtClean="0">
                <a:latin typeface="Arial" pitchFamily="34" charset="0"/>
                <a:cs typeface="+mj-cs"/>
              </a:rPr>
              <a:t>Consumer food safety (domestic) and trading of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Arial" pitchFamily="34" charset="0"/>
                <a:cs typeface="+mj-cs"/>
              </a:rPr>
              <a:t>     food (export).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h-TH" sz="2800" b="1" dirty="0">
              <a:latin typeface="Arial" pitchFamily="34" charset="0"/>
              <a:cs typeface="+mj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  <a:sym typeface="Wingdings 2"/>
              </a:rPr>
              <a:t>     </a:t>
            </a:r>
            <a:r>
              <a:rPr lang="en-US" sz="2800" b="1" dirty="0" smtClean="0">
                <a:latin typeface="Arial" pitchFamily="34" charset="0"/>
                <a:cs typeface="+mj-cs"/>
              </a:rPr>
              <a:t>Single food safety standard </a:t>
            </a:r>
            <a:r>
              <a:rPr lang="en-US" sz="2800" b="1" dirty="0">
                <a:latin typeface="Arial" pitchFamily="34" charset="0"/>
                <a:cs typeface="+mj-cs"/>
              </a:rPr>
              <a:t>for both </a:t>
            </a:r>
            <a:r>
              <a:rPr lang="en-US" sz="2800" b="1" dirty="0" smtClean="0">
                <a:latin typeface="Arial" pitchFamily="34" charset="0"/>
                <a:cs typeface="+mj-cs"/>
              </a:rPr>
              <a:t>domestic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Arial" pitchFamily="34" charset="0"/>
                <a:cs typeface="+mj-cs"/>
              </a:rPr>
              <a:t>          and export.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>
              <a:latin typeface="Arial" pitchFamily="34" charset="0"/>
              <a:cs typeface="+mj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  <a:sym typeface="Wingdings 2"/>
              </a:rPr>
              <a:t>         </a:t>
            </a:r>
            <a:r>
              <a:rPr lang="en-US" sz="2800" b="1" dirty="0" smtClean="0">
                <a:latin typeface="Arial" pitchFamily="34" charset="0"/>
                <a:cs typeface="+mj-cs"/>
              </a:rPr>
              <a:t>Ensure </a:t>
            </a:r>
            <a:r>
              <a:rPr lang="en-US" sz="2800" b="1" dirty="0">
                <a:latin typeface="Arial" pitchFamily="34" charset="0"/>
                <a:cs typeface="+mj-cs"/>
              </a:rPr>
              <a:t>the safety of food </a:t>
            </a:r>
            <a:r>
              <a:rPr lang="en-US" sz="2800" b="1" dirty="0" smtClean="0">
                <a:latin typeface="Arial" pitchFamily="34" charset="0"/>
                <a:cs typeface="+mj-cs"/>
              </a:rPr>
              <a:t>products.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>
              <a:latin typeface="Arial" pitchFamily="34" charset="0"/>
              <a:cs typeface="+mj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  <a:sym typeface="Wingdings 2"/>
              </a:rPr>
              <a:t>              </a:t>
            </a:r>
            <a:r>
              <a:rPr lang="en-US" sz="2800" b="1" dirty="0" smtClean="0">
                <a:latin typeface="Arial" pitchFamily="34" charset="0"/>
                <a:cs typeface="+mj-cs"/>
              </a:rPr>
              <a:t>Single </a:t>
            </a:r>
            <a:r>
              <a:rPr lang="en-US" sz="2800" b="1" dirty="0">
                <a:latin typeface="Arial" pitchFamily="34" charset="0"/>
                <a:cs typeface="+mj-cs"/>
              </a:rPr>
              <a:t>standard for safety but may be 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itchFamily="34" charset="0"/>
                <a:cs typeface="+mj-cs"/>
              </a:rPr>
              <a:t>                   multiple </a:t>
            </a:r>
            <a:r>
              <a:rPr lang="en-US" sz="2800" b="1" dirty="0">
                <a:latin typeface="Arial" pitchFamily="34" charset="0"/>
                <a:cs typeface="+mj-cs"/>
              </a:rPr>
              <a:t>standards for </a:t>
            </a:r>
            <a:r>
              <a:rPr lang="en-US" sz="2800" b="1" dirty="0" smtClean="0">
                <a:latin typeface="Arial" pitchFamily="34" charset="0"/>
                <a:cs typeface="+mj-cs"/>
              </a:rPr>
              <a:t>quality.</a:t>
            </a:r>
            <a:endParaRPr lang="th-TH" sz="2800" b="1" dirty="0">
              <a:latin typeface="Arial" pitchFamily="34" charset="0"/>
              <a:cs typeface="+mj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0038" cy="78579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Food Control System in Thailand</a:t>
            </a:r>
            <a:endParaRPr lang="th-TH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8" descr="080817_Galvin%20%20%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636"/>
            <a:ext cx="1752600" cy="141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t3.gstatic.com/images?q=tbn:ANd9GcRcvhHvpFeLCJ1cvDtz0wjrGnCMHWTKZl4E4a__HYQfTQNSIi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857760"/>
            <a:ext cx="1843779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Documents and Settings\Cartoon\Desktop\New Folder\images (3).jpg"/>
          <p:cNvPicPr>
            <a:picLocks noChangeAspect="1" noChangeArrowheads="1"/>
          </p:cNvPicPr>
          <p:nvPr/>
        </p:nvPicPr>
        <p:blipFill>
          <a:blip r:embed="rId5" cstate="print"/>
          <a:srcRect r="4000" b="7111"/>
          <a:stretch>
            <a:fillRect/>
          </a:stretch>
        </p:blipFill>
        <p:spPr bwMode="auto">
          <a:xfrm>
            <a:off x="5286380" y="5410200"/>
            <a:ext cx="149629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Documents and Settings\Cartoon\Desktop\New Folder\images (6).jpg"/>
          <p:cNvPicPr>
            <a:picLocks noChangeAspect="1" noChangeArrowheads="1"/>
          </p:cNvPicPr>
          <p:nvPr/>
        </p:nvPicPr>
        <p:blipFill>
          <a:blip r:embed="rId6" cstate="print"/>
          <a:srcRect b="4545"/>
          <a:stretch>
            <a:fillRect/>
          </a:stretch>
        </p:blipFill>
        <p:spPr bwMode="auto">
          <a:xfrm>
            <a:off x="1857356" y="5599901"/>
            <a:ext cx="2141764" cy="125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Cartoon\Desktop\Ptt Pic\Consumer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428992" y="4929198"/>
            <a:ext cx="2242246" cy="159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6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MOAC : Roles on Food Safety Standardization</a:t>
            </a:r>
            <a:endParaRPr lang="th-TH" sz="3200" b="1" dirty="0">
              <a:latin typeface="Arial" pitchFamily="34" charset="0"/>
            </a:endParaRPr>
          </a:p>
        </p:txBody>
      </p:sp>
      <p:graphicFrame>
        <p:nvGraphicFramePr>
          <p:cNvPr id="5" name="Diagram 24"/>
          <p:cNvGraphicFramePr/>
          <p:nvPr/>
        </p:nvGraphicFramePr>
        <p:xfrm>
          <a:off x="-590733" y="1756646"/>
          <a:ext cx="4225797" cy="450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25"/>
          <p:cNvGraphicFramePr/>
          <p:nvPr/>
        </p:nvGraphicFramePr>
        <p:xfrm>
          <a:off x="2929407" y="520617"/>
          <a:ext cx="5257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26"/>
          <p:cNvGraphicFramePr/>
          <p:nvPr/>
        </p:nvGraphicFramePr>
        <p:xfrm>
          <a:off x="2987824" y="4173566"/>
          <a:ext cx="5257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ounded Rectangle 28"/>
          <p:cNvSpPr/>
          <p:nvPr/>
        </p:nvSpPr>
        <p:spPr>
          <a:xfrm>
            <a:off x="2884488" y="1048595"/>
            <a:ext cx="1687512" cy="457200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Fruits/Veg.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4691063" y="1048595"/>
            <a:ext cx="1677987" cy="457200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Livestock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6488113" y="1048595"/>
            <a:ext cx="1455737" cy="457200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Fisheries</a:t>
            </a:r>
            <a:endParaRPr lang="th-TH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2748526" y="3669805"/>
          <a:ext cx="5562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Content Placeholder 4"/>
          <p:cNvGraphicFramePr>
            <a:graphicFrameLocks noGrp="1"/>
          </p:cNvGraphicFramePr>
          <p:nvPr>
            <p:ph idx="1"/>
          </p:nvPr>
        </p:nvGraphicFramePr>
        <p:xfrm>
          <a:off x="2753816" y="2208854"/>
          <a:ext cx="5562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7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357298"/>
            <a:ext cx="8001056" cy="427809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3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The Agricultural Standards Act B.E. 2551 (2008)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The enforcement of the Agricultural Standards Act B.E. 2551 (2008)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from 20 August 2008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The Act  will benefit all relevant sectors to upgrade the standards of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Thai agricultural qualities to be recognized by both local and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international consumers.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It involves mainly food safety through the registration of products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and standard inspection and certification</a:t>
            </a:r>
          </a:p>
          <a:p>
            <a:endParaRPr lang="th-T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1296" cy="85723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Agricultural Standards Act  2008</a:t>
            </a:r>
            <a:endParaRPr lang="th-TH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609" t="25908" r="72174" b="27464"/>
          <a:stretch>
            <a:fillRect/>
          </a:stretch>
        </p:blipFill>
        <p:spPr bwMode="auto">
          <a:xfrm>
            <a:off x="7358082" y="4333081"/>
            <a:ext cx="1785918" cy="25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8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26"/>
          <p:cNvSpPr>
            <a:spLocks noChangeArrowheads="1"/>
          </p:cNvSpPr>
          <p:nvPr/>
        </p:nvSpPr>
        <p:spPr bwMode="auto">
          <a:xfrm>
            <a:off x="1806575" y="3597277"/>
            <a:ext cx="3810000" cy="76200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2400" b="1"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0" y="0"/>
            <a:ext cx="6429388" cy="8572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Standards for food chain</a:t>
            </a:r>
            <a:endParaRPr lang="th-TH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AutoShape 1028"/>
          <p:cNvSpPr>
            <a:spLocks noChangeArrowheads="1"/>
          </p:cNvSpPr>
          <p:nvPr/>
        </p:nvSpPr>
        <p:spPr bwMode="auto">
          <a:xfrm>
            <a:off x="539732" y="3239450"/>
            <a:ext cx="1531938" cy="779463"/>
          </a:xfrm>
          <a:prstGeom prst="octagon">
            <a:avLst>
              <a:gd name="adj" fmla="val 2928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flatTx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Farm</a:t>
            </a:r>
            <a:endParaRPr lang="th-TH" dirty="0">
              <a:latin typeface="Arial" pitchFamily="34" charset="0"/>
            </a:endParaRPr>
          </a:p>
        </p:txBody>
      </p:sp>
      <p:sp>
        <p:nvSpPr>
          <p:cNvPr id="7" name="AutoShape 1029"/>
          <p:cNvSpPr>
            <a:spLocks noChangeArrowheads="1"/>
          </p:cNvSpPr>
          <p:nvPr/>
        </p:nvSpPr>
        <p:spPr bwMode="auto">
          <a:xfrm>
            <a:off x="2819402" y="3239456"/>
            <a:ext cx="2038350" cy="785807"/>
          </a:xfrm>
          <a:prstGeom prst="octagon">
            <a:avLst>
              <a:gd name="adj" fmla="val 2928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Industry</a:t>
            </a:r>
            <a:endParaRPr lang="th-TH" dirty="0">
              <a:latin typeface="Arial" pitchFamily="34" charset="0"/>
            </a:endParaRPr>
          </a:p>
        </p:txBody>
      </p:sp>
      <p:sp>
        <p:nvSpPr>
          <p:cNvPr id="8" name="AutoShape 1030"/>
          <p:cNvSpPr>
            <a:spLocks noChangeArrowheads="1"/>
          </p:cNvSpPr>
          <p:nvPr/>
        </p:nvSpPr>
        <p:spPr bwMode="auto">
          <a:xfrm>
            <a:off x="6215074" y="1857364"/>
            <a:ext cx="2093913" cy="1168539"/>
          </a:xfrm>
          <a:prstGeom prst="octagon">
            <a:avLst>
              <a:gd name="adj" fmla="val 29287"/>
            </a:avLst>
          </a:prstGeom>
          <a:solidFill>
            <a:srgbClr val="FF33CC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flatTx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(Export)</a:t>
            </a: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642910" y="4286256"/>
            <a:ext cx="1214437" cy="467051"/>
          </a:xfrm>
          <a:prstGeom prst="rect">
            <a:avLst/>
          </a:prstGeom>
          <a:solidFill>
            <a:srgbClr val="E6F791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GAP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2881314" y="4310065"/>
            <a:ext cx="1905000" cy="904863"/>
          </a:xfrm>
          <a:prstGeom prst="rect">
            <a:avLst/>
          </a:prstGeom>
          <a:solidFill>
            <a:srgbClr val="E6F791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GMP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HACCP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5715008" y="5429264"/>
            <a:ext cx="3214688" cy="1000125"/>
          </a:xfrm>
          <a:prstGeom prst="rect">
            <a:avLst/>
          </a:prstGeom>
          <a:solidFill>
            <a:srgbClr val="E6F791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Product standard (Safety &amp; Quality)</a:t>
            </a:r>
          </a:p>
          <a:p>
            <a:endParaRPr lang="en-US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030"/>
          <p:cNvSpPr>
            <a:spLocks noChangeArrowheads="1"/>
          </p:cNvSpPr>
          <p:nvPr/>
        </p:nvSpPr>
        <p:spPr bwMode="auto">
          <a:xfrm>
            <a:off x="6286512" y="4071942"/>
            <a:ext cx="2286016" cy="1168539"/>
          </a:xfrm>
          <a:prstGeom prst="octagon">
            <a:avLst>
              <a:gd name="adj" fmla="val 29287"/>
            </a:avLst>
          </a:prstGeom>
          <a:solidFill>
            <a:srgbClr val="FF960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(Domestic)</a:t>
            </a:r>
            <a:endParaRPr lang="th-TH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5576888" y="2928934"/>
            <a:ext cx="852500" cy="708031"/>
          </a:xfrm>
          <a:prstGeom prst="line">
            <a:avLst/>
          </a:prstGeom>
          <a:noFill/>
          <a:ln w="76200" algn="ctr">
            <a:solidFill>
              <a:srgbClr val="E4DA56"/>
            </a:solidFill>
            <a:round/>
            <a:headEnd/>
            <a:tailEnd/>
          </a:ln>
        </p:spPr>
        <p:txBody>
          <a:bodyPr wrap="none"/>
          <a:lstStyle/>
          <a:p>
            <a:endParaRPr lang="th-TH">
              <a:latin typeface="Arial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576888" y="3597276"/>
            <a:ext cx="923938" cy="617541"/>
          </a:xfrm>
          <a:prstGeom prst="line">
            <a:avLst/>
          </a:prstGeom>
          <a:noFill/>
          <a:ln w="76200" algn="ctr">
            <a:solidFill>
              <a:srgbClr val="E4DA56"/>
            </a:solidFill>
            <a:round/>
            <a:headEnd/>
            <a:tailEnd/>
          </a:ln>
        </p:spPr>
        <p:txBody>
          <a:bodyPr wrap="none"/>
          <a:lstStyle/>
          <a:p>
            <a:endParaRPr lang="th-TH">
              <a:latin typeface="Arial" pitchFamily="34" charset="0"/>
            </a:endParaRPr>
          </a:p>
        </p:txBody>
      </p:sp>
      <p:pic>
        <p:nvPicPr>
          <p:cNvPr id="15" name="Picture 24" descr="C:\Users\User\Desktop\cricket photo\cricket-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85926"/>
            <a:ext cx="2078972" cy="12477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25" descr="C:\Users\User\Desktop\cricket photo\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785926"/>
            <a:ext cx="2020354" cy="12652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EFABECE-1B94-466D-A25B-729DF48EC5F9}" type="slidenum">
              <a:rPr lang="th-TH" sz="2800" b="1" smtClean="0">
                <a:solidFill>
                  <a:schemeClr val="bg1"/>
                </a:solidFill>
              </a:rPr>
              <a:pPr/>
              <a:t>9</a:t>
            </a:fld>
            <a:endParaRPr lang="th-TH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82TGp_food_light_ani 2">
    <a:dk1>
      <a:srgbClr val="30311D"/>
    </a:dk1>
    <a:lt1>
      <a:srgbClr val="FFFFFF"/>
    </a:lt1>
    <a:dk2>
      <a:srgbClr val="333399"/>
    </a:dk2>
    <a:lt2>
      <a:srgbClr val="C0C0C0"/>
    </a:lt2>
    <a:accent1>
      <a:srgbClr val="3780BD"/>
    </a:accent1>
    <a:accent2>
      <a:srgbClr val="98C13D"/>
    </a:accent2>
    <a:accent3>
      <a:srgbClr val="FFFFFF"/>
    </a:accent3>
    <a:accent4>
      <a:srgbClr val="272817"/>
    </a:accent4>
    <a:accent5>
      <a:srgbClr val="AEC0DB"/>
    </a:accent5>
    <a:accent6>
      <a:srgbClr val="89AF36"/>
    </a:accent6>
    <a:hlink>
      <a:srgbClr val="266378"/>
    </a:hlink>
    <a:folHlink>
      <a:srgbClr val="6B8D2F"/>
    </a:folHlink>
  </a:clrScheme>
  <a:fontScheme name="282TGp_food_light_an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715</Words>
  <Application>Microsoft Office PowerPoint</Application>
  <PresentationFormat>On-screen Show (4:3)</PresentationFormat>
  <Paragraphs>208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GAP on Cricket Farming and Market access to the EU</vt:lpstr>
      <vt:lpstr>Production of Cricket</vt:lpstr>
      <vt:lpstr>Production of Cricket</vt:lpstr>
      <vt:lpstr>Production of Cricket</vt:lpstr>
      <vt:lpstr>ROAD MAP OF FOOD SAFETY</vt:lpstr>
      <vt:lpstr>Food Control System in Thailand</vt:lpstr>
      <vt:lpstr>Slide 7</vt:lpstr>
      <vt:lpstr>Agricultural Standards Act  2008</vt:lpstr>
      <vt:lpstr>Slide 9</vt:lpstr>
      <vt:lpstr>Slide 10</vt:lpstr>
      <vt:lpstr>Slide 11</vt:lpstr>
      <vt:lpstr>Slide 12</vt:lpstr>
      <vt:lpstr>Slide 13</vt:lpstr>
      <vt:lpstr>Slide 14</vt:lpstr>
      <vt:lpstr>Agricultural Standards Act  2008</vt:lpstr>
      <vt:lpstr>Thai Agricultural Standards</vt:lpstr>
      <vt:lpstr>Certification Marks</vt:lpstr>
      <vt:lpstr>Standards for Cricket Product</vt:lpstr>
      <vt:lpstr>Standards for Cricket Product</vt:lpstr>
      <vt:lpstr>Slide 20</vt:lpstr>
      <vt:lpstr>Other Activity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 on Cricket Farming and Market access to the EU</dc:title>
  <dc:creator>NTi</dc:creator>
  <cp:lastModifiedBy>User</cp:lastModifiedBy>
  <cp:revision>33</cp:revision>
  <dcterms:created xsi:type="dcterms:W3CDTF">2016-10-17T06:38:07Z</dcterms:created>
  <dcterms:modified xsi:type="dcterms:W3CDTF">2016-10-19T00:45:42Z</dcterms:modified>
</cp:coreProperties>
</file>