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4" r:id="rId8"/>
    <p:sldId id="260" r:id="rId9"/>
    <p:sldId id="265" r:id="rId10"/>
    <p:sldId id="268" r:id="rId11"/>
    <p:sldId id="261" r:id="rId12"/>
    <p:sldId id="263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3" autoAdjust="0"/>
    <p:restoredTop sz="94660"/>
  </p:normalViewPr>
  <p:slideViewPr>
    <p:cSldViewPr snapToGrid="0">
      <p:cViewPr varScale="1">
        <p:scale>
          <a:sx n="97" d="100"/>
          <a:sy n="97" d="100"/>
        </p:scale>
        <p:origin x="90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A0BCA42-D5CE-4840-87F3-3A15462B2302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FD1782E-2722-406B-A08B-4C47099C84DC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219853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CA42-D5CE-4840-87F3-3A15462B2302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782E-2722-406B-A08B-4C47099C8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64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CA42-D5CE-4840-87F3-3A15462B2302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782E-2722-406B-A08B-4C47099C8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84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CA42-D5CE-4840-87F3-3A15462B2302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782E-2722-406B-A08B-4C47099C8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9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A0BCA42-D5CE-4840-87F3-3A15462B2302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D1782E-2722-406B-A08B-4C47099C84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0841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CA42-D5CE-4840-87F3-3A15462B2302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782E-2722-406B-A08B-4C47099C8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58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CA42-D5CE-4840-87F3-3A15462B2302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782E-2722-406B-A08B-4C47099C8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03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CA42-D5CE-4840-87F3-3A15462B2302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782E-2722-406B-A08B-4C47099C8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06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CA42-D5CE-4840-87F3-3A15462B2302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782E-2722-406B-A08B-4C47099C8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43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A0BCA42-D5CE-4840-87F3-3A15462B2302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D1782E-2722-406B-A08B-4C47099C84D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76162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A0BCA42-D5CE-4840-87F3-3A15462B2302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D1782E-2722-406B-A08B-4C47099C84D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59980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A0BCA42-D5CE-4840-87F3-3A15462B2302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5FD1782E-2722-406B-A08B-4C47099C84D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47413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6542" y="1238865"/>
            <a:ext cx="8361229" cy="299660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On Women &amp; Entrepreneurship Across Africa</a:t>
            </a:r>
            <a:r>
              <a:rPr lang="en-US" b="1" dirty="0"/>
              <a:t/>
            </a:r>
            <a:br>
              <a:rPr lang="en-US" b="1" dirty="0"/>
            </a:br>
            <a:endParaRPr lang="en-US" sz="2200" b="1" i="1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4421" y="4564565"/>
            <a:ext cx="9144000" cy="9415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Dr</a:t>
            </a:r>
            <a:r>
              <a:rPr lang="en-US" dirty="0" smtClean="0"/>
              <a:t> Ola </a:t>
            </a:r>
            <a:r>
              <a:rPr lang="en-US" dirty="0" err="1" smtClean="0"/>
              <a:t>Orekunrin</a:t>
            </a:r>
            <a:r>
              <a:rPr lang="en-US" dirty="0" smtClean="0"/>
              <a:t> </a:t>
            </a:r>
          </a:p>
          <a:p>
            <a:r>
              <a:rPr lang="en-US" dirty="0" smtClean="0"/>
              <a:t>Founder, Flying Doctors Nigeria</a:t>
            </a:r>
          </a:p>
          <a:p>
            <a:r>
              <a:rPr lang="en-US" dirty="0" smtClean="0"/>
              <a:t>Twitter: @</a:t>
            </a:r>
            <a:r>
              <a:rPr lang="en-US" dirty="0" err="1" smtClean="0"/>
              <a:t>naijaflyingdr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14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1954" y="422789"/>
            <a:ext cx="9561748" cy="537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10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641684"/>
            <a:ext cx="9601200" cy="52257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000" dirty="0" smtClean="0"/>
          </a:p>
          <a:p>
            <a:pPr marL="0" indent="0">
              <a:buNone/>
            </a:pPr>
            <a:r>
              <a:rPr lang="en-US" sz="6000" i="1" dirty="0" smtClean="0"/>
              <a:t>The thing women have yet to learn is that nobody gives you power. You just take it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-Roseanne Barr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21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Solutions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12758"/>
            <a:ext cx="4576916" cy="405464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Crucial to economic growth in Africa, not just the right thing, but the smart thing</a:t>
            </a:r>
          </a:p>
          <a:p>
            <a:endParaRPr lang="en-US" dirty="0"/>
          </a:p>
          <a:p>
            <a:r>
              <a:rPr lang="en-US" dirty="0" smtClean="0"/>
              <a:t>Banks/Other sources of finance with focus on female entrepreneurs, better returns fewer NPL’S</a:t>
            </a:r>
          </a:p>
          <a:p>
            <a:endParaRPr lang="en-US" dirty="0"/>
          </a:p>
          <a:p>
            <a:r>
              <a:rPr lang="en-US" dirty="0" smtClean="0"/>
              <a:t>Mentorship and education programs aimed at female entrepreneurs. Experiential and well as intellectual. </a:t>
            </a:r>
          </a:p>
          <a:p>
            <a:endParaRPr lang="en-US" dirty="0"/>
          </a:p>
          <a:p>
            <a:r>
              <a:rPr lang="en-US" dirty="0" smtClean="0"/>
              <a:t>Tear down those walls! Speak up and speak out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8660" y="2171700"/>
            <a:ext cx="4758114" cy="285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72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Here’s to those who will change the narrative of the ‘African Woman’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1238" y="2791326"/>
            <a:ext cx="5815782" cy="307607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5400" b="1" i="1" dirty="0" smtClean="0">
                <a:solidFill>
                  <a:schemeClr val="accent4">
                    <a:lumMod val="75000"/>
                  </a:schemeClr>
                </a:solidFill>
              </a:rPr>
              <a:t>May we know them </a:t>
            </a:r>
          </a:p>
          <a:p>
            <a:pPr marL="0" indent="0">
              <a:buNone/>
            </a:pPr>
            <a:endParaRPr lang="en-US" sz="5400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5400" b="1" i="1" dirty="0" smtClean="0">
                <a:solidFill>
                  <a:schemeClr val="accent4">
                    <a:lumMod val="75000"/>
                  </a:schemeClr>
                </a:solidFill>
              </a:rPr>
              <a:t>May we be them </a:t>
            </a:r>
          </a:p>
          <a:p>
            <a:pPr marL="0" indent="0">
              <a:buNone/>
            </a:pPr>
            <a:endParaRPr lang="en-US" sz="5400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5400" b="1" i="1" dirty="0" smtClean="0">
                <a:solidFill>
                  <a:schemeClr val="accent4">
                    <a:lumMod val="75000"/>
                  </a:schemeClr>
                </a:solidFill>
              </a:rPr>
              <a:t>May we raise them </a:t>
            </a:r>
            <a:endParaRPr lang="en-US" sz="54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75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1485900"/>
          </a:xfrm>
        </p:spPr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My Entrepreneurial Journey 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371600" y="1832809"/>
            <a:ext cx="5045242" cy="3581401"/>
          </a:xfrm>
        </p:spPr>
        <p:txBody>
          <a:bodyPr/>
          <a:lstStyle/>
          <a:p>
            <a:r>
              <a:rPr lang="en-US" dirty="0" smtClean="0"/>
              <a:t>Family tragedy </a:t>
            </a:r>
          </a:p>
          <a:p>
            <a:endParaRPr lang="en-US" dirty="0"/>
          </a:p>
          <a:p>
            <a:r>
              <a:rPr lang="en-US" dirty="0" smtClean="0"/>
              <a:t>Started air ambulance, x10 growth, multi-million dollar enterprise, saves lives across West/Central Africa</a:t>
            </a:r>
          </a:p>
          <a:p>
            <a:endParaRPr lang="en-US" dirty="0"/>
          </a:p>
          <a:p>
            <a:r>
              <a:rPr lang="en-US" dirty="0" smtClean="0"/>
              <a:t>Started investing in other businesses whilst scaling up 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764" y="1716505"/>
            <a:ext cx="3274836" cy="4475748"/>
          </a:xfrm>
        </p:spPr>
      </p:pic>
    </p:spTree>
    <p:extLst>
      <p:ext uri="{BB962C8B-B14F-4D97-AF65-F5344CB8AC3E}">
        <p14:creationId xmlns:p14="http://schemas.microsoft.com/office/powerpoint/2010/main" val="370174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1485900"/>
          </a:xfrm>
        </p:spPr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Entrepreneurship in Africa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71600" y="1981200"/>
            <a:ext cx="9601200" cy="3581400"/>
          </a:xfrm>
        </p:spPr>
        <p:txBody>
          <a:bodyPr/>
          <a:lstStyle/>
          <a:p>
            <a:r>
              <a:rPr lang="en-US" b="1" dirty="0" smtClean="0"/>
              <a:t>400 African companies with annual revenues exceeding $1 billon </a:t>
            </a:r>
          </a:p>
          <a:p>
            <a:endParaRPr lang="en-US" b="1" dirty="0" smtClean="0"/>
          </a:p>
          <a:p>
            <a:r>
              <a:rPr lang="en-US" b="1" dirty="0" smtClean="0"/>
              <a:t>African companies grow faster and are more profitable</a:t>
            </a:r>
          </a:p>
          <a:p>
            <a:endParaRPr lang="en-US" b="1" dirty="0" smtClean="0"/>
          </a:p>
          <a:p>
            <a:r>
              <a:rPr lang="en-US" b="1" dirty="0" smtClean="0"/>
              <a:t>? African companies in the Fortune 500</a:t>
            </a:r>
          </a:p>
          <a:p>
            <a:endParaRPr lang="en-US" b="1" dirty="0" smtClean="0"/>
          </a:p>
          <a:p>
            <a:r>
              <a:rPr lang="en-US" b="1" dirty="0" smtClean="0"/>
              <a:t>7 in India, 7 in Brazil and 98 in China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493" y="3638550"/>
            <a:ext cx="33337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66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26858"/>
            <a:ext cx="9601200" cy="1485900"/>
          </a:xfrm>
        </p:spPr>
        <p:txBody>
          <a:bodyPr/>
          <a:lstStyle/>
          <a:p>
            <a:r>
              <a:rPr lang="en-US" b="1" dirty="0" smtClean="0"/>
              <a:t>Female Entrepreneurship in Africa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7974" y="1812758"/>
            <a:ext cx="4930877" cy="4327358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 smtClean="0"/>
              <a:t>What results do you get when you type ‘African woman’, African women’ or’ African woman body’ in Google?</a:t>
            </a:r>
          </a:p>
          <a:p>
            <a:pPr marL="0" indent="0">
              <a:buNone/>
            </a:pPr>
            <a:endParaRPr lang="en-US" i="1" dirty="0" smtClean="0"/>
          </a:p>
          <a:p>
            <a:pPr marL="514350" indent="-514350">
              <a:buFont typeface="+mj-lt"/>
              <a:buAutoNum type="romanLcPeriod"/>
            </a:pPr>
            <a:r>
              <a:rPr lang="en-US" dirty="0" smtClean="0"/>
              <a:t>Tribal women breastfeeding monkeys                      </a:t>
            </a:r>
          </a:p>
          <a:p>
            <a:pPr marL="514350" indent="-514350">
              <a:buFont typeface="+mj-lt"/>
              <a:buAutoNum type="romanLcPeriod"/>
            </a:pPr>
            <a:r>
              <a:rPr lang="en-US" dirty="0" smtClean="0"/>
              <a:t>African women circumcision </a:t>
            </a:r>
          </a:p>
          <a:p>
            <a:pPr marL="514350" indent="-514350">
              <a:buFont typeface="+mj-lt"/>
              <a:buAutoNum type="romanLcPeriod"/>
            </a:pPr>
            <a:r>
              <a:rPr lang="en-US" dirty="0" smtClean="0"/>
              <a:t>African woman gives birth to a horse</a:t>
            </a:r>
          </a:p>
          <a:p>
            <a:pPr marL="514350" indent="-514350">
              <a:buFont typeface="+mj-lt"/>
              <a:buAutoNum type="romanLcPeriod"/>
            </a:pPr>
            <a:r>
              <a:rPr lang="en-US" dirty="0" smtClean="0"/>
              <a:t>African women bathing in river</a:t>
            </a:r>
          </a:p>
          <a:p>
            <a:pPr marL="514350" indent="-514350">
              <a:buFont typeface="+mj-lt"/>
              <a:buAutoNum type="romanLcPeriod"/>
            </a:pPr>
            <a:r>
              <a:rPr lang="en-US" dirty="0" smtClean="0"/>
              <a:t>Significance of undressing African women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439" y="1344562"/>
            <a:ext cx="5289754" cy="503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58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4812" y="607142"/>
            <a:ext cx="9816143" cy="552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12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9368" y="374293"/>
            <a:ext cx="10156722" cy="571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128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148" y="369582"/>
            <a:ext cx="9114504" cy="610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80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51503"/>
            <a:ext cx="9601200" cy="1485900"/>
          </a:xfrm>
        </p:spPr>
        <p:txBody>
          <a:bodyPr/>
          <a:lstStyle/>
          <a:p>
            <a:r>
              <a:rPr lang="en-US" b="1" smtClean="0"/>
              <a:t>Female Entrepreneurship In Africa 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41852"/>
            <a:ext cx="5982930" cy="5021180"/>
          </a:xfrm>
        </p:spPr>
        <p:txBody>
          <a:bodyPr>
            <a:noAutofit/>
          </a:bodyPr>
          <a:lstStyle/>
          <a:p>
            <a:r>
              <a:rPr lang="en-US" sz="1800" dirty="0" smtClean="0"/>
              <a:t>Sectors of the economy that are most critical for economic growth rely </a:t>
            </a:r>
            <a:r>
              <a:rPr lang="en-US" sz="1800" dirty="0"/>
              <a:t>on women. </a:t>
            </a:r>
            <a:r>
              <a:rPr lang="en-US" sz="1800" b="1" dirty="0"/>
              <a:t>Highest number of female entrepreneurs sub-Saharan </a:t>
            </a:r>
            <a:r>
              <a:rPr lang="en-US" sz="1800" b="1" i="1" dirty="0" smtClean="0"/>
              <a:t>Africa</a:t>
            </a:r>
            <a:endParaRPr lang="en-US" sz="1800" b="1" i="1" dirty="0"/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Cultural/Religious/Likeability barriers</a:t>
            </a:r>
          </a:p>
          <a:p>
            <a:pPr marL="0" indent="0" algn="ctr">
              <a:buNone/>
            </a:pPr>
            <a:endParaRPr lang="en-US" sz="1800" dirty="0" smtClean="0"/>
          </a:p>
          <a:p>
            <a:pPr marL="0" indent="0" algn="ctr">
              <a:buNone/>
            </a:pPr>
            <a:r>
              <a:rPr lang="en-US" sz="1800" b="1" i="1" dirty="0" smtClean="0"/>
              <a:t>‘</a:t>
            </a:r>
            <a:r>
              <a:rPr lang="en-US" sz="1800" b="1" i="1" dirty="0"/>
              <a:t>On every measure women are more economically excluded than </a:t>
            </a:r>
            <a:r>
              <a:rPr lang="en-US" sz="1800" b="1" i="1" dirty="0" smtClean="0"/>
              <a:t>men</a:t>
            </a:r>
            <a:r>
              <a:rPr lang="en-US" sz="1800" b="1" dirty="0" smtClean="0"/>
              <a:t>’</a:t>
            </a:r>
          </a:p>
          <a:p>
            <a:pPr marL="0" indent="0">
              <a:buNone/>
            </a:pPr>
            <a:endParaRPr lang="en-US" sz="1800" b="1" dirty="0" smtClean="0"/>
          </a:p>
          <a:p>
            <a:r>
              <a:rPr lang="en-US" sz="1800" dirty="0" smtClean="0"/>
              <a:t>Unmet financial needs of $320bn; biggest barrier to growth  Greater challenges than men accessing credit. </a:t>
            </a:r>
          </a:p>
          <a:p>
            <a:endParaRPr lang="en-US" sz="1800" dirty="0" smtClean="0"/>
          </a:p>
          <a:p>
            <a:r>
              <a:rPr lang="en-US" sz="1800" dirty="0" smtClean="0"/>
              <a:t>Stronger repayment track record, x5 faster business growth 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8115" y="2650659"/>
            <a:ext cx="2510298" cy="251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6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18651"/>
            <a:ext cx="9601200" cy="1044677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Learning So Far…..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2035277"/>
            <a:ext cx="5334001" cy="402876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 start </a:t>
            </a:r>
            <a:r>
              <a:rPr lang="en-US" b="1" dirty="0" smtClean="0"/>
              <a:t>lots</a:t>
            </a:r>
            <a:r>
              <a:rPr lang="en-US" dirty="0" smtClean="0"/>
              <a:t> of businesses, but they remain small</a:t>
            </a:r>
          </a:p>
          <a:p>
            <a:endParaRPr lang="en-US" dirty="0" smtClean="0"/>
          </a:p>
          <a:p>
            <a:r>
              <a:rPr lang="en-US" dirty="0" smtClean="0"/>
              <a:t>We have difficulties accessing finance, scaling and growing held back by culture, bias, roles and banks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Crippling our economies and our continent</a:t>
            </a:r>
          </a:p>
          <a:p>
            <a:endParaRPr lang="en-US" dirty="0" smtClean="0"/>
          </a:p>
          <a:p>
            <a:r>
              <a:rPr lang="en-US" dirty="0" smtClean="0"/>
              <a:t>Imperative to move from ‘</a:t>
            </a:r>
            <a:r>
              <a:rPr lang="en-US" dirty="0" err="1" smtClean="0"/>
              <a:t>bukka</a:t>
            </a:r>
            <a:r>
              <a:rPr lang="en-US" dirty="0"/>
              <a:t>’ to board room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483" y="2196412"/>
            <a:ext cx="4301367" cy="321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78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634</TotalTime>
  <Words>347</Words>
  <Application>Microsoft Office PowerPoint</Application>
  <PresentationFormat>Widescreen</PresentationFormat>
  <Paragraphs>62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Franklin Gothic Book</vt:lpstr>
      <vt:lpstr>Crop</vt:lpstr>
      <vt:lpstr> On Women &amp; Entrepreneurship Across Africa </vt:lpstr>
      <vt:lpstr> My Entrepreneurial Journey </vt:lpstr>
      <vt:lpstr> Entrepreneurship in Africa</vt:lpstr>
      <vt:lpstr>Female Entrepreneurship in Africa</vt:lpstr>
      <vt:lpstr>PowerPoint Presentation</vt:lpstr>
      <vt:lpstr>PowerPoint Presentation</vt:lpstr>
      <vt:lpstr>PowerPoint Presentation</vt:lpstr>
      <vt:lpstr>Female Entrepreneurship In Africa II</vt:lpstr>
      <vt:lpstr>Learning So Far…..</vt:lpstr>
      <vt:lpstr>PowerPoint Presentation</vt:lpstr>
      <vt:lpstr>PowerPoint Presentation</vt:lpstr>
      <vt:lpstr>Solutions</vt:lpstr>
      <vt:lpstr>Here’s to those who will change the narrative of the ‘African Woman’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Women And Entrepreneurship Across Africa</dc:title>
  <dc:creator>Ola</dc:creator>
  <cp:lastModifiedBy>Ola</cp:lastModifiedBy>
  <cp:revision>28</cp:revision>
  <dcterms:created xsi:type="dcterms:W3CDTF">2016-10-08T18:15:55Z</dcterms:created>
  <dcterms:modified xsi:type="dcterms:W3CDTF">2017-06-15T09:50:07Z</dcterms:modified>
</cp:coreProperties>
</file>