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83" r:id="rId3"/>
    <p:sldMasterId id="2147483685" r:id="rId4"/>
    <p:sldMasterId id="2147483687" r:id="rId5"/>
  </p:sldMasterIdLst>
  <p:notesMasterIdLst>
    <p:notesMasterId r:id="rId3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669088" cy="9926638"/>
  <p:embeddedFontLst>
    <p:embeddedFont>
      <p:font typeface="Roboto Light" panose="020B0604020202020204" charset="0"/>
      <p:regular r:id="rId34"/>
      <p:bold r:id="rId35"/>
      <p:italic r:id="rId36"/>
      <p:boldItalic r:id="rId37"/>
    </p:embeddedFont>
    <p:embeddedFont>
      <p:font typeface="Roboto Medium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Roboto" panose="020B0604020202020204" charset="0"/>
      <p:regular r:id="rId46"/>
      <p:bold r:id="rId47"/>
      <p:italic r:id="rId48"/>
      <p:boldItalic r:id="rId49"/>
    </p:embeddedFont>
    <p:embeddedFont>
      <p:font typeface="Helvetica Neue" panose="020B0604020202020204" charset="0"/>
      <p:regular r:id="rId50"/>
      <p:bold r:id="rId51"/>
      <p:italic r:id="rId52"/>
      <p:boldItalic r:id="rId53"/>
    </p:embeddedFont>
    <p:embeddedFont>
      <p:font typeface="Roboto Black" panose="020B0604020202020204" charset="0"/>
      <p:bold r:id="rId54"/>
      <p:boldItalic r:id="rId55"/>
    </p:embeddedFont>
    <p:embeddedFont>
      <p:font typeface="Times" panose="02020603050405020304" pitchFamily="18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gdtEn8gcDBkifwUsyeZy/MQNDv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C43677-90CB-434E-8FAC-ED24B19ED7B9}">
  <a:tblStyle styleId="{9BC43677-90CB-434E-8FAC-ED24B19ED7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6.fntdata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font" Target="fonts/font25.fntdata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font" Target="fonts/font26.fntdata"/><Relationship Id="rId20" Type="http://schemas.openxmlformats.org/officeDocument/2006/relationships/slide" Target="slides/slide15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250" y="0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250" y="9429750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4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7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addff84cf8_0_14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addff84cf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8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8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addff84cf8_0_8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addff84cf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8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addff84cf8_0_0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addff84c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8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2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3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4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5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addff84cf8_0_20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addff84cf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8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7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8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9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0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addff84cf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8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7" name="Google Shape;327;gaddff84cf8_0_26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addff84cf8_0_26:notes"/>
          <p:cNvSpPr txBox="1"/>
          <p:nvPr/>
        </p:nvSpPr>
        <p:spPr>
          <a:xfrm>
            <a:off x="3778250" y="9429750"/>
            <a:ext cx="2889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"/>
              <a:buNone/>
            </a:pPr>
            <a:fld id="{00000000-1234-1234-1234-123412341234}" type="slidenum">
              <a:rPr lang="en-US" sz="11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41" name="Google Shape;341;p3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:notes"/>
          <p:cNvSpPr txBox="1"/>
          <p:nvPr/>
        </p:nvSpPr>
        <p:spPr>
          <a:xfrm>
            <a:off x="3778250" y="9429750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"/>
              <a:buNone/>
            </a:pPr>
            <a:fld id="{00000000-1234-1234-1234-123412341234}" type="slidenum">
              <a:rPr lang="en-US" sz="11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7" name="Google Shape;357;p4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:notes"/>
          <p:cNvSpPr txBox="1"/>
          <p:nvPr/>
        </p:nvSpPr>
        <p:spPr>
          <a:xfrm>
            <a:off x="3778250" y="9429750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1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2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7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">
  <p:cSld name="Couvertur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body" idx="1"/>
          </p:nvPr>
        </p:nvSpPr>
        <p:spPr>
          <a:xfrm>
            <a:off x="503998" y="4662948"/>
            <a:ext cx="39600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ctrTitle"/>
          </p:nvPr>
        </p:nvSpPr>
        <p:spPr>
          <a:xfrm>
            <a:off x="504000" y="476672"/>
            <a:ext cx="5040000" cy="3339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5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dt" idx="10"/>
          </p:nvPr>
        </p:nvSpPr>
        <p:spPr>
          <a:xfrm>
            <a:off x="0" y="6497637"/>
            <a:ext cx="360362" cy="360362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ftr" idx="11"/>
          </p:nvPr>
        </p:nvSpPr>
        <p:spPr>
          <a:xfrm>
            <a:off x="0" y="6497637"/>
            <a:ext cx="360362" cy="360362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sldNum" idx="12"/>
          </p:nvPr>
        </p:nvSpPr>
        <p:spPr>
          <a:xfrm>
            <a:off x="0" y="6497637"/>
            <a:ext cx="360362" cy="360362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&amp; image B">
  <p:cSld name="Texte &amp; image B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8"/>
          <p:cNvSpPr txBox="1">
            <a:spLocks noGrp="1"/>
          </p:cNvSpPr>
          <p:nvPr>
            <p:ph type="title"/>
          </p:nvPr>
        </p:nvSpPr>
        <p:spPr>
          <a:xfrm>
            <a:off x="504000" y="414000"/>
            <a:ext cx="4104000" cy="2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8"/>
          <p:cNvSpPr>
            <a:spLocks noGrp="1"/>
          </p:cNvSpPr>
          <p:nvPr>
            <p:ph type="pic" idx="2"/>
          </p:nvPr>
        </p:nvSpPr>
        <p:spPr>
          <a:xfrm>
            <a:off x="4824000" y="468000"/>
            <a:ext cx="4104000" cy="2520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72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2" name="Google Shape;92;p48"/>
          <p:cNvSpPr txBox="1">
            <a:spLocks noGrp="1"/>
          </p:cNvSpPr>
          <p:nvPr>
            <p:ph type="body" idx="1"/>
          </p:nvPr>
        </p:nvSpPr>
        <p:spPr>
          <a:xfrm>
            <a:off x="504000" y="3294000"/>
            <a:ext cx="4104000" cy="26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8"/>
          <p:cNvSpPr txBox="1">
            <a:spLocks noGrp="1"/>
          </p:cNvSpPr>
          <p:nvPr>
            <p:ph type="body" idx="3"/>
          </p:nvPr>
        </p:nvSpPr>
        <p:spPr>
          <a:xfrm>
            <a:off x="4824000" y="3294000"/>
            <a:ext cx="4104000" cy="26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8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8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8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hapitre B">
  <p:cSld name="1_Chapitre B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9"/>
          <p:cNvSpPr>
            <a:spLocks noGrp="1"/>
          </p:cNvSpPr>
          <p:nvPr>
            <p:ph type="body" idx="1"/>
          </p:nvPr>
        </p:nvSpPr>
        <p:spPr>
          <a:xfrm flipH="1">
            <a:off x="3168000" y="216000"/>
            <a:ext cx="5760000" cy="5724000"/>
          </a:xfrm>
          <a:prstGeom prst="rtTriangle">
            <a:avLst/>
          </a:prstGeom>
          <a:solidFill>
            <a:schemeClr val="accent6"/>
          </a:solidFill>
          <a:ln w="9525" cap="flat" cmpd="sng">
            <a:solidFill>
              <a:schemeClr val="accent3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9"/>
          <p:cNvSpPr>
            <a:spLocks noGrp="1"/>
          </p:cNvSpPr>
          <p:nvPr>
            <p:ph type="pic" idx="2"/>
          </p:nvPr>
        </p:nvSpPr>
        <p:spPr>
          <a:xfrm>
            <a:off x="216000" y="216000"/>
            <a:ext cx="8712000" cy="5724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180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00" name="Google Shape;100;p49"/>
          <p:cNvSpPr txBox="1">
            <a:spLocks noGrp="1"/>
          </p:cNvSpPr>
          <p:nvPr>
            <p:ph type="body" idx="3"/>
          </p:nvPr>
        </p:nvSpPr>
        <p:spPr>
          <a:xfrm>
            <a:off x="684000" y="216000"/>
            <a:ext cx="3420000" cy="57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50" b="0">
                <a:solidFill>
                  <a:schemeClr val="accent6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9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639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2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9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9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9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&amp; image A -  couleur rouge">
  <p:cSld name="Texte &amp; image A -  couleur roug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0"/>
          <p:cNvSpPr txBox="1">
            <a:spLocks noGrp="1"/>
          </p:cNvSpPr>
          <p:nvPr>
            <p:ph type="title"/>
          </p:nvPr>
        </p:nvSpPr>
        <p:spPr>
          <a:xfrm>
            <a:off x="251520" y="289114"/>
            <a:ext cx="4356480" cy="270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rgbClr val="FF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0"/>
          <p:cNvSpPr>
            <a:spLocks noGrp="1"/>
          </p:cNvSpPr>
          <p:nvPr>
            <p:ph type="pic" idx="2"/>
          </p:nvPr>
        </p:nvSpPr>
        <p:spPr>
          <a:xfrm>
            <a:off x="251520" y="3204000"/>
            <a:ext cx="4356480" cy="2520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72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08" name="Google Shape;108;p50"/>
          <p:cNvSpPr txBox="1">
            <a:spLocks noGrp="1"/>
          </p:cNvSpPr>
          <p:nvPr>
            <p:ph type="body" idx="1"/>
          </p:nvPr>
        </p:nvSpPr>
        <p:spPr>
          <a:xfrm>
            <a:off x="4824000" y="3140968"/>
            <a:ext cx="4104000" cy="27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000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50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0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0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&amp; image A - couleur jaune">
  <p:cSld name="Texte &amp; image A - couleur jaun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1"/>
          <p:cNvSpPr txBox="1">
            <a:spLocks noGrp="1"/>
          </p:cNvSpPr>
          <p:nvPr>
            <p:ph type="title"/>
          </p:nvPr>
        </p:nvSpPr>
        <p:spPr>
          <a:xfrm>
            <a:off x="251520" y="289114"/>
            <a:ext cx="4356480" cy="270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rgbClr val="FFCC0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1"/>
          <p:cNvSpPr>
            <a:spLocks noGrp="1"/>
          </p:cNvSpPr>
          <p:nvPr>
            <p:ph type="pic" idx="2"/>
          </p:nvPr>
        </p:nvSpPr>
        <p:spPr>
          <a:xfrm>
            <a:off x="251520" y="3204000"/>
            <a:ext cx="4356480" cy="2520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72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15" name="Google Shape;115;p51"/>
          <p:cNvSpPr txBox="1">
            <a:spLocks noGrp="1"/>
          </p:cNvSpPr>
          <p:nvPr>
            <p:ph type="body" idx="1"/>
          </p:nvPr>
        </p:nvSpPr>
        <p:spPr>
          <a:xfrm>
            <a:off x="4824000" y="3140968"/>
            <a:ext cx="4104000" cy="27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CC0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51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1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1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&amp; image A -  couleur bleu turquoise">
  <p:cSld name="Texte &amp; image A -  couleur bleu turquois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2"/>
          <p:cNvSpPr txBox="1">
            <a:spLocks noGrp="1"/>
          </p:cNvSpPr>
          <p:nvPr>
            <p:ph type="title"/>
          </p:nvPr>
        </p:nvSpPr>
        <p:spPr>
          <a:xfrm>
            <a:off x="251520" y="289114"/>
            <a:ext cx="4356480" cy="270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rgbClr val="0070C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2"/>
          <p:cNvSpPr>
            <a:spLocks noGrp="1"/>
          </p:cNvSpPr>
          <p:nvPr>
            <p:ph type="pic" idx="2"/>
          </p:nvPr>
        </p:nvSpPr>
        <p:spPr>
          <a:xfrm>
            <a:off x="251520" y="3204000"/>
            <a:ext cx="4356480" cy="2520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72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2" name="Google Shape;122;p52"/>
          <p:cNvSpPr txBox="1">
            <a:spLocks noGrp="1"/>
          </p:cNvSpPr>
          <p:nvPr>
            <p:ph type="body" idx="1"/>
          </p:nvPr>
        </p:nvSpPr>
        <p:spPr>
          <a:xfrm>
            <a:off x="4824000" y="3140968"/>
            <a:ext cx="4104000" cy="27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0C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52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2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2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e &amp; image A - couleur vert d'eau">
  <p:cSld name="1_Texte &amp; image A - couleur vert d'eau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3"/>
          <p:cNvSpPr txBox="1">
            <a:spLocks noGrp="1"/>
          </p:cNvSpPr>
          <p:nvPr>
            <p:ph type="title"/>
          </p:nvPr>
        </p:nvSpPr>
        <p:spPr>
          <a:xfrm>
            <a:off x="251520" y="289114"/>
            <a:ext cx="4356480" cy="270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3"/>
          <p:cNvSpPr>
            <a:spLocks noGrp="1"/>
          </p:cNvSpPr>
          <p:nvPr>
            <p:ph type="pic" idx="2"/>
          </p:nvPr>
        </p:nvSpPr>
        <p:spPr>
          <a:xfrm>
            <a:off x="251520" y="3204000"/>
            <a:ext cx="4356480" cy="2520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72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9" name="Google Shape;129;p53"/>
          <p:cNvSpPr txBox="1">
            <a:spLocks noGrp="1"/>
          </p:cNvSpPr>
          <p:nvPr>
            <p:ph type="body" idx="1"/>
          </p:nvPr>
        </p:nvSpPr>
        <p:spPr>
          <a:xfrm>
            <a:off x="4824000" y="3140968"/>
            <a:ext cx="4104000" cy="27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53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3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3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&amp; image A - couleur bleur marine">
  <p:cSld name="Texte &amp; image A - couleur bleur marin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4"/>
          <p:cNvSpPr txBox="1">
            <a:spLocks noGrp="1"/>
          </p:cNvSpPr>
          <p:nvPr>
            <p:ph type="title"/>
          </p:nvPr>
        </p:nvSpPr>
        <p:spPr>
          <a:xfrm>
            <a:off x="251520" y="290594"/>
            <a:ext cx="4356480" cy="270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4"/>
          <p:cNvSpPr>
            <a:spLocks noGrp="1"/>
          </p:cNvSpPr>
          <p:nvPr>
            <p:ph type="pic" idx="2"/>
          </p:nvPr>
        </p:nvSpPr>
        <p:spPr>
          <a:xfrm>
            <a:off x="251520" y="3204000"/>
            <a:ext cx="4356480" cy="2520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72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36" name="Google Shape;136;p54"/>
          <p:cNvSpPr txBox="1">
            <a:spLocks noGrp="1"/>
          </p:cNvSpPr>
          <p:nvPr>
            <p:ph type="body" idx="1"/>
          </p:nvPr>
        </p:nvSpPr>
        <p:spPr>
          <a:xfrm>
            <a:off x="4824000" y="3140968"/>
            <a:ext cx="4104000" cy="27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54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4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4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 B">
  <p:cSld name="Chapitre B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5"/>
          <p:cNvSpPr txBox="1">
            <a:spLocks noGrp="1"/>
          </p:cNvSpPr>
          <p:nvPr>
            <p:ph type="body" idx="1"/>
          </p:nvPr>
        </p:nvSpPr>
        <p:spPr>
          <a:xfrm>
            <a:off x="6084168" y="4077072"/>
            <a:ext cx="2854682" cy="18629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55"/>
          <p:cNvSpPr txBox="1">
            <a:spLocks noGrp="1"/>
          </p:cNvSpPr>
          <p:nvPr>
            <p:ph type="body" idx="2"/>
          </p:nvPr>
        </p:nvSpPr>
        <p:spPr>
          <a:xfrm>
            <a:off x="3148774" y="2141323"/>
            <a:ext cx="2854682" cy="1862928"/>
          </a:xfrm>
          <a:prstGeom prst="rect">
            <a:avLst/>
          </a:prstGeom>
          <a:solidFill>
            <a:srgbClr val="005D59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55"/>
          <p:cNvSpPr txBox="1">
            <a:spLocks noGrp="1"/>
          </p:cNvSpPr>
          <p:nvPr>
            <p:ph type="body" idx="3"/>
          </p:nvPr>
        </p:nvSpPr>
        <p:spPr>
          <a:xfrm>
            <a:off x="213696" y="4077072"/>
            <a:ext cx="2854682" cy="186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55"/>
          <p:cNvSpPr txBox="1">
            <a:spLocks noGrp="1"/>
          </p:cNvSpPr>
          <p:nvPr>
            <p:ph type="body" idx="4"/>
          </p:nvPr>
        </p:nvSpPr>
        <p:spPr>
          <a:xfrm>
            <a:off x="217336" y="217918"/>
            <a:ext cx="2854682" cy="186292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55"/>
          <p:cNvSpPr txBox="1">
            <a:spLocks noGrp="1"/>
          </p:cNvSpPr>
          <p:nvPr>
            <p:ph type="body" idx="5"/>
          </p:nvPr>
        </p:nvSpPr>
        <p:spPr>
          <a:xfrm>
            <a:off x="213696" y="2145042"/>
            <a:ext cx="2854682" cy="1862928"/>
          </a:xfrm>
          <a:prstGeom prst="rect">
            <a:avLst/>
          </a:prstGeom>
          <a:solidFill>
            <a:srgbClr val="DB9DD2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55"/>
          <p:cNvSpPr txBox="1">
            <a:spLocks noGrp="1"/>
          </p:cNvSpPr>
          <p:nvPr>
            <p:ph type="body" idx="6"/>
          </p:nvPr>
        </p:nvSpPr>
        <p:spPr>
          <a:xfrm>
            <a:off x="205150" y="4077072"/>
            <a:ext cx="2854682" cy="1862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55"/>
          <p:cNvSpPr txBox="1">
            <a:spLocks noGrp="1"/>
          </p:cNvSpPr>
          <p:nvPr>
            <p:ph type="body" idx="7"/>
          </p:nvPr>
        </p:nvSpPr>
        <p:spPr>
          <a:xfrm>
            <a:off x="6084168" y="218313"/>
            <a:ext cx="2854682" cy="18629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55"/>
          <p:cNvSpPr txBox="1">
            <a:spLocks noGrp="1"/>
          </p:cNvSpPr>
          <p:nvPr>
            <p:ph type="body" idx="8"/>
          </p:nvPr>
        </p:nvSpPr>
        <p:spPr>
          <a:xfrm>
            <a:off x="3153046" y="218313"/>
            <a:ext cx="2854682" cy="186292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55"/>
          <p:cNvSpPr txBox="1">
            <a:spLocks noGrp="1"/>
          </p:cNvSpPr>
          <p:nvPr>
            <p:ph type="body" idx="9"/>
          </p:nvPr>
        </p:nvSpPr>
        <p:spPr>
          <a:xfrm>
            <a:off x="3131840" y="4077072"/>
            <a:ext cx="2854682" cy="18629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55"/>
          <p:cNvSpPr txBox="1">
            <a:spLocks noGrp="1"/>
          </p:cNvSpPr>
          <p:nvPr>
            <p:ph type="body" idx="13"/>
          </p:nvPr>
        </p:nvSpPr>
        <p:spPr>
          <a:xfrm>
            <a:off x="6084168" y="2141323"/>
            <a:ext cx="2854682" cy="1862928"/>
          </a:xfrm>
          <a:prstGeom prst="rect">
            <a:avLst/>
          </a:prstGeom>
          <a:solidFill>
            <a:srgbClr val="F3A6A0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55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5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5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hapitre A">
  <p:cSld name="17_Chapitre A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6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573328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72000" tIns="72000" rIns="72000" bIns="720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6"/>
          <p:cNvSpPr txBox="1">
            <a:spLocks noGrp="1"/>
          </p:cNvSpPr>
          <p:nvPr>
            <p:ph type="body" idx="1"/>
          </p:nvPr>
        </p:nvSpPr>
        <p:spPr>
          <a:xfrm>
            <a:off x="226118" y="2708920"/>
            <a:ext cx="4633913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660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56"/>
          <p:cNvSpPr txBox="1">
            <a:spLocks noGrp="1"/>
          </p:cNvSpPr>
          <p:nvPr>
            <p:ph type="body" idx="2"/>
          </p:nvPr>
        </p:nvSpPr>
        <p:spPr>
          <a:xfrm>
            <a:off x="251520" y="260648"/>
            <a:ext cx="4607818" cy="223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FF660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>
                <a:latin typeface="Roboto Black"/>
                <a:ea typeface="Roboto Black"/>
                <a:cs typeface="Roboto Black"/>
                <a:sym typeface="Roboto Black"/>
              </a:defRPr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56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6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6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hapitre A">
  <p:cSld name="16_Chapitre A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7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5733280"/>
          </a:xfrm>
          <a:prstGeom prst="rect">
            <a:avLst/>
          </a:prstGeom>
          <a:solidFill>
            <a:srgbClr val="005D59"/>
          </a:solidFill>
          <a:ln>
            <a:noFill/>
          </a:ln>
        </p:spPr>
        <p:txBody>
          <a:bodyPr spcFirstLastPara="1" wrap="square" lIns="72000" tIns="72000" rIns="72000" bIns="720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7"/>
          <p:cNvSpPr txBox="1">
            <a:spLocks noGrp="1"/>
          </p:cNvSpPr>
          <p:nvPr>
            <p:ph type="body" idx="1"/>
          </p:nvPr>
        </p:nvSpPr>
        <p:spPr>
          <a:xfrm>
            <a:off x="226118" y="2708920"/>
            <a:ext cx="4633913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5D59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57"/>
          <p:cNvSpPr txBox="1">
            <a:spLocks noGrp="1"/>
          </p:cNvSpPr>
          <p:nvPr>
            <p:ph type="body" idx="2"/>
          </p:nvPr>
        </p:nvSpPr>
        <p:spPr>
          <a:xfrm>
            <a:off x="251520" y="260648"/>
            <a:ext cx="4607818" cy="223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005D59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>
                <a:latin typeface="Roboto Black"/>
                <a:ea typeface="Roboto Black"/>
                <a:cs typeface="Roboto Black"/>
                <a:sym typeface="Roboto Black"/>
              </a:defRPr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57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7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7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hapitre A">
  <p:cSld name="3_Chapitre A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4"/>
          <p:cNvSpPr>
            <a:spLocks noGrp="1"/>
          </p:cNvSpPr>
          <p:nvPr>
            <p:ph type="pic" idx="2"/>
          </p:nvPr>
        </p:nvSpPr>
        <p:spPr>
          <a:xfrm>
            <a:off x="216000" y="216000"/>
            <a:ext cx="8712000" cy="5724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180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2" name="Google Shape;32;p34"/>
          <p:cNvSpPr>
            <a:spLocks noGrp="1"/>
          </p:cNvSpPr>
          <p:nvPr>
            <p:ph type="body" idx="1"/>
          </p:nvPr>
        </p:nvSpPr>
        <p:spPr>
          <a:xfrm flipH="1">
            <a:off x="3168000" y="216000"/>
            <a:ext cx="5760000" cy="5724000"/>
          </a:xfrm>
          <a:prstGeom prst="rtTriangle">
            <a:avLst/>
          </a:prstGeom>
          <a:solidFill>
            <a:srgbClr val="FFCC00"/>
          </a:solidFill>
          <a:ln w="9525" cap="flat" cmpd="sng">
            <a:solidFill>
              <a:schemeClr val="accent3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body" idx="3"/>
          </p:nvPr>
        </p:nvSpPr>
        <p:spPr>
          <a:xfrm>
            <a:off x="251520" y="3240336"/>
            <a:ext cx="8784976" cy="198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5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639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2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hapitre A">
  <p:cSld name="15_Chapitre A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8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5733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72000" rIns="72000" bIns="720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8"/>
          <p:cNvSpPr txBox="1">
            <a:spLocks noGrp="1"/>
          </p:cNvSpPr>
          <p:nvPr>
            <p:ph type="body" idx="1"/>
          </p:nvPr>
        </p:nvSpPr>
        <p:spPr>
          <a:xfrm>
            <a:off x="226118" y="2708920"/>
            <a:ext cx="4633913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58"/>
          <p:cNvSpPr txBox="1">
            <a:spLocks noGrp="1"/>
          </p:cNvSpPr>
          <p:nvPr>
            <p:ph type="body" idx="2"/>
          </p:nvPr>
        </p:nvSpPr>
        <p:spPr>
          <a:xfrm>
            <a:off x="251520" y="260648"/>
            <a:ext cx="4607818" cy="223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accent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>
                <a:latin typeface="Roboto Black"/>
                <a:ea typeface="Roboto Black"/>
                <a:cs typeface="Roboto Black"/>
                <a:sym typeface="Roboto Black"/>
              </a:defRPr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58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8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8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hapitre A">
  <p:cSld name="14_Chapitre A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9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5733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72000" tIns="72000" rIns="72000" bIns="720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9"/>
          <p:cNvSpPr txBox="1">
            <a:spLocks noGrp="1"/>
          </p:cNvSpPr>
          <p:nvPr>
            <p:ph type="body" idx="1"/>
          </p:nvPr>
        </p:nvSpPr>
        <p:spPr>
          <a:xfrm>
            <a:off x="226118" y="2708920"/>
            <a:ext cx="4633913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000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59"/>
          <p:cNvSpPr txBox="1">
            <a:spLocks noGrp="1"/>
          </p:cNvSpPr>
          <p:nvPr>
            <p:ph type="body" idx="2"/>
          </p:nvPr>
        </p:nvSpPr>
        <p:spPr>
          <a:xfrm>
            <a:off x="251520" y="260648"/>
            <a:ext cx="4607818" cy="223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FF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>
                <a:latin typeface="Roboto Black"/>
                <a:ea typeface="Roboto Black"/>
                <a:cs typeface="Roboto Black"/>
                <a:sym typeface="Roboto Black"/>
              </a:defRPr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59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9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9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hapitre A">
  <p:cSld name="13_Chapitre A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0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5733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2000" tIns="72000" rIns="72000" bIns="720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60"/>
          <p:cNvSpPr txBox="1">
            <a:spLocks noGrp="1"/>
          </p:cNvSpPr>
          <p:nvPr>
            <p:ph type="body" idx="1"/>
          </p:nvPr>
        </p:nvSpPr>
        <p:spPr>
          <a:xfrm>
            <a:off x="226118" y="2708920"/>
            <a:ext cx="4633913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60"/>
          <p:cNvSpPr txBox="1">
            <a:spLocks noGrp="1"/>
          </p:cNvSpPr>
          <p:nvPr>
            <p:ph type="body" idx="2"/>
          </p:nvPr>
        </p:nvSpPr>
        <p:spPr>
          <a:xfrm>
            <a:off x="251520" y="260648"/>
            <a:ext cx="4607818" cy="223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>
                <a:latin typeface="Roboto Black"/>
                <a:ea typeface="Roboto Black"/>
                <a:cs typeface="Roboto Black"/>
                <a:sym typeface="Roboto Black"/>
              </a:defRPr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60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0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60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hapitre A">
  <p:cSld name="12_Chapitre A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1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573328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72000" tIns="72000" rIns="72000" bIns="720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61"/>
          <p:cNvSpPr txBox="1">
            <a:spLocks noGrp="1"/>
          </p:cNvSpPr>
          <p:nvPr>
            <p:ph type="body" idx="1"/>
          </p:nvPr>
        </p:nvSpPr>
        <p:spPr>
          <a:xfrm>
            <a:off x="226118" y="2708920"/>
            <a:ext cx="4633913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C00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61"/>
          <p:cNvSpPr txBox="1">
            <a:spLocks noGrp="1"/>
          </p:cNvSpPr>
          <p:nvPr>
            <p:ph type="body" idx="2"/>
          </p:nvPr>
        </p:nvSpPr>
        <p:spPr>
          <a:xfrm>
            <a:off x="251520" y="260648"/>
            <a:ext cx="4607818" cy="223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FFC00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>
                <a:latin typeface="Roboto Black"/>
                <a:ea typeface="Roboto Black"/>
                <a:cs typeface="Roboto Black"/>
                <a:sym typeface="Roboto Black"/>
              </a:defRPr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61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1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61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hapitre A">
  <p:cSld name="11_Chapitre A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2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57332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72000" tIns="72000" rIns="72000" bIns="720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62"/>
          <p:cNvSpPr txBox="1">
            <a:spLocks noGrp="1"/>
          </p:cNvSpPr>
          <p:nvPr>
            <p:ph type="body" idx="1"/>
          </p:nvPr>
        </p:nvSpPr>
        <p:spPr>
          <a:xfrm>
            <a:off x="226118" y="2708920"/>
            <a:ext cx="4633913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0C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62"/>
          <p:cNvSpPr txBox="1">
            <a:spLocks noGrp="1"/>
          </p:cNvSpPr>
          <p:nvPr>
            <p:ph type="body" idx="2"/>
          </p:nvPr>
        </p:nvSpPr>
        <p:spPr>
          <a:xfrm>
            <a:off x="251520" y="260648"/>
            <a:ext cx="4607818" cy="223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rgbClr val="0070C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>
                <a:latin typeface="Roboto Black"/>
                <a:ea typeface="Roboto Black"/>
                <a:cs typeface="Roboto Black"/>
                <a:sym typeface="Roboto Black"/>
              </a:defRPr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62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62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2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hapitre A">
  <p:cSld name="10_Chapitre A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3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57332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72000" tIns="72000" rIns="72000" bIns="720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3"/>
          <p:cNvSpPr txBox="1">
            <a:spLocks noGrp="1"/>
          </p:cNvSpPr>
          <p:nvPr>
            <p:ph type="body" idx="1"/>
          </p:nvPr>
        </p:nvSpPr>
        <p:spPr>
          <a:xfrm>
            <a:off x="226118" y="2708920"/>
            <a:ext cx="4633913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63"/>
          <p:cNvSpPr txBox="1">
            <a:spLocks noGrp="1"/>
          </p:cNvSpPr>
          <p:nvPr>
            <p:ph type="body" idx="2"/>
          </p:nvPr>
        </p:nvSpPr>
        <p:spPr>
          <a:xfrm>
            <a:off x="251520" y="260648"/>
            <a:ext cx="4607818" cy="223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accent6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63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63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63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hapitre A">
  <p:cSld name="9_Chapitre A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4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57332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72000" tIns="72000" rIns="72000" bIns="720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64"/>
          <p:cNvSpPr txBox="1">
            <a:spLocks noGrp="1"/>
          </p:cNvSpPr>
          <p:nvPr>
            <p:ph type="body" idx="1"/>
          </p:nvPr>
        </p:nvSpPr>
        <p:spPr>
          <a:xfrm>
            <a:off x="226118" y="2708920"/>
            <a:ext cx="4633913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64"/>
          <p:cNvSpPr txBox="1">
            <a:spLocks noGrp="1"/>
          </p:cNvSpPr>
          <p:nvPr>
            <p:ph type="body" idx="2"/>
          </p:nvPr>
        </p:nvSpPr>
        <p:spPr>
          <a:xfrm>
            <a:off x="251520" y="260648"/>
            <a:ext cx="4607818" cy="223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429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64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64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64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hapitre A">
  <p:cSld name="7_Chapitre A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5"/>
          <p:cNvSpPr>
            <a:spLocks noGrp="1"/>
          </p:cNvSpPr>
          <p:nvPr>
            <p:ph type="pic" idx="2"/>
          </p:nvPr>
        </p:nvSpPr>
        <p:spPr>
          <a:xfrm>
            <a:off x="216000" y="216000"/>
            <a:ext cx="8712000" cy="5724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180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19" name="Google Shape;219;p65"/>
          <p:cNvSpPr>
            <a:spLocks noGrp="1"/>
          </p:cNvSpPr>
          <p:nvPr>
            <p:ph type="body" idx="1"/>
          </p:nvPr>
        </p:nvSpPr>
        <p:spPr>
          <a:xfrm flipH="1">
            <a:off x="3168000" y="216000"/>
            <a:ext cx="5760000" cy="5724000"/>
          </a:xfrm>
          <a:prstGeom prst="rtTriangle">
            <a:avLst/>
          </a:prstGeom>
          <a:solidFill>
            <a:srgbClr val="005D59"/>
          </a:solidFill>
          <a:ln w="9525" cap="flat" cmpd="sng">
            <a:solidFill>
              <a:schemeClr val="accent3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65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639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2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65"/>
          <p:cNvSpPr txBox="1">
            <a:spLocks noGrp="1"/>
          </p:cNvSpPr>
          <p:nvPr>
            <p:ph type="body" idx="3"/>
          </p:nvPr>
        </p:nvSpPr>
        <p:spPr>
          <a:xfrm>
            <a:off x="251520" y="3240336"/>
            <a:ext cx="8784976" cy="198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5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65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65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65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hapitre A">
  <p:cSld name="6_Chapitre A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6"/>
          <p:cNvSpPr>
            <a:spLocks noGrp="1"/>
          </p:cNvSpPr>
          <p:nvPr>
            <p:ph type="pic" idx="2"/>
          </p:nvPr>
        </p:nvSpPr>
        <p:spPr>
          <a:xfrm>
            <a:off x="216000" y="216000"/>
            <a:ext cx="8712000" cy="5724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180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27" name="Google Shape;227;p66"/>
          <p:cNvSpPr>
            <a:spLocks noGrp="1"/>
          </p:cNvSpPr>
          <p:nvPr>
            <p:ph type="body" idx="1"/>
          </p:nvPr>
        </p:nvSpPr>
        <p:spPr>
          <a:xfrm flipH="1">
            <a:off x="3168000" y="216000"/>
            <a:ext cx="5760000" cy="5724000"/>
          </a:xfrm>
          <a:prstGeom prst="rtTriangle">
            <a:avLst/>
          </a:prstGeom>
          <a:solidFill>
            <a:schemeClr val="accent3"/>
          </a:solidFill>
          <a:ln w="9525" cap="flat" cmpd="sng">
            <a:solidFill>
              <a:schemeClr val="accent3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66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639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2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66"/>
          <p:cNvSpPr txBox="1">
            <a:spLocks noGrp="1"/>
          </p:cNvSpPr>
          <p:nvPr>
            <p:ph type="body" idx="3"/>
          </p:nvPr>
        </p:nvSpPr>
        <p:spPr>
          <a:xfrm>
            <a:off x="251520" y="3240336"/>
            <a:ext cx="8784976" cy="198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5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66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66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66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hapitre A">
  <p:cSld name="5_Chapitre A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7"/>
          <p:cNvSpPr>
            <a:spLocks noGrp="1"/>
          </p:cNvSpPr>
          <p:nvPr>
            <p:ph type="pic" idx="2"/>
          </p:nvPr>
        </p:nvSpPr>
        <p:spPr>
          <a:xfrm>
            <a:off x="216000" y="216000"/>
            <a:ext cx="8712000" cy="5724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180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35" name="Google Shape;235;p67"/>
          <p:cNvSpPr>
            <a:spLocks noGrp="1"/>
          </p:cNvSpPr>
          <p:nvPr>
            <p:ph type="body" idx="1"/>
          </p:nvPr>
        </p:nvSpPr>
        <p:spPr>
          <a:xfrm flipH="1">
            <a:off x="3168000" y="216000"/>
            <a:ext cx="5760000" cy="5724000"/>
          </a:xfrm>
          <a:prstGeom prst="rtTriangle">
            <a:avLst/>
          </a:prstGeom>
          <a:solidFill>
            <a:srgbClr val="FF0000"/>
          </a:solidFill>
          <a:ln w="9525" cap="flat" cmpd="sng">
            <a:solidFill>
              <a:schemeClr val="accent3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67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639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2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67"/>
          <p:cNvSpPr txBox="1">
            <a:spLocks noGrp="1"/>
          </p:cNvSpPr>
          <p:nvPr>
            <p:ph type="body" idx="3"/>
          </p:nvPr>
        </p:nvSpPr>
        <p:spPr>
          <a:xfrm>
            <a:off x="251520" y="3240336"/>
            <a:ext cx="8784976" cy="198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5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67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7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67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hapitre A">
  <p:cSld name="2_Chapitre A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>
            <a:spLocks noGrp="1"/>
          </p:cNvSpPr>
          <p:nvPr>
            <p:ph type="pic" idx="2"/>
          </p:nvPr>
        </p:nvSpPr>
        <p:spPr>
          <a:xfrm>
            <a:off x="216000" y="216000"/>
            <a:ext cx="8712000" cy="5724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180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0" name="Google Shape;40;p37"/>
          <p:cNvSpPr>
            <a:spLocks noGrp="1"/>
          </p:cNvSpPr>
          <p:nvPr>
            <p:ph type="body" idx="1"/>
          </p:nvPr>
        </p:nvSpPr>
        <p:spPr>
          <a:xfrm flipH="1">
            <a:off x="3168000" y="216000"/>
            <a:ext cx="5760000" cy="5724000"/>
          </a:xfrm>
          <a:prstGeom prst="rtTriangle">
            <a:avLst/>
          </a:prstGeom>
          <a:solidFill>
            <a:srgbClr val="0070C0"/>
          </a:solidFill>
          <a:ln w="9525" cap="flat" cmpd="sng">
            <a:solidFill>
              <a:schemeClr val="accent3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639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2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3"/>
          </p:nvPr>
        </p:nvSpPr>
        <p:spPr>
          <a:xfrm>
            <a:off x="251520" y="3240336"/>
            <a:ext cx="8784976" cy="198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5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hapitre A">
  <p:cSld name="4_Chapitre A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8"/>
          <p:cNvSpPr>
            <a:spLocks noGrp="1"/>
          </p:cNvSpPr>
          <p:nvPr>
            <p:ph type="pic" idx="2"/>
          </p:nvPr>
        </p:nvSpPr>
        <p:spPr>
          <a:xfrm>
            <a:off x="216000" y="216000"/>
            <a:ext cx="8712000" cy="5724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180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3" name="Google Shape;243;p68"/>
          <p:cNvSpPr>
            <a:spLocks noGrp="1"/>
          </p:cNvSpPr>
          <p:nvPr>
            <p:ph type="body" idx="1"/>
          </p:nvPr>
        </p:nvSpPr>
        <p:spPr>
          <a:xfrm flipH="1">
            <a:off x="3168000" y="216000"/>
            <a:ext cx="5760000" cy="57240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chemeClr val="accent3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68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639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2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68"/>
          <p:cNvSpPr txBox="1">
            <a:spLocks noGrp="1"/>
          </p:cNvSpPr>
          <p:nvPr>
            <p:ph type="body" idx="3"/>
          </p:nvPr>
        </p:nvSpPr>
        <p:spPr>
          <a:xfrm>
            <a:off x="251520" y="3240336"/>
            <a:ext cx="8784976" cy="198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5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68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8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8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hapitre A">
  <p:cSld name="1_Chapitre A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9"/>
          <p:cNvSpPr>
            <a:spLocks noGrp="1"/>
          </p:cNvSpPr>
          <p:nvPr>
            <p:ph type="pic" idx="2"/>
          </p:nvPr>
        </p:nvSpPr>
        <p:spPr>
          <a:xfrm>
            <a:off x="216000" y="216000"/>
            <a:ext cx="8712000" cy="5724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180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51" name="Google Shape;251;p69"/>
          <p:cNvSpPr>
            <a:spLocks noGrp="1"/>
          </p:cNvSpPr>
          <p:nvPr>
            <p:ph type="body" idx="1"/>
          </p:nvPr>
        </p:nvSpPr>
        <p:spPr>
          <a:xfrm flipH="1">
            <a:off x="3168000" y="216000"/>
            <a:ext cx="5760000" cy="5724000"/>
          </a:xfrm>
          <a:prstGeom prst="rtTriangle">
            <a:avLst/>
          </a:prstGeom>
          <a:solidFill>
            <a:schemeClr val="accent6"/>
          </a:solidFill>
          <a:ln w="9525" cap="flat" cmpd="sng">
            <a:solidFill>
              <a:schemeClr val="accent3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69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639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2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69"/>
          <p:cNvSpPr txBox="1">
            <a:spLocks noGrp="1"/>
          </p:cNvSpPr>
          <p:nvPr>
            <p:ph type="body" idx="3"/>
          </p:nvPr>
        </p:nvSpPr>
        <p:spPr>
          <a:xfrm>
            <a:off x="251520" y="3240336"/>
            <a:ext cx="8784976" cy="198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5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69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69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69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 A">
  <p:cSld name="Chapitre A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0"/>
          <p:cNvSpPr>
            <a:spLocks noGrp="1"/>
          </p:cNvSpPr>
          <p:nvPr>
            <p:ph type="pic" idx="2"/>
          </p:nvPr>
        </p:nvSpPr>
        <p:spPr>
          <a:xfrm>
            <a:off x="216000" y="216000"/>
            <a:ext cx="8712000" cy="5724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180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59" name="Google Shape;259;p70"/>
          <p:cNvSpPr>
            <a:spLocks noGrp="1"/>
          </p:cNvSpPr>
          <p:nvPr>
            <p:ph type="body" idx="1"/>
          </p:nvPr>
        </p:nvSpPr>
        <p:spPr>
          <a:xfrm flipH="1">
            <a:off x="3168000" y="216000"/>
            <a:ext cx="5760000" cy="5724000"/>
          </a:xfrm>
          <a:prstGeom prst="rtTriangle">
            <a:avLst/>
          </a:prstGeom>
          <a:solidFill>
            <a:schemeClr val="dk2"/>
          </a:solidFill>
          <a:ln w="9525" cap="flat" cmpd="sng">
            <a:solidFill>
              <a:schemeClr val="accent3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70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639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2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0"/>
          <p:cNvSpPr txBox="1">
            <a:spLocks noGrp="1"/>
          </p:cNvSpPr>
          <p:nvPr>
            <p:ph type="body" idx="3"/>
          </p:nvPr>
        </p:nvSpPr>
        <p:spPr>
          <a:xfrm>
            <a:off x="251520" y="3240336"/>
            <a:ext cx="8784976" cy="198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5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70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70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70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ddff84cf8_0_5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gaddff84cf8_0_5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oboto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oboto Light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gaddff84cf8_0_52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0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gaddff84cf8_0_52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gaddff84cf8_0_52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0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oboto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oboto Light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36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6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6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_TexteVisuel Bleu marine">
  <p:cSld name="05_TexteVisuel Bleu marine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"/>
          <p:cNvSpPr txBox="1">
            <a:spLocks noGrp="1"/>
          </p:cNvSpPr>
          <p:nvPr>
            <p:ph type="body" idx="1"/>
          </p:nvPr>
        </p:nvSpPr>
        <p:spPr>
          <a:xfrm>
            <a:off x="251520" y="250833"/>
            <a:ext cx="4250781" cy="246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42"/>
          <p:cNvSpPr txBox="1">
            <a:spLocks noGrp="1"/>
          </p:cNvSpPr>
          <p:nvPr>
            <p:ph type="body" idx="2"/>
          </p:nvPr>
        </p:nvSpPr>
        <p:spPr>
          <a:xfrm>
            <a:off x="4676503" y="2960917"/>
            <a:ext cx="4206197" cy="303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  <a:latin typeface="Arial "/>
                <a:ea typeface="Arial "/>
                <a:cs typeface="Arial "/>
                <a:sym typeface="Arial "/>
              </a:defRPr>
            </a:lvl2pPr>
            <a:lvl3pPr marL="1371600" lvl="2" indent="-3429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42"/>
          <p:cNvSpPr>
            <a:spLocks noGrp="1"/>
          </p:cNvSpPr>
          <p:nvPr>
            <p:ph type="pic" idx="3"/>
          </p:nvPr>
        </p:nvSpPr>
        <p:spPr>
          <a:xfrm>
            <a:off x="251520" y="2960917"/>
            <a:ext cx="4250781" cy="303305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72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">
  <p:cSld name="Dos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>
            <a:spLocks noGrp="1"/>
          </p:cNvSpPr>
          <p:nvPr>
            <p:ph type="pic" idx="2"/>
          </p:nvPr>
        </p:nvSpPr>
        <p:spPr>
          <a:xfrm>
            <a:off x="216000" y="215900"/>
            <a:ext cx="8712000" cy="5724525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180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01" name="Google Shape;301;p45"/>
          <p:cNvSpPr txBox="1">
            <a:spLocks noGrp="1"/>
          </p:cNvSpPr>
          <p:nvPr>
            <p:ph type="ctrTitle"/>
          </p:nvPr>
        </p:nvSpPr>
        <p:spPr>
          <a:xfrm rot="-240000">
            <a:off x="3169555" y="2666127"/>
            <a:ext cx="2804890" cy="96180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0" rIns="18000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25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5"/>
          <p:cNvSpPr txBox="1">
            <a:spLocks noGrp="1"/>
          </p:cNvSpPr>
          <p:nvPr>
            <p:ph type="dt" idx="10"/>
          </p:nvPr>
        </p:nvSpPr>
        <p:spPr>
          <a:xfrm>
            <a:off x="0" y="6497637"/>
            <a:ext cx="360362" cy="360362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5"/>
          <p:cNvSpPr txBox="1">
            <a:spLocks noGrp="1"/>
          </p:cNvSpPr>
          <p:nvPr>
            <p:ph type="ftr" idx="11"/>
          </p:nvPr>
        </p:nvSpPr>
        <p:spPr>
          <a:xfrm>
            <a:off x="0" y="6497637"/>
            <a:ext cx="360362" cy="360362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5"/>
          <p:cNvSpPr txBox="1">
            <a:spLocks noGrp="1"/>
          </p:cNvSpPr>
          <p:nvPr>
            <p:ph type="sldNum" idx="12"/>
          </p:nvPr>
        </p:nvSpPr>
        <p:spPr>
          <a:xfrm>
            <a:off x="0" y="6497637"/>
            <a:ext cx="360362" cy="360362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&amp; image A - couleur rose">
  <p:cSld name="Texte &amp; image A - couleur ros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8"/>
          <p:cNvSpPr txBox="1">
            <a:spLocks noGrp="1"/>
          </p:cNvSpPr>
          <p:nvPr>
            <p:ph type="title"/>
          </p:nvPr>
        </p:nvSpPr>
        <p:spPr>
          <a:xfrm>
            <a:off x="251520" y="289114"/>
            <a:ext cx="4356480" cy="270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>
            <a:spLocks noGrp="1"/>
          </p:cNvSpPr>
          <p:nvPr>
            <p:ph type="pic" idx="2"/>
          </p:nvPr>
        </p:nvSpPr>
        <p:spPr>
          <a:xfrm>
            <a:off x="251520" y="3204000"/>
            <a:ext cx="4356480" cy="2520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72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body" idx="1"/>
          </p:nvPr>
        </p:nvSpPr>
        <p:spPr>
          <a:xfrm>
            <a:off x="4824000" y="3140968"/>
            <a:ext cx="4104000" cy="27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hapitre A">
  <p:cSld name="8_Chapitre A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9"/>
          <p:cNvSpPr>
            <a:spLocks noGrp="1"/>
          </p:cNvSpPr>
          <p:nvPr>
            <p:ph type="pic" idx="2"/>
          </p:nvPr>
        </p:nvSpPr>
        <p:spPr>
          <a:xfrm>
            <a:off x="216000" y="216000"/>
            <a:ext cx="8712000" cy="5724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180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5" name="Google Shape;55;p39"/>
          <p:cNvSpPr>
            <a:spLocks noGrp="1"/>
          </p:cNvSpPr>
          <p:nvPr>
            <p:ph type="body" idx="1"/>
          </p:nvPr>
        </p:nvSpPr>
        <p:spPr>
          <a:xfrm flipH="1">
            <a:off x="3168000" y="216000"/>
            <a:ext cx="5760000" cy="5724000"/>
          </a:xfrm>
          <a:prstGeom prst="rtTriangle">
            <a:avLst/>
          </a:prstGeom>
          <a:solidFill>
            <a:srgbClr val="FF6600"/>
          </a:solidFill>
          <a:ln w="9525" cap="flat" cmpd="sng">
            <a:solidFill>
              <a:schemeClr val="accent3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429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ctrTitle"/>
          </p:nvPr>
        </p:nvSpPr>
        <p:spPr>
          <a:xfrm>
            <a:off x="5148000" y="216000"/>
            <a:ext cx="3780000" cy="639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200" b="0">
                <a:solidFill>
                  <a:srgbClr val="FFFFFF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body" idx="3"/>
          </p:nvPr>
        </p:nvSpPr>
        <p:spPr>
          <a:xfrm>
            <a:off x="251520" y="3240336"/>
            <a:ext cx="8784976" cy="198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5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250"/>
              <a:buFont typeface="Roboto Medium"/>
              <a:buNone/>
              <a:defRPr sz="125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>
                <a:solidFill>
                  <a:srgbClr val="FFFFFF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&amp; image A - couleur vert emeraude">
  <p:cSld name="Texte &amp; image A - couleur vert emerau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0"/>
          <p:cNvSpPr txBox="1">
            <a:spLocks noGrp="1"/>
          </p:cNvSpPr>
          <p:nvPr>
            <p:ph type="title"/>
          </p:nvPr>
        </p:nvSpPr>
        <p:spPr>
          <a:xfrm>
            <a:off x="251520" y="289114"/>
            <a:ext cx="4356480" cy="270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rgbClr val="005D59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>
            <a:spLocks noGrp="1"/>
          </p:cNvSpPr>
          <p:nvPr>
            <p:ph type="pic" idx="2"/>
          </p:nvPr>
        </p:nvSpPr>
        <p:spPr>
          <a:xfrm>
            <a:off x="251520" y="3204000"/>
            <a:ext cx="4356480" cy="2520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72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body" idx="1"/>
          </p:nvPr>
        </p:nvSpPr>
        <p:spPr>
          <a:xfrm>
            <a:off x="4824000" y="3140968"/>
            <a:ext cx="4104000" cy="27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5D59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&amp; image A - couleur orange">
  <p:cSld name="Texte &amp; image A - couleur orang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>
            <a:spLocks noGrp="1"/>
          </p:cNvSpPr>
          <p:nvPr>
            <p:ph type="title"/>
          </p:nvPr>
        </p:nvSpPr>
        <p:spPr>
          <a:xfrm>
            <a:off x="251520" y="289114"/>
            <a:ext cx="4356480" cy="270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rgbClr val="FF660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>
            <a:spLocks noGrp="1"/>
          </p:cNvSpPr>
          <p:nvPr>
            <p:ph type="pic" idx="2"/>
          </p:nvPr>
        </p:nvSpPr>
        <p:spPr>
          <a:xfrm>
            <a:off x="251520" y="3204000"/>
            <a:ext cx="4356480" cy="2520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72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body" idx="1"/>
          </p:nvPr>
        </p:nvSpPr>
        <p:spPr>
          <a:xfrm>
            <a:off x="4824000" y="3140968"/>
            <a:ext cx="4104000" cy="27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660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&amp; image D">
  <p:cSld name="Texte &amp; image D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60000" cy="360000"/>
          </a:xfrm>
          <a:prstGeom prst="rect">
            <a:avLst/>
          </a:prstGeom>
          <a:noFill/>
          <a:ln w="9525" cap="flat" cmpd="sng">
            <a:solidFill>
              <a:schemeClr val="accent6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accent6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>
            <a:spLocks noGrp="1"/>
          </p:cNvSpPr>
          <p:nvPr>
            <p:ph type="pic" idx="2"/>
          </p:nvPr>
        </p:nvSpPr>
        <p:spPr>
          <a:xfrm>
            <a:off x="216000" y="216000"/>
            <a:ext cx="4356000" cy="5724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72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body" idx="1"/>
          </p:nvPr>
        </p:nvSpPr>
        <p:spPr>
          <a:xfrm>
            <a:off x="4824000" y="792000"/>
            <a:ext cx="4104000" cy="51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&amp; image C">
  <p:cSld name="Texte &amp; image C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60000" cy="360000"/>
          </a:xfrm>
          <a:prstGeom prst="rect">
            <a:avLst/>
          </a:prstGeom>
          <a:noFill/>
          <a:ln w="9525" cap="flat" cmpd="sng">
            <a:solidFill>
              <a:schemeClr val="accent6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>
                <a:solidFill>
                  <a:schemeClr val="accent6"/>
                </a:solidFill>
              </a:defRPr>
            </a:lvl1pPr>
            <a:lvl2pPr lvl="1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>
            <a:spLocks noGrp="1"/>
          </p:cNvSpPr>
          <p:nvPr>
            <p:ph type="pic" idx="2"/>
          </p:nvPr>
        </p:nvSpPr>
        <p:spPr>
          <a:xfrm>
            <a:off x="4572000" y="216000"/>
            <a:ext cx="4356000" cy="5724000"/>
          </a:xfrm>
          <a:prstGeom prst="rect">
            <a:avLst/>
          </a:prstGeom>
          <a:solidFill>
            <a:srgbClr val="DCDCDE"/>
          </a:solidFill>
          <a:ln>
            <a:noFill/>
          </a:ln>
        </p:spPr>
        <p:txBody>
          <a:bodyPr spcFirstLastPara="1" wrap="square" lIns="0" tIns="72000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body" idx="1"/>
          </p:nvPr>
        </p:nvSpPr>
        <p:spPr>
          <a:xfrm>
            <a:off x="504000" y="792000"/>
            <a:ext cx="3852000" cy="51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175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•"/>
              <a:defRPr/>
            </a:lvl3pPr>
            <a:lvl4pPr marL="1828800" lvl="3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-"/>
              <a:defRPr/>
            </a:lvl4pPr>
            <a:lvl5pPr marL="2286000" lvl="4" indent="-2921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7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7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1" descr="logo_campus_text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375" y="6011862"/>
            <a:ext cx="1619250" cy="7223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1"/>
          <p:cNvSpPr txBox="1"/>
          <p:nvPr/>
        </p:nvSpPr>
        <p:spPr>
          <a:xfrm>
            <a:off x="215900" y="215900"/>
            <a:ext cx="8712200" cy="57245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1"/>
          <p:cNvSpPr txBox="1">
            <a:spLocks noGrp="1"/>
          </p:cNvSpPr>
          <p:nvPr>
            <p:ph type="title"/>
          </p:nvPr>
        </p:nvSpPr>
        <p:spPr>
          <a:xfrm>
            <a:off x="503237" y="735012"/>
            <a:ext cx="8424862" cy="230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body" idx="1"/>
          </p:nvPr>
        </p:nvSpPr>
        <p:spPr>
          <a:xfrm>
            <a:off x="503237" y="3203575"/>
            <a:ext cx="8424862" cy="25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00BAB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048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921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dt" idx="10"/>
          </p:nvPr>
        </p:nvSpPr>
        <p:spPr>
          <a:xfrm>
            <a:off x="0" y="6497637"/>
            <a:ext cx="360362" cy="360362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1"/>
          <p:cNvSpPr txBox="1">
            <a:spLocks noGrp="1"/>
          </p:cNvSpPr>
          <p:nvPr>
            <p:ph type="ftr" idx="11"/>
          </p:nvPr>
        </p:nvSpPr>
        <p:spPr>
          <a:xfrm>
            <a:off x="0" y="6497637"/>
            <a:ext cx="360362" cy="360362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ldNum" idx="12"/>
          </p:nvPr>
        </p:nvSpPr>
        <p:spPr>
          <a:xfrm>
            <a:off x="0" y="6497637"/>
            <a:ext cx="360362" cy="360362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3" descr="logo_campus_texte.pdf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3762375" y="6011862"/>
            <a:ext cx="1619250" cy="72231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3"/>
          <p:cNvSpPr txBox="1">
            <a:spLocks noGrp="1"/>
          </p:cNvSpPr>
          <p:nvPr>
            <p:ph type="title"/>
          </p:nvPr>
        </p:nvSpPr>
        <p:spPr>
          <a:xfrm>
            <a:off x="503237" y="735012"/>
            <a:ext cx="8424862" cy="230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body" idx="1"/>
          </p:nvPr>
        </p:nvSpPr>
        <p:spPr>
          <a:xfrm>
            <a:off x="503237" y="3203575"/>
            <a:ext cx="8424862" cy="25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00BAB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048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921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P. </a:t>
            </a: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5" descr="logo_campus_text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375" y="6011862"/>
            <a:ext cx="1619250" cy="72231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5"/>
          <p:cNvSpPr txBox="1">
            <a:spLocks noGrp="1"/>
          </p:cNvSpPr>
          <p:nvPr>
            <p:ph type="title"/>
          </p:nvPr>
        </p:nvSpPr>
        <p:spPr>
          <a:xfrm>
            <a:off x="503237" y="735012"/>
            <a:ext cx="8424862" cy="230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274" name="Google Shape;274;p35"/>
          <p:cNvSpPr txBox="1">
            <a:spLocks noGrp="1"/>
          </p:cNvSpPr>
          <p:nvPr>
            <p:ph type="body" idx="1"/>
          </p:nvPr>
        </p:nvSpPr>
        <p:spPr>
          <a:xfrm>
            <a:off x="503237" y="3203575"/>
            <a:ext cx="8424862" cy="25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00BAB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048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921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75" name="Google Shape;275;p35"/>
          <p:cNvSpPr txBox="1">
            <a:spLocks noGrp="1"/>
          </p:cNvSpPr>
          <p:nvPr>
            <p:ph type="dt" idx="10"/>
          </p:nvPr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Google Shape;276;p35"/>
          <p:cNvSpPr txBox="1">
            <a:spLocks noGrp="1"/>
          </p:cNvSpPr>
          <p:nvPr>
            <p:ph type="ftr" idx="11"/>
          </p:nvPr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35"/>
          <p:cNvSpPr txBox="1">
            <a:spLocks noGrp="1"/>
          </p:cNvSpPr>
          <p:nvPr>
            <p:ph type="sldNum" idx="12"/>
          </p:nvPr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  <a:defRPr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1" descr="logo_campus_text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375" y="6011862"/>
            <a:ext cx="1619250" cy="72231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1"/>
          <p:cNvSpPr txBox="1">
            <a:spLocks noGrp="1"/>
          </p:cNvSpPr>
          <p:nvPr>
            <p:ph type="title"/>
          </p:nvPr>
        </p:nvSpPr>
        <p:spPr>
          <a:xfrm>
            <a:off x="503237" y="735012"/>
            <a:ext cx="8424862" cy="230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287" name="Google Shape;287;p41"/>
          <p:cNvSpPr txBox="1">
            <a:spLocks noGrp="1"/>
          </p:cNvSpPr>
          <p:nvPr>
            <p:ph type="body" idx="1"/>
          </p:nvPr>
        </p:nvSpPr>
        <p:spPr>
          <a:xfrm>
            <a:off x="503237" y="3203575"/>
            <a:ext cx="8424862" cy="25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00BAB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048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921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4" descr="logo_campus_text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375" y="6011862"/>
            <a:ext cx="1619250" cy="72231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4"/>
          <p:cNvSpPr txBox="1">
            <a:spLocks noGrp="1"/>
          </p:cNvSpPr>
          <p:nvPr>
            <p:ph type="title"/>
          </p:nvPr>
        </p:nvSpPr>
        <p:spPr>
          <a:xfrm>
            <a:off x="503237" y="735012"/>
            <a:ext cx="8424862" cy="230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00BAB3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295" name="Google Shape;295;p44"/>
          <p:cNvSpPr txBox="1">
            <a:spLocks noGrp="1"/>
          </p:cNvSpPr>
          <p:nvPr>
            <p:ph type="body" idx="1"/>
          </p:nvPr>
        </p:nvSpPr>
        <p:spPr>
          <a:xfrm>
            <a:off x="503237" y="3203575"/>
            <a:ext cx="8424862" cy="25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00BAB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BAB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048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200"/>
              <a:buFont typeface="Roboto Light"/>
              <a:buChar char="-"/>
              <a:defRPr sz="12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921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BAB3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96" name="Google Shape;296;p44"/>
          <p:cNvSpPr txBox="1">
            <a:spLocks noGrp="1"/>
          </p:cNvSpPr>
          <p:nvPr>
            <p:ph type="dt" idx="10"/>
          </p:nvPr>
        </p:nvSpPr>
        <p:spPr>
          <a:xfrm>
            <a:off x="0" y="6497637"/>
            <a:ext cx="360362" cy="360362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>
                <a:solidFill>
                  <a:srgbClr val="58595B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44"/>
          <p:cNvSpPr txBox="1">
            <a:spLocks noGrp="1"/>
          </p:cNvSpPr>
          <p:nvPr>
            <p:ph type="ftr" idx="11"/>
          </p:nvPr>
        </p:nvSpPr>
        <p:spPr>
          <a:xfrm>
            <a:off x="0" y="6497637"/>
            <a:ext cx="360362" cy="360362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44"/>
          <p:cNvSpPr txBox="1">
            <a:spLocks noGrp="1"/>
          </p:cNvSpPr>
          <p:nvPr>
            <p:ph type="sldNum" idx="12"/>
          </p:nvPr>
        </p:nvSpPr>
        <p:spPr>
          <a:xfrm>
            <a:off x="0" y="6497637"/>
            <a:ext cx="360362" cy="360362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500"/>
              <a:buFont typeface="Roboto Medium"/>
              <a:buNone/>
              <a:defRPr sz="500" b="0" i="0" u="none">
                <a:solidFill>
                  <a:srgbClr val="58595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que-centrale.campusfrance.org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ad.campusfrance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ampusbourses.campusfrance.org/fria/bourse/#/catalo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merique-centrale.campusfrance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"/>
          <p:cNvSpPr txBox="1"/>
          <p:nvPr/>
        </p:nvSpPr>
        <p:spPr>
          <a:xfrm>
            <a:off x="0" y="6498000"/>
            <a:ext cx="360000" cy="360000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"/>
              <a:buFont typeface="Roboto Light"/>
              <a:buNone/>
            </a:pPr>
            <a:r>
              <a:rPr lang="en-US" sz="5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>28/07/2017</a:t>
            </a:r>
            <a:endParaRPr/>
          </a:p>
        </p:txBody>
      </p:sp>
      <p:sp>
        <p:nvSpPr>
          <p:cNvPr id="310" name="Google Shape;310;p1"/>
          <p:cNvSpPr txBox="1"/>
          <p:nvPr/>
        </p:nvSpPr>
        <p:spPr>
          <a:xfrm>
            <a:off x="0" y="6498000"/>
            <a:ext cx="360000" cy="360000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"/>
              <a:buFont typeface="Roboto Medium"/>
              <a:buNone/>
            </a:pPr>
            <a:r>
              <a:rPr lang="en-US" sz="500" b="0" i="0" u="none" strike="noStrike" cap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rPr>
              <a:t>NOM DU SERVICE - Prénom &amp; Nom du rédacteur</a:t>
            </a:r>
            <a:endParaRPr/>
          </a:p>
        </p:txBody>
      </p:sp>
      <p:sp>
        <p:nvSpPr>
          <p:cNvPr id="311" name="Google Shape;311;p1"/>
          <p:cNvSpPr txBox="1"/>
          <p:nvPr/>
        </p:nvSpPr>
        <p:spPr>
          <a:xfrm>
            <a:off x="0" y="6498000"/>
            <a:ext cx="360000" cy="360000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"/>
              <a:buFont typeface="Roboto Medium"/>
              <a:buNone/>
            </a:pPr>
            <a:fld id="{00000000-1234-1234-1234-123412341234}" type="slidenum">
              <a:rPr lang="en-US" sz="500" b="0" i="0" u="none" strike="noStrike" cap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rPr>
              <a:t>1</a:t>
            </a:fld>
            <a:endParaRPr sz="500" b="0" i="0" u="none" strike="noStrike" cap="none">
              <a:solidFill>
                <a:schemeClr val="l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12" name="Google Shape;312;p1"/>
          <p:cNvSpPr txBox="1">
            <a:spLocks noGrp="1"/>
          </p:cNvSpPr>
          <p:nvPr>
            <p:ph type="ctrTitle"/>
          </p:nvPr>
        </p:nvSpPr>
        <p:spPr>
          <a:xfrm>
            <a:off x="365125" y="404812"/>
            <a:ext cx="5676900" cy="3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Roboto Black"/>
              <a:buNone/>
            </a:pPr>
            <a:r>
              <a:rPr lang="en-US" sz="50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AGENCIA CAMPUS FRANCE</a:t>
            </a:r>
            <a:br>
              <a:rPr lang="en-US" sz="50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 sz="30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/>
            </a:r>
            <a:br>
              <a:rPr lang="en-US" sz="30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 sz="3000" b="1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LA EDUCACIÓN SUPERIOR FRANCESA</a:t>
            </a:r>
            <a:r>
              <a:rPr lang="en-US" sz="50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/>
            </a:r>
            <a:br>
              <a:rPr lang="en-US" sz="50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endParaRPr/>
          </a:p>
        </p:txBody>
      </p:sp>
      <p:pic>
        <p:nvPicPr>
          <p:cNvPr id="313" name="Google Shape;31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-892175"/>
            <a:ext cx="8064500" cy="806608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"/>
          <p:cNvSpPr txBox="1"/>
          <p:nvPr/>
        </p:nvSpPr>
        <p:spPr>
          <a:xfrm rot="-420000">
            <a:off x="5873750" y="2668587"/>
            <a:ext cx="1738312" cy="368300"/>
          </a:xfrm>
          <a:prstGeom prst="rect">
            <a:avLst/>
          </a:prstGeom>
          <a:solidFill>
            <a:srgbClr val="009FD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None/>
            </a:pPr>
            <a:r>
              <a:rPr lang="en-US" sz="18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BIENVENIDO</a:t>
            </a:r>
            <a:endParaRPr/>
          </a:p>
        </p:txBody>
      </p:sp>
      <p:sp>
        <p:nvSpPr>
          <p:cNvPr id="315" name="Google Shape;315;p1"/>
          <p:cNvSpPr txBox="1"/>
          <p:nvPr/>
        </p:nvSpPr>
        <p:spPr>
          <a:xfrm>
            <a:off x="6588125" y="2997200"/>
            <a:ext cx="493712" cy="3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Black"/>
              <a:buNone/>
            </a:pPr>
            <a:r>
              <a:rPr lang="en-US" sz="1800" b="0" i="0" u="none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rPr>
              <a:t>A </a:t>
            </a:r>
            <a:endParaRPr/>
          </a:p>
        </p:txBody>
      </p:sp>
      <p:sp>
        <p:nvSpPr>
          <p:cNvPr id="316" name="Google Shape;316;p1"/>
          <p:cNvSpPr txBox="1"/>
          <p:nvPr/>
        </p:nvSpPr>
        <p:spPr>
          <a:xfrm rot="-780000">
            <a:off x="6249987" y="3305175"/>
            <a:ext cx="1571625" cy="369887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Black"/>
              <a:buNone/>
            </a:pPr>
            <a:r>
              <a:rPr lang="en-US" sz="18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FRANCIA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4"/>
          <p:cNvSpPr txBox="1">
            <a:spLocks noGrp="1"/>
          </p:cNvSpPr>
          <p:nvPr>
            <p:ph type="title"/>
          </p:nvPr>
        </p:nvSpPr>
        <p:spPr>
          <a:xfrm>
            <a:off x="250825" y="288925"/>
            <a:ext cx="8137525" cy="148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004D"/>
              </a:buClr>
              <a:buSzPts val="4000"/>
              <a:buFont typeface="Roboto Black"/>
              <a:buNone/>
            </a:pPr>
            <a:r>
              <a:rPr lang="en-US" sz="4000" b="1" i="0" u="none">
                <a:solidFill>
                  <a:srgbClr val="E0004D"/>
                </a:solidFill>
                <a:latin typeface="Roboto Black"/>
                <a:ea typeface="Roboto Black"/>
                <a:cs typeface="Roboto Black"/>
                <a:sym typeface="Roboto Black"/>
              </a:rPr>
              <a:t>LOS ESTUDIOS DOCTORALES</a:t>
            </a:r>
            <a:r>
              <a:rPr lang="en-US" sz="4000" b="1" i="0" u="none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rPr>
              <a:t/>
            </a:r>
            <a:br>
              <a:rPr lang="en-US" sz="4000" b="1" i="0" u="none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endParaRPr/>
          </a:p>
        </p:txBody>
      </p:sp>
      <p:pic>
        <p:nvPicPr>
          <p:cNvPr id="404" name="Google Shape;40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675" y="1231900"/>
            <a:ext cx="2235200" cy="15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962" y="2919412"/>
            <a:ext cx="1555750" cy="1446212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4"/>
          <p:cNvSpPr txBox="1"/>
          <p:nvPr/>
        </p:nvSpPr>
        <p:spPr>
          <a:xfrm>
            <a:off x="2462212" y="1071562"/>
            <a:ext cx="6481762" cy="50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El doctorado se prepara en una Escuela Doctoral (ED). </a:t>
            </a: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Se lleva a cabo bajo la supervisión de uno o dos directores de tesis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La carrera está centrada en los trabajos de investigación en laboratorio, en centro de investigación etc. Muy pocos cursos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Redacción y sustentación de una tesis para obtener el doctorado.</a:t>
            </a: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Se puede escribir en inglés con un resumen en francés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Duración de la formación: </a:t>
            </a: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de</a:t>
            </a: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3 a 6 años (por derogación) según las disciplinas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Modalidades del doctorado: </a:t>
            </a: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Doctorado « Pleno », en codirección o Cotutela, Doctorados europeos conjuntos (ej. Erasmus Mundus), Doctorado en Empresa (CIFRE)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El financiamiento del doctorado </a:t>
            </a: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es muy a menudo un requisito previo para la inscripción en doctorado</a:t>
            </a:r>
            <a:endParaRPr/>
          </a:p>
        </p:txBody>
      </p:sp>
      <p:pic>
        <p:nvPicPr>
          <p:cNvPr id="407" name="Google Shape;407;p14"/>
          <p:cNvPicPr preferRelativeResize="0"/>
          <p:nvPr/>
        </p:nvPicPr>
        <p:blipFill rotWithShape="1">
          <a:blip r:embed="rId5">
            <a:alphaModFix/>
          </a:blip>
          <a:srcRect l="7870" t="9587" r="5561"/>
          <a:stretch/>
        </p:blipFill>
        <p:spPr>
          <a:xfrm>
            <a:off x="52387" y="4868862"/>
            <a:ext cx="2376487" cy="13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4"/>
          <p:cNvSpPr txBox="1"/>
          <p:nvPr/>
        </p:nvSpPr>
        <p:spPr>
          <a:xfrm>
            <a:off x="611187" y="5789612"/>
            <a:ext cx="1851025" cy="441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0C4F"/>
              </a:buClr>
              <a:buSzPts val="1200"/>
              <a:buFont typeface="Roboto Light"/>
              <a:buNone/>
            </a:pPr>
            <a:r>
              <a:rPr lang="en-US" sz="1200" b="1" i="0" u="none">
                <a:solidFill>
                  <a:srgbClr val="1C0C4F"/>
                </a:solidFill>
                <a:latin typeface="Roboto Light"/>
                <a:ea typeface="Roboto Light"/>
                <a:cs typeface="Roboto Light"/>
                <a:sym typeface="Roboto Light"/>
              </a:rPr>
              <a:t>de los doctorandos en Francia son extranjeros</a:t>
            </a:r>
            <a:endParaRPr/>
          </a:p>
        </p:txBody>
      </p:sp>
      <p:sp>
        <p:nvSpPr>
          <p:cNvPr id="409" name="Google Shape;409;p14"/>
          <p:cNvSpPr txBox="1"/>
          <p:nvPr/>
        </p:nvSpPr>
        <p:spPr>
          <a:xfrm>
            <a:off x="555625" y="5178425"/>
            <a:ext cx="6492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0C4F"/>
              </a:buClr>
              <a:buSzPts val="2000"/>
              <a:buFont typeface="Roboto Light"/>
              <a:buNone/>
            </a:pPr>
            <a:r>
              <a:rPr lang="en-US" sz="2000" b="1" i="0" u="none">
                <a:solidFill>
                  <a:srgbClr val="1C0C4F"/>
                </a:solidFill>
                <a:latin typeface="Roboto Light"/>
                <a:ea typeface="Roboto Light"/>
                <a:cs typeface="Roboto Light"/>
                <a:sym typeface="Roboto Light"/>
              </a:rPr>
              <a:t>el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6"/>
          <p:cNvSpPr txBox="1">
            <a:spLocks noGrp="1"/>
          </p:cNvSpPr>
          <p:nvPr>
            <p:ph type="body" idx="1"/>
          </p:nvPr>
        </p:nvSpPr>
        <p:spPr>
          <a:xfrm>
            <a:off x="250825" y="250825"/>
            <a:ext cx="8893175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004D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E0004D"/>
                </a:solidFill>
                <a:latin typeface="Arial"/>
                <a:ea typeface="Arial"/>
                <a:cs typeface="Arial"/>
                <a:sym typeface="Arial"/>
              </a:rPr>
              <a:t>CATALOGO DE FORMACIONES </a:t>
            </a:r>
            <a:endParaRPr sz="40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 NUESTRA PÁGINA 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sng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WWW.AMERIQUE-CENTRALE.CAMPUSFRANCE.ORG</a:t>
            </a:r>
            <a:endParaRPr sz="2400" b="1" i="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1" i="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6"/>
          <p:cNvSpPr txBox="1">
            <a:spLocks noGrp="1"/>
          </p:cNvSpPr>
          <p:nvPr>
            <p:ph type="body" idx="1"/>
          </p:nvPr>
        </p:nvSpPr>
        <p:spPr>
          <a:xfrm>
            <a:off x="5308600" y="6011862"/>
            <a:ext cx="3549650" cy="206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600" b="1" i="0" u="non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6"/>
          <p:cNvSpPr txBox="1"/>
          <p:nvPr/>
        </p:nvSpPr>
        <p:spPr>
          <a:xfrm>
            <a:off x="568325" y="1793875"/>
            <a:ext cx="8396287" cy="181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Roboto"/>
              <a:buNone/>
            </a:pPr>
            <a:r>
              <a:rPr lang="en-US" sz="2800" b="0" i="0" u="non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Encontrará un catálogo con toda la oferta académica francesa por nivel, especialidad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Roboto"/>
              <a:buNone/>
            </a:pPr>
            <a:r>
              <a:rPr lang="en-US" sz="2800" b="0" i="0" u="non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y sub-especialidad</a:t>
            </a:r>
            <a:endParaRPr/>
          </a:p>
        </p:txBody>
      </p:sp>
      <p:pic>
        <p:nvPicPr>
          <p:cNvPr id="417" name="Google Shape;417;p16" descr="catalogue campus france lic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1987" y="4029063"/>
            <a:ext cx="257175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6" descr="catalogue campus france mast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575" y="4449762"/>
            <a:ext cx="257175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6" descr="catalogue formations taught in english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1987" y="4887912"/>
            <a:ext cx="2571750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6" descr="catalogue campus france programmes court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01987" y="5299075"/>
            <a:ext cx="2571750" cy="36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"/>
          <p:cNvSpPr txBox="1">
            <a:spLocks noGrp="1"/>
          </p:cNvSpPr>
          <p:nvPr>
            <p:ph type="body" idx="1"/>
          </p:nvPr>
        </p:nvSpPr>
        <p:spPr>
          <a:xfrm>
            <a:off x="250825" y="250825"/>
            <a:ext cx="8528050" cy="152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3004D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D3004D"/>
                </a:solidFill>
                <a:latin typeface="Arial"/>
                <a:ea typeface="Arial"/>
                <a:cs typeface="Arial"/>
                <a:sym typeface="Arial"/>
              </a:rPr>
              <a:t>CATALOGO DE FORMACIONES A DISTANCIA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HTTPS://FOAD.CAMPUSFRANCE.ORG/#/MAIN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7"/>
          <p:cNvSpPr txBox="1">
            <a:spLocks noGrp="1"/>
          </p:cNvSpPr>
          <p:nvPr>
            <p:ph type="body" idx="1"/>
          </p:nvPr>
        </p:nvSpPr>
        <p:spPr>
          <a:xfrm>
            <a:off x="4572000" y="3167062"/>
            <a:ext cx="4206875" cy="303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1" i="0" u="non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600" b="1" i="0" u="non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7"/>
          <p:cNvSpPr txBox="1"/>
          <p:nvPr/>
        </p:nvSpPr>
        <p:spPr>
          <a:xfrm>
            <a:off x="3825875" y="1773237"/>
            <a:ext cx="5318125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Roboto"/>
              <a:buNone/>
            </a:pPr>
            <a:r>
              <a:rPr lang="en-US" sz="3000" b="0" i="0" u="non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En las condiciones actuales las instituciones de enseñanza superior ofrecen formaciones en línea 100 % a distancia o formaciones « híbridas » (a distancia y presencial).  Consulte nuestro catálogo: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Roboto"/>
              <a:buNone/>
            </a:pPr>
            <a:r>
              <a:rPr lang="en-US" sz="3000" b="0" i="0" u="non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r>
              <a:rPr lang="en-US" sz="3000" b="0" i="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" Ma formation à distance "</a:t>
            </a:r>
            <a:r>
              <a:rPr lang="en-US" sz="3000" b="0" i="0" u="non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 .</a:t>
            </a:r>
            <a:endParaRPr sz="3000" b="0" i="0" u="none">
              <a:solidFill>
                <a:srgbClr val="05050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>
              <a:solidFill>
                <a:srgbClr val="05050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8" name="Google Shape;428;p1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516" r="515"/>
          <a:stretch/>
        </p:blipFill>
        <p:spPr>
          <a:xfrm>
            <a:off x="121687" y="3720703"/>
            <a:ext cx="3704426" cy="1522072"/>
          </a:xfrm>
          <a:prstGeom prst="rect">
            <a:avLst/>
          </a:prstGeom>
          <a:solidFill>
            <a:srgbClr val="DCDCDE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addff84cf8_0_14"/>
          <p:cNvSpPr>
            <a:spLocks noGrp="1"/>
          </p:cNvSpPr>
          <p:nvPr>
            <p:ph type="body" idx="1"/>
          </p:nvPr>
        </p:nvSpPr>
        <p:spPr>
          <a:xfrm flipH="1">
            <a:off x="3168700" y="215900"/>
            <a:ext cx="5759400" cy="5724600"/>
          </a:xfrm>
          <a:prstGeom prst="rtTriangle">
            <a:avLst/>
          </a:prstGeom>
          <a:solidFill>
            <a:srgbClr val="9900FF"/>
          </a:solidFill>
          <a:ln w="9525" cap="flat" cmpd="sng">
            <a:solidFill>
              <a:srgbClr val="833177">
                <a:alpha val="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434" name="Google Shape;434;gaddff84cf8_0_14"/>
          <p:cNvSpPr txBox="1">
            <a:spLocks noGrp="1"/>
          </p:cNvSpPr>
          <p:nvPr>
            <p:ph type="ctrTitle"/>
          </p:nvPr>
        </p:nvSpPr>
        <p:spPr>
          <a:xfrm>
            <a:off x="5339150" y="231750"/>
            <a:ext cx="3588900" cy="6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00"/>
              <a:buFont typeface="Roboto Black"/>
              <a:buNone/>
            </a:pPr>
            <a:r>
              <a:rPr lang="en-US" sz="202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</a:t>
            </a:r>
            <a:r>
              <a:rPr lang="en-US"/>
              <a:t>4</a:t>
            </a:r>
            <a:endParaRPr/>
          </a:p>
        </p:txBody>
      </p:sp>
      <p:sp>
        <p:nvSpPr>
          <p:cNvPr id="435" name="Google Shape;435;gaddff84cf8_0_14"/>
          <p:cNvSpPr txBox="1">
            <a:spLocks noGrp="1"/>
          </p:cNvSpPr>
          <p:nvPr>
            <p:ph type="body" idx="1"/>
          </p:nvPr>
        </p:nvSpPr>
        <p:spPr>
          <a:xfrm>
            <a:off x="0" y="3951125"/>
            <a:ext cx="5844600" cy="19893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Roboto Black"/>
              <a:buNone/>
            </a:pPr>
            <a:r>
              <a:rPr lang="en-US" sz="6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COSTO DE LOS ESTUDIOS</a:t>
            </a:r>
            <a:endParaRPr sz="5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8"/>
          <p:cNvSpPr txBox="1">
            <a:spLocks noGrp="1"/>
          </p:cNvSpPr>
          <p:nvPr>
            <p:ph type="title"/>
          </p:nvPr>
        </p:nvSpPr>
        <p:spPr>
          <a:xfrm>
            <a:off x="250825" y="288925"/>
            <a:ext cx="8137525" cy="270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004D"/>
              </a:buClr>
              <a:buSzPts val="4000"/>
              <a:buFont typeface="Roboto Black"/>
              <a:buNone/>
            </a:pPr>
            <a:r>
              <a:rPr lang="en-US" sz="4000" b="1" i="0" u="none">
                <a:solidFill>
                  <a:srgbClr val="9900FF"/>
                </a:solidFill>
                <a:latin typeface="Roboto Black"/>
                <a:ea typeface="Roboto Black"/>
                <a:cs typeface="Roboto Black"/>
                <a:sym typeface="Roboto Black"/>
              </a:rPr>
              <a:t>LOS COSTOS DE INSCRIPCIÓN</a:t>
            </a:r>
            <a:br>
              <a:rPr lang="en-US" sz="4000" b="1" i="0" u="none">
                <a:solidFill>
                  <a:srgbClr val="9900FF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 sz="4000" b="1" i="0" u="none">
                <a:solidFill>
                  <a:srgbClr val="9900FF"/>
                </a:solidFill>
                <a:latin typeface="Roboto Black"/>
                <a:ea typeface="Roboto Black"/>
                <a:cs typeface="Roboto Black"/>
                <a:sym typeface="Roboto Black"/>
              </a:rPr>
              <a:t>EN 2020-2021</a:t>
            </a:r>
            <a:endParaRPr>
              <a:solidFill>
                <a:srgbClr val="9900FF"/>
              </a:solidFill>
            </a:endParaRPr>
          </a:p>
        </p:txBody>
      </p:sp>
      <p:graphicFrame>
        <p:nvGraphicFramePr>
          <p:cNvPr id="441" name="Google Shape;441;p18"/>
          <p:cNvGraphicFramePr/>
          <p:nvPr/>
        </p:nvGraphicFramePr>
        <p:xfrm>
          <a:off x="179387" y="2171700"/>
          <a:ext cx="4968875" cy="2621710"/>
        </p:xfrm>
        <a:graphic>
          <a:graphicData uri="http://schemas.openxmlformats.org/drawingml/2006/table">
            <a:tbl>
              <a:tblPr>
                <a:noFill/>
                <a:tableStyleId>{9BC43677-90CB-434E-8FAC-ED24B19ED7B9}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Diplomas</a:t>
                      </a:r>
                      <a:endParaRPr/>
                    </a:p>
                  </a:txBody>
                  <a:tcPr marL="94750" marR="94750" marT="45675" marB="456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Título </a:t>
                      </a:r>
                      <a:endParaRPr/>
                    </a:p>
                  </a:txBody>
                  <a:tcPr marL="94750" marR="94750" marT="45675" marB="456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Monto</a:t>
                      </a:r>
                      <a:endParaRPr/>
                    </a:p>
                  </a:txBody>
                  <a:tcPr marL="94750" marR="94750" marT="45675" marB="456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 Light"/>
                        <a:buNone/>
                      </a:pPr>
                      <a:endParaRPr sz="1400" b="1" i="0" u="none" strike="noStrike" cap="none">
                        <a:solidFill>
                          <a:srgbClr val="7030A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7030A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LICENCE</a:t>
                      </a:r>
                      <a:endParaRPr/>
                    </a:p>
                  </a:txBody>
                  <a:tcPr marL="94750" marR="94750" marT="45675" marB="456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i="0" u="none" strike="noStrike" cap="none">
                          <a:solidFill>
                            <a:srgbClr val="7030A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Diploma universitario de tecnología (DUT)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i="0" u="none" strike="noStrike" cap="none">
                          <a:solidFill>
                            <a:srgbClr val="7030A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Licence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i="0" u="none" strike="noStrike" cap="none">
                          <a:solidFill>
                            <a:srgbClr val="7030A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Licence profesional</a:t>
                      </a:r>
                      <a:endParaRPr/>
                    </a:p>
                  </a:txBody>
                  <a:tcPr marL="94750" marR="94750" marT="45675" marB="456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boto Light"/>
                        <a:buNone/>
                      </a:pPr>
                      <a:endParaRPr sz="1600" b="1" i="0" u="none" strike="noStrike" cap="non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170 € / 2770 €  </a:t>
                      </a:r>
                      <a:endParaRPr/>
                    </a:p>
                  </a:txBody>
                  <a:tcPr marL="94750" marR="94750" marT="45675" marB="45675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7030A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MASTER</a:t>
                      </a:r>
                      <a:endParaRPr/>
                    </a:p>
                  </a:txBody>
                  <a:tcPr marL="94750" marR="94750" marT="45675" marB="456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i="0" u="none" strike="noStrike" cap="none">
                          <a:solidFill>
                            <a:srgbClr val="7030A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Master </a:t>
                      </a:r>
                      <a:endParaRPr/>
                    </a:p>
                  </a:txBody>
                  <a:tcPr marL="94750" marR="94750" marT="45675" marB="456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243 € / 3770 €</a:t>
                      </a:r>
                      <a:endParaRPr/>
                    </a:p>
                  </a:txBody>
                  <a:tcPr marL="94750" marR="94750" marT="45675" marB="45675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7030A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DOCTORADO</a:t>
                      </a:r>
                      <a:endParaRPr/>
                    </a:p>
                  </a:txBody>
                  <a:tcPr marL="94750" marR="94750" marT="45675" marB="456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i="0" u="none" strike="noStrike" cap="none">
                          <a:solidFill>
                            <a:srgbClr val="7030A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Doctorado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>
                        <a:solidFill>
                          <a:srgbClr val="7030A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4750" marR="94750" marT="45675" marB="4567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n-US" sz="1600" b="1" i="0" u="none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380 €</a:t>
                      </a:r>
                      <a:endParaRPr/>
                    </a:p>
                  </a:txBody>
                  <a:tcPr marL="94750" marR="94750" marT="45675" marB="45675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2" name="Google Shape;442;p18"/>
          <p:cNvSpPr txBox="1"/>
          <p:nvPr/>
        </p:nvSpPr>
        <p:spPr>
          <a:xfrm>
            <a:off x="5219700" y="2205037"/>
            <a:ext cx="3744912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Los gastos de escolaridad en los establecimientos públicos en Francia figuran entre los más bajos del mundo porque el Estado cubre el costo real de los estudios (14 000 € / estudiante)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El costo de las inscripciones en las instituciones privadas es más elevado y puede variar de 1 500 a 30 000 euros al año (10 000 € en promedio)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9"/>
          <p:cNvSpPr txBox="1">
            <a:spLocks noGrp="1"/>
          </p:cNvSpPr>
          <p:nvPr>
            <p:ph type="title"/>
          </p:nvPr>
        </p:nvSpPr>
        <p:spPr>
          <a:xfrm>
            <a:off x="250825" y="288925"/>
            <a:ext cx="7489825" cy="105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 Black"/>
              <a:buNone/>
            </a:pPr>
            <a:r>
              <a:rPr lang="en-US" sz="4000" b="1" i="0" u="none">
                <a:solidFill>
                  <a:srgbClr val="9900FF"/>
                </a:solidFill>
                <a:latin typeface="Roboto Black"/>
                <a:ea typeface="Roboto Black"/>
                <a:cs typeface="Roboto Black"/>
                <a:sym typeface="Roboto Black"/>
              </a:rPr>
              <a:t>LAS PRÁCTICAS EN FRANCIA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448" name="Google Shape;448;p19"/>
          <p:cNvSpPr txBox="1">
            <a:spLocks noGrp="1"/>
          </p:cNvSpPr>
          <p:nvPr>
            <p:ph type="body" idx="1"/>
          </p:nvPr>
        </p:nvSpPr>
        <p:spPr>
          <a:xfrm>
            <a:off x="468312" y="1484312"/>
            <a:ext cx="82804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SE TOMAN EN CUENTA LAS PRÁCTICAS EN EL DIPLOMA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</a:pPr>
            <a:endParaRPr sz="1600" b="1" i="0" u="sng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FIRMA DE UN CONVENIO TRIPARTITO OBLIGATORIO </a:t>
            </a:r>
            <a:endParaRPr/>
          </a:p>
          <a:p>
            <a:pPr marL="457200" lvl="1" indent="-8890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✔"/>
            </a:pPr>
            <a:r>
              <a:rPr lang="en-US" sz="1400" b="0" i="0" u="none">
                <a:solidFill>
                  <a:srgbClr val="002060"/>
                </a:solidFill>
                <a:latin typeface="Roboto Light"/>
                <a:ea typeface="Roboto Light"/>
                <a:cs typeface="Roboto Light"/>
                <a:sym typeface="Roboto Light"/>
              </a:rPr>
              <a:t>estudiante – empresa – institución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None/>
            </a:pPr>
            <a:endParaRPr sz="1800" b="1" i="0" u="sng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DURACIÓN DE LAS PRÁCTICAS: DEPENDE DEL CONTEXTO</a:t>
            </a:r>
            <a:endParaRPr/>
          </a:p>
          <a:p>
            <a:pPr marL="457200" lvl="1" indent="-8890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✔"/>
            </a:pPr>
            <a:r>
              <a:rPr lang="en-US" sz="1400" b="0" i="0" u="none">
                <a:solidFill>
                  <a:srgbClr val="002060"/>
                </a:solidFill>
                <a:latin typeface="Roboto Light"/>
                <a:ea typeface="Roboto Light"/>
                <a:cs typeface="Roboto Light"/>
                <a:sym typeface="Roboto Light"/>
              </a:rPr>
              <a:t>Duración máxima: 6 meses</a:t>
            </a:r>
            <a:endParaRPr/>
          </a:p>
          <a:p>
            <a:pPr marL="457200" lvl="1" indent="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Light"/>
              <a:buNone/>
            </a:pPr>
            <a:endParaRPr sz="1400" b="0" i="0" u="none">
              <a:solidFill>
                <a:srgbClr val="00206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DESDE DICIEMBRE DE 2014, EL PRACTICANTE RECIBE UNA GRATIFICACIÓN MÍNIMA DE 557,50 EUROS AL MES PARA LAS PRÁCTICAS DE MÁS DE 2 MESES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None/>
            </a:pPr>
            <a:endParaRPr sz="1800" b="1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ESTATUTO DEL PRACTICANTE: </a:t>
            </a:r>
            <a:endParaRPr/>
          </a:p>
          <a:p>
            <a:pPr marL="457200" lvl="1" indent="-8890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✔"/>
            </a:pPr>
            <a:r>
              <a:rPr lang="en-US" sz="1400" b="0" i="0" u="none">
                <a:solidFill>
                  <a:srgbClr val="002060"/>
                </a:solidFill>
                <a:latin typeface="Roboto Light"/>
                <a:ea typeface="Roboto Light"/>
                <a:cs typeface="Roboto Light"/>
                <a:sym typeface="Roboto Light"/>
              </a:rPr>
              <a:t>No es un empleado de la empresa </a:t>
            </a:r>
            <a:endParaRPr/>
          </a:p>
          <a:p>
            <a:pPr marL="457200" lvl="1" indent="-8890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✔"/>
            </a:pPr>
            <a:r>
              <a:rPr lang="en-US" sz="1400" b="0" i="0" u="none">
                <a:solidFill>
                  <a:srgbClr val="002060"/>
                </a:solidFill>
                <a:latin typeface="Roboto Light"/>
                <a:ea typeface="Roboto Light"/>
                <a:cs typeface="Roboto Light"/>
                <a:sym typeface="Roboto Light"/>
              </a:rPr>
              <a:t>Se beneficia de la protección social durante el período de práctica</a:t>
            </a:r>
            <a:endParaRPr/>
          </a:p>
          <a:p>
            <a:pPr marL="457200" lvl="1" indent="-8890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✔"/>
            </a:pPr>
            <a:r>
              <a:rPr lang="en-US" sz="1400" b="0" i="0" u="none">
                <a:solidFill>
                  <a:srgbClr val="002060"/>
                </a:solidFill>
                <a:latin typeface="Roboto Light"/>
                <a:ea typeface="Roboto Light"/>
                <a:cs typeface="Roboto Light"/>
                <a:sym typeface="Roboto Light"/>
              </a:rPr>
              <a:t>Está sujeto a las reglas del Código de Trabajo </a:t>
            </a:r>
            <a:endParaRPr/>
          </a:p>
          <a:p>
            <a:pPr marL="457200" lvl="1" indent="-88900" algn="just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Char char="✔"/>
            </a:pPr>
            <a:r>
              <a:rPr lang="en-US" sz="1400" b="0" i="0" u="none">
                <a:solidFill>
                  <a:srgbClr val="002060"/>
                </a:solidFill>
                <a:latin typeface="Roboto Light"/>
                <a:ea typeface="Roboto Light"/>
                <a:cs typeface="Roboto Light"/>
                <a:sym typeface="Roboto Light"/>
              </a:rPr>
              <a:t>Se ajusta al reglamento interno de la empresa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addff84cf8_0_8"/>
          <p:cNvSpPr>
            <a:spLocks noGrp="1"/>
          </p:cNvSpPr>
          <p:nvPr>
            <p:ph type="body" idx="1"/>
          </p:nvPr>
        </p:nvSpPr>
        <p:spPr>
          <a:xfrm flipH="1">
            <a:off x="3168700" y="215900"/>
            <a:ext cx="5759400" cy="5724600"/>
          </a:xfrm>
          <a:prstGeom prst="rtTriangle">
            <a:avLst/>
          </a:prstGeom>
          <a:solidFill>
            <a:srgbClr val="0070C0"/>
          </a:solidFill>
          <a:ln w="9525" cap="flat" cmpd="sng">
            <a:solidFill>
              <a:srgbClr val="833177">
                <a:alpha val="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454" name="Google Shape;454;gaddff84cf8_0_8"/>
          <p:cNvSpPr txBox="1">
            <a:spLocks noGrp="1"/>
          </p:cNvSpPr>
          <p:nvPr>
            <p:ph type="ctrTitle"/>
          </p:nvPr>
        </p:nvSpPr>
        <p:spPr>
          <a:xfrm>
            <a:off x="5148249" y="215900"/>
            <a:ext cx="3780000" cy="6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00"/>
              <a:buFont typeface="Roboto Black"/>
              <a:buNone/>
            </a:pPr>
            <a:r>
              <a:rPr lang="en-US" sz="202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</a:t>
            </a:r>
            <a:r>
              <a:rPr lang="en-US"/>
              <a:t>5</a:t>
            </a:r>
            <a:endParaRPr/>
          </a:p>
        </p:txBody>
      </p:sp>
      <p:sp>
        <p:nvSpPr>
          <p:cNvPr id="455" name="Google Shape;455;gaddff84cf8_0_8"/>
          <p:cNvSpPr txBox="1">
            <a:spLocks noGrp="1"/>
          </p:cNvSpPr>
          <p:nvPr>
            <p:ph type="body" idx="1"/>
          </p:nvPr>
        </p:nvSpPr>
        <p:spPr>
          <a:xfrm>
            <a:off x="0" y="3951125"/>
            <a:ext cx="5844600" cy="1989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Roboto Black"/>
              <a:buNone/>
            </a:pPr>
            <a:r>
              <a:rPr lang="en-US" sz="51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FINANCIAMIENTO DE LOS ESTUDIOS</a:t>
            </a:r>
            <a:endParaRPr sz="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gaddff84cf8_0_0"/>
          <p:cNvPicPr preferRelativeResize="0"/>
          <p:nvPr/>
        </p:nvPicPr>
        <p:blipFill rotWithShape="1">
          <a:blip r:embed="rId3">
            <a:alphaModFix/>
          </a:blip>
          <a:srcRect l="51349" t="15437" r="23449" b="16162"/>
          <a:stretch/>
        </p:blipFill>
        <p:spPr>
          <a:xfrm>
            <a:off x="5911850" y="876300"/>
            <a:ext cx="2744788" cy="465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gaddff84cf8_0_0"/>
          <p:cNvSpPr txBox="1">
            <a:spLocks noGrp="1"/>
          </p:cNvSpPr>
          <p:nvPr>
            <p:ph type="title"/>
          </p:nvPr>
        </p:nvSpPr>
        <p:spPr>
          <a:xfrm>
            <a:off x="250825" y="288925"/>
            <a:ext cx="7993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004D"/>
              </a:buClr>
              <a:buSzPts val="3200"/>
              <a:buFont typeface="Roboto Black"/>
              <a:buNone/>
            </a:pPr>
            <a:r>
              <a:rPr lang="en-US" sz="3200" b="1" i="0" u="none">
                <a:solidFill>
                  <a:srgbClr val="0070C0"/>
                </a:solidFill>
                <a:latin typeface="Roboto Black"/>
                <a:ea typeface="Roboto Black"/>
                <a:cs typeface="Roboto Black"/>
                <a:sym typeface="Roboto Black"/>
              </a:rPr>
              <a:t>EL FINANCIAMIENTO DE LOS ESTUDIOS</a:t>
            </a:r>
            <a:r>
              <a:rPr lang="en-US" sz="4000" b="1" i="0" u="none">
                <a:solidFill>
                  <a:srgbClr val="0070C0"/>
                </a:solidFill>
                <a:latin typeface="Roboto Black"/>
                <a:ea typeface="Roboto Black"/>
                <a:cs typeface="Roboto Black"/>
                <a:sym typeface="Roboto Black"/>
              </a:rPr>
              <a:t/>
            </a:r>
            <a:br>
              <a:rPr lang="en-US" sz="4000" b="1" i="0" u="none">
                <a:solidFill>
                  <a:srgbClr val="0070C0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endParaRPr>
              <a:solidFill>
                <a:srgbClr val="0070C0"/>
              </a:solidFill>
            </a:endParaRPr>
          </a:p>
        </p:txBody>
      </p:sp>
      <p:sp>
        <p:nvSpPr>
          <p:cNvPr id="462" name="Google Shape;462;gaddff84cf8_0_0"/>
          <p:cNvSpPr txBox="1"/>
          <p:nvPr/>
        </p:nvSpPr>
        <p:spPr>
          <a:xfrm>
            <a:off x="274637" y="1174750"/>
            <a:ext cx="4930800" cy="39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Campus Bourses, el catálogo en línea de los programas de becas desarrollado por Campus France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</a:pPr>
            <a:endParaRPr sz="1600" b="1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✔"/>
            </a:pP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Unos 700 programas registrados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</a:pPr>
            <a:endParaRPr sz="1600" b="1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✔"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Motor de búsqueda multicriterios:</a:t>
            </a: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país, nivel, nacionalidad, tipo de financiación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</a:pPr>
            <a:endParaRPr sz="1600" b="0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✔"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Descripción de los programas:</a:t>
            </a: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criterios de elegibilidad, instrucciones para presentar su candidatura, contactos</a:t>
            </a:r>
            <a:endParaRPr/>
          </a:p>
          <a:p>
            <a:pPr marL="0" marR="0" lvl="0" indent="-101600" algn="just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✔"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Disponible en 3 idiomas: </a:t>
            </a: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francés, inglés y español</a:t>
            </a:r>
            <a:endParaRPr/>
          </a:p>
        </p:txBody>
      </p:sp>
      <p:sp>
        <p:nvSpPr>
          <p:cNvPr id="463" name="Google Shape;463;gaddff84cf8_0_0"/>
          <p:cNvSpPr txBox="1"/>
          <p:nvPr/>
        </p:nvSpPr>
        <p:spPr>
          <a:xfrm>
            <a:off x="274622" y="5254675"/>
            <a:ext cx="59199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 Light"/>
              <a:buNone/>
            </a:pPr>
            <a:r>
              <a:rPr lang="en-US" sz="1600" b="1" i="1" u="none">
                <a:solidFill>
                  <a:srgbClr val="002060"/>
                </a:solidFill>
                <a:latin typeface="Roboto Light"/>
                <a:ea typeface="Roboto Light"/>
                <a:cs typeface="Roboto Light"/>
                <a:sym typeface="Roboto Light"/>
              </a:rPr>
              <a:t>Para consultar el catálogo Campus Bourses: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 Light"/>
              <a:buNone/>
            </a:pPr>
            <a:r>
              <a:rPr lang="en-US" sz="1600" b="0" i="0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4"/>
              </a:rPr>
              <a:t>http://campusbourses.campusfrance.org/fria/bourse/#/catalog</a:t>
            </a:r>
            <a:r>
              <a:rPr lang="en-US" sz="1600" b="0" i="0" u="none">
                <a:solidFill>
                  <a:srgbClr val="00206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/>
          </a:p>
        </p:txBody>
      </p:sp>
      <p:sp>
        <p:nvSpPr>
          <p:cNvPr id="464" name="Google Shape;464;gaddff84cf8_0_0"/>
          <p:cNvSpPr txBox="1">
            <a:spLocks noGrp="1"/>
          </p:cNvSpPr>
          <p:nvPr>
            <p:ph type="body" idx="1"/>
          </p:nvPr>
        </p:nvSpPr>
        <p:spPr>
          <a:xfrm>
            <a:off x="274637" y="742950"/>
            <a:ext cx="46338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004D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E0004D"/>
                </a:solidFill>
                <a:latin typeface="Roboto"/>
                <a:ea typeface="Roboto"/>
                <a:cs typeface="Roboto"/>
                <a:sym typeface="Roboto"/>
              </a:rPr>
              <a:t>CAMPUS BOURSES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22"/>
          <p:cNvPicPr preferRelativeResize="0"/>
          <p:nvPr/>
        </p:nvPicPr>
        <p:blipFill rotWithShape="1">
          <a:blip r:embed="rId3">
            <a:alphaModFix/>
          </a:blip>
          <a:srcRect l="32446" t="11839" r="30650" b="13908"/>
          <a:stretch/>
        </p:blipFill>
        <p:spPr>
          <a:xfrm>
            <a:off x="468312" y="1857375"/>
            <a:ext cx="3071812" cy="3862387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2"/>
          <p:cNvSpPr txBox="1">
            <a:spLocks noGrp="1"/>
          </p:cNvSpPr>
          <p:nvPr>
            <p:ph type="title"/>
          </p:nvPr>
        </p:nvSpPr>
        <p:spPr>
          <a:xfrm>
            <a:off x="250825" y="288925"/>
            <a:ext cx="8713787" cy="117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7200"/>
              <a:buFont typeface="Roboto Black"/>
              <a:buNone/>
            </a:pPr>
            <a:r>
              <a:rPr lang="en-US" sz="7200" b="1" i="0" u="none">
                <a:solidFill>
                  <a:srgbClr val="0070C0"/>
                </a:solidFill>
                <a:latin typeface="Roboto Black"/>
                <a:ea typeface="Roboto Black"/>
                <a:cs typeface="Roboto Black"/>
                <a:sym typeface="Roboto Black"/>
              </a:rPr>
              <a:t>BECAS </a:t>
            </a:r>
            <a:endParaRPr/>
          </a:p>
        </p:txBody>
      </p:sp>
      <p:sp>
        <p:nvSpPr>
          <p:cNvPr id="471" name="Google Shape;471;p22"/>
          <p:cNvSpPr txBox="1"/>
          <p:nvPr/>
        </p:nvSpPr>
        <p:spPr>
          <a:xfrm>
            <a:off x="3540125" y="1403350"/>
            <a:ext cx="5976937" cy="477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Becas de estudios (duración mínima 6 meses, para obtener un diploma de Master o Doctorado)</a:t>
            </a:r>
            <a:endParaRPr sz="2000" b="1" i="0" u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1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 Becas a costo compartido (con convenio o sin convenio)</a:t>
            </a:r>
            <a:endParaRPr sz="1800" b="1" i="1" u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. Becas de cobertura social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.Becas en cotutela o en alternancia (preparación de una tesis alternativamente en Francia y en el país de origen)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u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 i="1" u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23"/>
          <p:cNvPicPr preferRelativeResize="0"/>
          <p:nvPr/>
        </p:nvPicPr>
        <p:blipFill rotWithShape="1">
          <a:blip r:embed="rId3">
            <a:alphaModFix/>
          </a:blip>
          <a:srcRect l="32446" t="11839" r="30650" b="13908"/>
          <a:stretch/>
        </p:blipFill>
        <p:spPr>
          <a:xfrm>
            <a:off x="468312" y="1857375"/>
            <a:ext cx="3071812" cy="3862387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3"/>
          <p:cNvSpPr txBox="1">
            <a:spLocks noGrp="1"/>
          </p:cNvSpPr>
          <p:nvPr>
            <p:ph type="title"/>
          </p:nvPr>
        </p:nvSpPr>
        <p:spPr>
          <a:xfrm>
            <a:off x="250825" y="288925"/>
            <a:ext cx="8713787" cy="117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7200"/>
              <a:buFont typeface="Roboto Black"/>
              <a:buNone/>
            </a:pPr>
            <a:r>
              <a:rPr lang="en-US" sz="7200" b="1" i="0" u="none">
                <a:solidFill>
                  <a:srgbClr val="0070C0"/>
                </a:solidFill>
                <a:latin typeface="Roboto Black"/>
                <a:ea typeface="Roboto Black"/>
                <a:cs typeface="Roboto Black"/>
                <a:sym typeface="Roboto Black"/>
              </a:rPr>
              <a:t>BECAS </a:t>
            </a:r>
            <a:endParaRPr/>
          </a:p>
        </p:txBody>
      </p:sp>
      <p:sp>
        <p:nvSpPr>
          <p:cNvPr id="478" name="Google Shape;478;p23"/>
          <p:cNvSpPr txBox="1"/>
          <p:nvPr/>
        </p:nvSpPr>
        <p:spPr>
          <a:xfrm>
            <a:off x="3540125" y="1403350"/>
            <a:ext cx="5976937" cy="477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u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Becas de pasantía (máximo 3 meses)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1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1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Formaciones de calificación</a:t>
            </a:r>
            <a:endParaRPr sz="1800" b="1" i="1" u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Becas de «français langue étrangère» (FLE)</a:t>
            </a:r>
            <a:endParaRPr sz="2000" b="1" i="0" u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. </a:t>
            </a:r>
            <a:r>
              <a:rPr lang="en-US" sz="1800" b="1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Presencial (máximo 3 meses)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. A distancia (Programa específico Master Universidad de las Antillas)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 i="1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" descr="Fotolia_82102412_L.jpg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215900" y="215900"/>
            <a:ext cx="8712200" cy="5724525"/>
          </a:xfrm>
          <a:prstGeom prst="rect">
            <a:avLst/>
          </a:prstGeom>
          <a:solidFill>
            <a:srgbClr val="DCDCDE"/>
          </a:solidFill>
          <a:ln>
            <a:noFill/>
          </a:ln>
        </p:spPr>
      </p:pic>
      <p:sp>
        <p:nvSpPr>
          <p:cNvPr id="322" name="Google Shape;322;p2"/>
          <p:cNvSpPr>
            <a:spLocks noGrp="1"/>
          </p:cNvSpPr>
          <p:nvPr>
            <p:ph type="body" idx="1"/>
          </p:nvPr>
        </p:nvSpPr>
        <p:spPr>
          <a:xfrm flipH="1">
            <a:off x="3168650" y="215900"/>
            <a:ext cx="5759450" cy="5724525"/>
          </a:xfrm>
          <a:prstGeom prst="rtTriangle">
            <a:avLst/>
          </a:prstGeom>
          <a:solidFill>
            <a:srgbClr val="FFCC00"/>
          </a:solidFill>
          <a:ln w="9525" cap="flat" cmpd="sng">
            <a:solidFill>
              <a:srgbClr val="833177">
                <a:alpha val="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323" name="Google Shape;323;p2"/>
          <p:cNvSpPr txBox="1">
            <a:spLocks noGrp="1"/>
          </p:cNvSpPr>
          <p:nvPr>
            <p:ph type="body" idx="1"/>
          </p:nvPr>
        </p:nvSpPr>
        <p:spPr>
          <a:xfrm>
            <a:off x="0" y="3951275"/>
            <a:ext cx="9144000" cy="19893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Black"/>
              <a:buNone/>
            </a:pPr>
            <a:r>
              <a:rPr lang="en-US" sz="60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LA MOVILIDAD ESTUDIANTIL</a:t>
            </a:r>
            <a:endParaRPr/>
          </a:p>
        </p:txBody>
      </p:sp>
      <p:sp>
        <p:nvSpPr>
          <p:cNvPr id="324" name="Google Shape;324;p2"/>
          <p:cNvSpPr txBox="1">
            <a:spLocks noGrp="1"/>
          </p:cNvSpPr>
          <p:nvPr>
            <p:ph type="ctrTitle"/>
          </p:nvPr>
        </p:nvSpPr>
        <p:spPr>
          <a:xfrm>
            <a:off x="5148249" y="215900"/>
            <a:ext cx="4118100" cy="6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00"/>
              <a:buFont typeface="Roboto Black"/>
              <a:buNone/>
            </a:pPr>
            <a:r>
              <a:rPr lang="en-US" sz="202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4"/>
          <p:cNvSpPr txBox="1">
            <a:spLocks noGrp="1"/>
          </p:cNvSpPr>
          <p:nvPr>
            <p:ph type="title"/>
          </p:nvPr>
        </p:nvSpPr>
        <p:spPr>
          <a:xfrm>
            <a:off x="250825" y="288925"/>
            <a:ext cx="8677275" cy="270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 Black"/>
              <a:buNone/>
            </a:pPr>
            <a:r>
              <a:rPr lang="en-US" sz="4000" b="1" i="0" u="none">
                <a:solidFill>
                  <a:srgbClr val="0070C0"/>
                </a:solidFill>
                <a:latin typeface="Roboto Black"/>
                <a:ea typeface="Roboto Black"/>
                <a:cs typeface="Roboto Black"/>
                <a:sym typeface="Roboto Black"/>
              </a:rPr>
              <a:t>BECAS DE EXCELENCIA EIFFEL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484" name="Google Shape;484;p24"/>
          <p:cNvSpPr txBox="1">
            <a:spLocks noGrp="1"/>
          </p:cNvSpPr>
          <p:nvPr>
            <p:ph type="body" idx="1"/>
          </p:nvPr>
        </p:nvSpPr>
        <p:spPr>
          <a:xfrm>
            <a:off x="4319575" y="2612625"/>
            <a:ext cx="4875000" cy="27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</a:pPr>
            <a:r>
              <a:rPr lang="en-US" sz="1400" b="1" i="0" u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b="1" i="0" u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CONVOCATORIA ABIERTA </a:t>
            </a:r>
            <a:endParaRPr sz="1400"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None/>
            </a:pPr>
            <a:r>
              <a:rPr lang="en-US" sz="2200" b="1" i="0" u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DEL 28 DE SEPTIEMBRE DEL 2020  </a:t>
            </a:r>
            <a:endParaRPr sz="1400"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None/>
            </a:pPr>
            <a:r>
              <a:rPr lang="en-US" sz="2200" b="1" i="0" u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AL  </a:t>
            </a:r>
            <a:endParaRPr sz="1400"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None/>
            </a:pPr>
            <a:r>
              <a:rPr lang="en-US" sz="2200" b="1" i="0" u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08 DE ENERO DEL 2021</a:t>
            </a:r>
            <a:endParaRPr sz="1400"/>
          </a:p>
        </p:txBody>
      </p:sp>
      <p:sp>
        <p:nvSpPr>
          <p:cNvPr id="485" name="Google Shape;485;p24"/>
          <p:cNvSpPr txBox="1"/>
          <p:nvPr/>
        </p:nvSpPr>
        <p:spPr>
          <a:xfrm>
            <a:off x="8027987" y="6423025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Light"/>
              <a:buNone/>
            </a:pPr>
            <a:r>
              <a:rPr lang="en-US" sz="900" b="0" i="0" u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/>
          </a:p>
        </p:txBody>
      </p:sp>
      <p:sp>
        <p:nvSpPr>
          <p:cNvPr id="486" name="Google Shape;486;p24"/>
          <p:cNvSpPr txBox="1"/>
          <p:nvPr/>
        </p:nvSpPr>
        <p:spPr>
          <a:xfrm>
            <a:off x="215900" y="6192837"/>
            <a:ext cx="324008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4"/>
          <p:cNvSpPr txBox="1"/>
          <p:nvPr/>
        </p:nvSpPr>
        <p:spPr>
          <a:xfrm>
            <a:off x="8027987" y="6056312"/>
            <a:ext cx="9001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Roboto Medium"/>
              <a:buNone/>
            </a:pPr>
            <a:r>
              <a:rPr lang="en-US" sz="900" b="0" i="0" u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/>
          </a:p>
        </p:txBody>
      </p:sp>
      <p:pic>
        <p:nvPicPr>
          <p:cNvPr id="488" name="Google Shape;48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762" y="1530350"/>
            <a:ext cx="3933825" cy="34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>
            <a:spLocks noGrp="1"/>
          </p:cNvSpPr>
          <p:nvPr>
            <p:ph type="body" idx="1"/>
          </p:nvPr>
        </p:nvSpPr>
        <p:spPr>
          <a:xfrm flipH="1">
            <a:off x="3168650" y="215900"/>
            <a:ext cx="5759450" cy="5724525"/>
          </a:xfrm>
          <a:prstGeom prst="rtTriangle">
            <a:avLst/>
          </a:prstGeom>
          <a:solidFill>
            <a:srgbClr val="FF6600"/>
          </a:solidFill>
          <a:ln w="9525" cap="flat" cmpd="sng">
            <a:solidFill>
              <a:srgbClr val="833177">
                <a:alpha val="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494" name="Google Shape;494;p25"/>
          <p:cNvSpPr txBox="1">
            <a:spLocks noGrp="1"/>
          </p:cNvSpPr>
          <p:nvPr>
            <p:ph type="ctrTitle"/>
          </p:nvPr>
        </p:nvSpPr>
        <p:spPr>
          <a:xfrm>
            <a:off x="5148262" y="215900"/>
            <a:ext cx="3779837" cy="639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00"/>
              <a:buFont typeface="Roboto Black"/>
              <a:buNone/>
            </a:pPr>
            <a:r>
              <a:rPr lang="en-US" sz="202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</a:t>
            </a:r>
            <a:r>
              <a:rPr lang="en-US"/>
              <a:t>6</a:t>
            </a:r>
            <a:endParaRPr/>
          </a:p>
        </p:txBody>
      </p:sp>
      <p:sp>
        <p:nvSpPr>
          <p:cNvPr id="495" name="Google Shape;495;p25"/>
          <p:cNvSpPr txBox="1">
            <a:spLocks noGrp="1"/>
          </p:cNvSpPr>
          <p:nvPr>
            <p:ph type="body" idx="1"/>
          </p:nvPr>
        </p:nvSpPr>
        <p:spPr>
          <a:xfrm>
            <a:off x="232779" y="3951425"/>
            <a:ext cx="5759400" cy="1989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Roboto Black"/>
              <a:buNone/>
            </a:pPr>
            <a:r>
              <a:rPr lang="en-US" sz="66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TESTS DE FRANCÉS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6"/>
          <p:cNvSpPr txBox="1">
            <a:spLocks noGrp="1"/>
          </p:cNvSpPr>
          <p:nvPr>
            <p:ph type="title"/>
          </p:nvPr>
        </p:nvSpPr>
        <p:spPr>
          <a:xfrm>
            <a:off x="271462" y="149225"/>
            <a:ext cx="7993062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000"/>
              <a:buFont typeface="Roboto Black"/>
              <a:buNone/>
            </a:pPr>
            <a:r>
              <a:rPr lang="en-US" sz="4000" b="1" i="0" u="none">
                <a:solidFill>
                  <a:srgbClr val="FF6600"/>
                </a:solidFill>
                <a:latin typeface="Roboto Black"/>
                <a:ea typeface="Roboto Black"/>
                <a:cs typeface="Roboto Black"/>
                <a:sym typeface="Roboto Black"/>
              </a:rPr>
              <a:t>EL IDIOMA FRANCÉS</a:t>
            </a:r>
            <a:br>
              <a:rPr lang="en-US" sz="4000" b="1" i="0" u="none">
                <a:solidFill>
                  <a:srgbClr val="FF6600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 sz="2800" b="1" i="0" u="none">
                <a:solidFill>
                  <a:srgbClr val="FF6600"/>
                </a:solidFill>
                <a:latin typeface="Roboto Black"/>
                <a:ea typeface="Roboto Black"/>
                <a:cs typeface="Roboto Black"/>
                <a:sym typeface="Roboto Black"/>
              </a:rPr>
              <a:t>NIVEL, TESTS Y DIPLOMAS</a:t>
            </a:r>
            <a:endParaRPr/>
          </a:p>
        </p:txBody>
      </p:sp>
      <p:pic>
        <p:nvPicPr>
          <p:cNvPr id="501" name="Google Shape;50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1519237"/>
            <a:ext cx="954087" cy="9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2837" y="1619250"/>
            <a:ext cx="865187" cy="8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6" descr="Logo DELF DAL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9350" y="1425575"/>
            <a:ext cx="1147762" cy="114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750" y="2733675"/>
            <a:ext cx="22383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6"/>
          <p:cNvSpPr txBox="1"/>
          <p:nvPr/>
        </p:nvSpPr>
        <p:spPr>
          <a:xfrm>
            <a:off x="3248025" y="1196975"/>
            <a:ext cx="5675312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Dominio del idioma francés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✔"/>
            </a:pP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Una gran ventaja para tener éxito en los estudios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✔"/>
            </a:pP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Una condición necesaria para algunas formaciones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None/>
            </a:pPr>
            <a:endParaRPr sz="1600" b="0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Niveles de lengua para estudiar en Francia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✔"/>
            </a:pP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Nivel B1 o B2 del CECRL deseable para cursar estudios superiores en Francia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✔"/>
            </a:pP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Nivel B2 del CECRL exigido para un ingreso al 1er año en el marco de la DAP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✔"/>
            </a:pP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Un nivel superior de tipo C1 o C2 puede ser solicitado por las instituciones en ciertos campos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Tests y diplomas de francés lengua extranjera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None/>
            </a:pPr>
            <a:endParaRPr sz="1600" b="0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✔"/>
            </a:pP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Permiten acreditar el nivel de dominio del francés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✔"/>
            </a:pP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Centros autorizados, en Francia y en el extranjero, permiten tomar estos tests y diplomas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6" name="Google Shape;506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5612" y="4076700"/>
            <a:ext cx="2406650" cy="13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addff84cf8_0_20"/>
          <p:cNvSpPr>
            <a:spLocks noGrp="1"/>
          </p:cNvSpPr>
          <p:nvPr>
            <p:ph type="body" idx="1"/>
          </p:nvPr>
        </p:nvSpPr>
        <p:spPr>
          <a:xfrm flipH="1">
            <a:off x="3168700" y="215900"/>
            <a:ext cx="5759400" cy="5724600"/>
          </a:xfrm>
          <a:prstGeom prst="rtTriangle">
            <a:avLst/>
          </a:prstGeom>
          <a:solidFill>
            <a:srgbClr val="6AA84F"/>
          </a:solidFill>
          <a:ln w="9525" cap="flat" cmpd="sng">
            <a:solidFill>
              <a:srgbClr val="833177">
                <a:alpha val="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512" name="Google Shape;512;gaddff84cf8_0_20"/>
          <p:cNvSpPr txBox="1">
            <a:spLocks noGrp="1"/>
          </p:cNvSpPr>
          <p:nvPr>
            <p:ph type="ctrTitle"/>
          </p:nvPr>
        </p:nvSpPr>
        <p:spPr>
          <a:xfrm>
            <a:off x="5148250" y="215900"/>
            <a:ext cx="3779700" cy="6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00"/>
              <a:buFont typeface="Roboto Black"/>
              <a:buNone/>
            </a:pPr>
            <a:r>
              <a:rPr lang="en-US" sz="202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</a:t>
            </a:r>
            <a:r>
              <a:rPr lang="en-US"/>
              <a:t>7</a:t>
            </a:r>
            <a:endParaRPr/>
          </a:p>
        </p:txBody>
      </p:sp>
      <p:sp>
        <p:nvSpPr>
          <p:cNvPr id="513" name="Google Shape;513;gaddff84cf8_0_20"/>
          <p:cNvSpPr txBox="1">
            <a:spLocks noGrp="1"/>
          </p:cNvSpPr>
          <p:nvPr>
            <p:ph type="body" idx="1"/>
          </p:nvPr>
        </p:nvSpPr>
        <p:spPr>
          <a:xfrm>
            <a:off x="0" y="3951125"/>
            <a:ext cx="5844600" cy="19893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Roboto Black"/>
              <a:buNone/>
            </a:pPr>
            <a:r>
              <a:rPr lang="en-US" sz="66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OTROS PROGRAMAS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7"/>
          <p:cNvSpPr txBox="1">
            <a:spLocks noGrp="1"/>
          </p:cNvSpPr>
          <p:nvPr>
            <p:ph type="title"/>
          </p:nvPr>
        </p:nvSpPr>
        <p:spPr>
          <a:xfrm>
            <a:off x="250825" y="288925"/>
            <a:ext cx="8642350" cy="13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000"/>
              <a:buFont typeface="Roboto Black"/>
              <a:buNone/>
            </a:pPr>
            <a:r>
              <a:rPr lang="en-US" sz="4000" b="1" i="0" u="none">
                <a:solidFill>
                  <a:srgbClr val="6AA84F"/>
                </a:solidFill>
                <a:latin typeface="Roboto Black"/>
                <a:ea typeface="Roboto Black"/>
                <a:cs typeface="Roboto Black"/>
                <a:sym typeface="Roboto Black"/>
              </a:rPr>
              <a:t>EL IDIOMA FRANCÉS</a:t>
            </a:r>
            <a:br>
              <a:rPr lang="en-US" sz="4000" b="1" i="0" u="none">
                <a:solidFill>
                  <a:srgbClr val="6AA84F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 sz="2800" b="1" i="0" u="none">
                <a:solidFill>
                  <a:srgbClr val="6AA84F"/>
                </a:solidFill>
                <a:latin typeface="Roboto Black"/>
                <a:ea typeface="Roboto Black"/>
                <a:cs typeface="Roboto Black"/>
                <a:sym typeface="Roboto Black"/>
              </a:rPr>
              <a:t>PROGRAMAS CORTOS Y ESCUELAS DE VERANO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519" name="Google Shape;519;p27"/>
          <p:cNvSpPr txBox="1"/>
          <p:nvPr/>
        </p:nvSpPr>
        <p:spPr>
          <a:xfrm>
            <a:off x="4140200" y="1844675"/>
            <a:ext cx="4824412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Una oferta de formación variada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✔"/>
            </a:pP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Programas de formación en Francés Lengua Extranjera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✔"/>
            </a:pP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Programas que combinan cursos de francés y actividades turísticas y culturales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✔"/>
            </a:pP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Programas bilingües francés/inglés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Programas académicos cortos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Formaciones que otorgan certificados </a:t>
            </a:r>
            <a:endParaRPr sz="1600" b="0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✔"/>
            </a:pP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Se entrega un diploma o un certificado de formación 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✔"/>
            </a:pP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Se puede conseguir créditos ECTS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>
              <a:solidFill>
                <a:srgbClr val="5859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>
              <a:solidFill>
                <a:srgbClr val="5859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>
              <a:solidFill>
                <a:srgbClr val="58595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0" name="Google Shape;520;p27"/>
          <p:cNvPicPr preferRelativeResize="0"/>
          <p:nvPr/>
        </p:nvPicPr>
        <p:blipFill rotWithShape="1">
          <a:blip r:embed="rId3">
            <a:alphaModFix/>
          </a:blip>
          <a:srcRect t="8239" r="1399" b="6800"/>
          <a:stretch/>
        </p:blipFill>
        <p:spPr>
          <a:xfrm>
            <a:off x="468312" y="1989137"/>
            <a:ext cx="3275012" cy="1763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8"/>
          <p:cNvSpPr txBox="1">
            <a:spLocks noGrp="1"/>
          </p:cNvSpPr>
          <p:nvPr>
            <p:ph type="title"/>
          </p:nvPr>
        </p:nvSpPr>
        <p:spPr>
          <a:xfrm>
            <a:off x="250825" y="288925"/>
            <a:ext cx="8424862" cy="233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000"/>
              <a:buFont typeface="Roboto Black"/>
              <a:buNone/>
            </a:pPr>
            <a:r>
              <a:rPr lang="en-US" sz="4000" b="1" i="0" u="none">
                <a:solidFill>
                  <a:srgbClr val="6AA84F"/>
                </a:solidFill>
                <a:latin typeface="Roboto Black"/>
                <a:ea typeface="Roboto Black"/>
                <a:cs typeface="Roboto Black"/>
                <a:sym typeface="Roboto Black"/>
              </a:rPr>
              <a:t>PROGRAMAS EN INGLÉS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526" name="Google Shape;526;p28"/>
          <p:cNvSpPr txBox="1"/>
          <p:nvPr/>
        </p:nvSpPr>
        <p:spPr>
          <a:xfrm>
            <a:off x="207962" y="1735137"/>
            <a:ext cx="5516562" cy="41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El catálogo en línea de los programas </a:t>
            </a:r>
            <a:r>
              <a:rPr lang="en-US" sz="1600" b="1" i="1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Taught in English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-1016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✔"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1337 programas de formación (feb. 2018)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✔"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237 instituciones de educación superior</a:t>
            </a:r>
            <a:endParaRPr/>
          </a:p>
          <a:p>
            <a:pPr marL="800100" marR="0" lvl="1" indent="-3429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Paris Saclay (163 formaciones)</a:t>
            </a:r>
            <a:endParaRPr/>
          </a:p>
          <a:p>
            <a:pPr marL="800100" marR="0" lvl="1" indent="-3429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SKEMA Business School (29 formaciones)</a:t>
            </a:r>
            <a:endParaRPr/>
          </a:p>
          <a:p>
            <a:pPr marL="800100" marR="0" lvl="1" indent="-3429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Grenoble Ecole de management (27 formaciones)</a:t>
            </a:r>
            <a:endParaRPr/>
          </a:p>
          <a:p>
            <a:pPr marL="800100" marR="0" lvl="1" indent="-2413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00100" marR="0" lvl="1" indent="-3429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✔"/>
            </a:pPr>
            <a:r>
              <a:rPr lang="en-US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Nivel de las formaciones</a:t>
            </a:r>
            <a:endParaRPr sz="16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00100" marR="0" lvl="1" indent="-3429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100 de nivel Licence</a:t>
            </a:r>
            <a:endParaRPr/>
          </a:p>
          <a:p>
            <a:pPr marL="800100" marR="0" lvl="1" indent="-3429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636 de nivel Master</a:t>
            </a:r>
            <a:endParaRPr/>
          </a:p>
          <a:p>
            <a:pPr marL="800100" marR="0" lvl="1" indent="-3429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600 diplomas reconocidos y 400 con gastos de inscripción nacionales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7" name="Google Shape;527;p28"/>
          <p:cNvPicPr preferRelativeResize="0"/>
          <p:nvPr/>
        </p:nvPicPr>
        <p:blipFill rotWithShape="1">
          <a:blip r:embed="rId3">
            <a:alphaModFix/>
          </a:blip>
          <a:srcRect b="11079"/>
          <a:stretch/>
        </p:blipFill>
        <p:spPr>
          <a:xfrm>
            <a:off x="5635625" y="981075"/>
            <a:ext cx="3040062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9"/>
          <p:cNvSpPr txBox="1"/>
          <p:nvPr/>
        </p:nvSpPr>
        <p:spPr>
          <a:xfrm>
            <a:off x="0" y="6498000"/>
            <a:ext cx="360000" cy="360000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"/>
              <a:buFont typeface="Roboto Light"/>
              <a:buNone/>
            </a:pPr>
            <a:r>
              <a:rPr lang="en-US" sz="5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rPr>
              <a:t>28/07/2017</a:t>
            </a:r>
            <a:endParaRPr sz="500" b="0" i="0" u="none" strike="noStrike" cap="none">
              <a:solidFill>
                <a:schemeClr val="l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3" name="Google Shape;533;p29"/>
          <p:cNvSpPr txBox="1"/>
          <p:nvPr/>
        </p:nvSpPr>
        <p:spPr>
          <a:xfrm>
            <a:off x="0" y="6498000"/>
            <a:ext cx="360000" cy="360000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"/>
              <a:buFont typeface="Roboto Medium"/>
              <a:buNone/>
            </a:pPr>
            <a:r>
              <a:rPr lang="en-US" sz="500" b="0" i="0" u="none" strike="noStrike" cap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rPr>
              <a:t>NOM DU SERVICE - Prénom &amp; Nom du rédacteur</a:t>
            </a:r>
            <a:endParaRPr/>
          </a:p>
        </p:txBody>
      </p:sp>
      <p:sp>
        <p:nvSpPr>
          <p:cNvPr id="534" name="Google Shape;534;p29"/>
          <p:cNvSpPr txBox="1"/>
          <p:nvPr/>
        </p:nvSpPr>
        <p:spPr>
          <a:xfrm>
            <a:off x="0" y="6498000"/>
            <a:ext cx="360000" cy="360000"/>
          </a:xfrm>
          <a:prstGeom prst="rect">
            <a:avLst/>
          </a:prstGeom>
          <a:noFill/>
          <a:ln w="9525" cap="flat" cmpd="sng">
            <a:solidFill>
              <a:schemeClr val="l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"/>
              <a:buFont typeface="Roboto Medium"/>
              <a:buNone/>
            </a:pPr>
            <a:r>
              <a:rPr lang="en-US" sz="500" b="0" i="0" u="none" strike="noStrike" cap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rPr>
              <a:t>P. </a:t>
            </a:r>
            <a:fld id="{00000000-1234-1234-1234-123412341234}" type="slidenum">
              <a:rPr lang="en-US" sz="500" b="0" i="0" u="none" strike="noStrike" cap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rPr>
              <a:t>26</a:t>
            </a:fld>
            <a:endParaRPr sz="500" b="0" i="0" u="none" strike="noStrike" cap="none">
              <a:solidFill>
                <a:schemeClr val="l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35" name="Google Shape;535;p2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t="703" b="704"/>
          <a:stretch/>
        </p:blipFill>
        <p:spPr>
          <a:xfrm>
            <a:off x="206375" y="187325"/>
            <a:ext cx="8712200" cy="572452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9"/>
          <p:cNvSpPr txBox="1">
            <a:spLocks noGrp="1"/>
          </p:cNvSpPr>
          <p:nvPr>
            <p:ph type="ctrTitle"/>
          </p:nvPr>
        </p:nvSpPr>
        <p:spPr>
          <a:xfrm rot="-420000">
            <a:off x="2813050" y="3419475"/>
            <a:ext cx="4151312" cy="962025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accent1">
                <a:alpha val="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0" rIns="1800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200"/>
              <a:buFont typeface="Roboto Black"/>
              <a:buNone/>
            </a:pPr>
            <a:r>
              <a:rPr lang="en-US" sz="62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GRACIAS!</a:t>
            </a:r>
            <a:endParaRPr/>
          </a:p>
        </p:txBody>
      </p:sp>
      <p:sp>
        <p:nvSpPr>
          <p:cNvPr id="537" name="Google Shape;537;p29" descr="étudiants tour eiffel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30" descr="Etudiants dans les Espaces CF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53600" y="3218275"/>
            <a:ext cx="4357800" cy="2520900"/>
          </a:xfrm>
          <a:prstGeom prst="rect">
            <a:avLst/>
          </a:prstGeom>
          <a:solidFill>
            <a:srgbClr val="DCDCDE"/>
          </a:solidFill>
          <a:ln>
            <a:noFill/>
          </a:ln>
        </p:spPr>
      </p:pic>
      <p:sp>
        <p:nvSpPr>
          <p:cNvPr id="543" name="Google Shape;543;p30"/>
          <p:cNvSpPr txBox="1">
            <a:spLocks noGrp="1"/>
          </p:cNvSpPr>
          <p:nvPr>
            <p:ph type="title"/>
          </p:nvPr>
        </p:nvSpPr>
        <p:spPr>
          <a:xfrm>
            <a:off x="870374" y="794975"/>
            <a:ext cx="7069079" cy="230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Roboto"/>
              <a:buNone/>
            </a:pPr>
            <a:endParaRPr sz="2000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Roboto"/>
              <a:buNone/>
            </a:pPr>
            <a:r>
              <a:rPr lang="en-US" sz="2000" b="1" i="0" u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2000" b="1" i="0" u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000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managua</a:t>
            </a:r>
            <a:r>
              <a:rPr lang="en-US" sz="2000" b="1" i="0" u="none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@</a:t>
            </a:r>
            <a:r>
              <a:rPr lang="en-US" sz="2000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campusfrance.org</a:t>
            </a:r>
            <a:r>
              <a:rPr lang="en-US" sz="2000" b="1" i="0" u="none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2000" b="1" i="0" u="none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000" b="1" i="0" u="none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2000" b="1" i="0" u="none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000" b="1" i="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WWW.AMERIQUE-CENTRALE.CAMPUSFRANCE.ORG</a:t>
            </a:r>
            <a:r>
              <a:rPr lang="en-US" sz="2000" b="1" i="0" u="none" dirty="0">
                <a:solidFill>
                  <a:srgbClr val="0F58F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i="0" u="none" dirty="0" smtClean="0">
                <a:solidFill>
                  <a:srgbClr val="0F58FD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2000" b="1" i="0" u="none" dirty="0" smtClean="0">
                <a:solidFill>
                  <a:srgbClr val="0F58F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000" dirty="0">
                <a:solidFill>
                  <a:srgbClr val="0F58FD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2000" dirty="0">
                <a:solidFill>
                  <a:srgbClr val="0F58F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000" dirty="0" err="1" smtClean="0">
                <a:solidFill>
                  <a:srgbClr val="0F58FD"/>
                </a:solidFill>
                <a:latin typeface="Roboto"/>
                <a:ea typeface="Roboto"/>
                <a:cs typeface="Roboto"/>
                <a:sym typeface="Roboto"/>
              </a:rPr>
              <a:t>Antena</a:t>
            </a:r>
            <a:r>
              <a:rPr lang="en-US" sz="2000" dirty="0" smtClean="0">
                <a:solidFill>
                  <a:srgbClr val="0F58FD"/>
                </a:solidFill>
                <a:latin typeface="Roboto"/>
                <a:ea typeface="Roboto"/>
                <a:cs typeface="Roboto"/>
                <a:sym typeface="Roboto"/>
              </a:rPr>
              <a:t> CF Managua – ALIANZA FRANCESA </a:t>
            </a:r>
            <a:br>
              <a:rPr lang="en-US" sz="2000" dirty="0" smtClean="0">
                <a:solidFill>
                  <a:srgbClr val="0F58F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000" dirty="0" smtClean="0">
                <a:solidFill>
                  <a:srgbClr val="0F58FD"/>
                </a:solidFill>
                <a:latin typeface="Roboto"/>
                <a:ea typeface="Roboto"/>
                <a:cs typeface="Roboto"/>
                <a:sym typeface="Roboto"/>
              </a:rPr>
              <a:t>Resp. Nancy </a:t>
            </a:r>
            <a:r>
              <a:rPr lang="en-US" sz="2000" smtClean="0">
                <a:solidFill>
                  <a:srgbClr val="0F58FD"/>
                </a:solidFill>
                <a:latin typeface="Roboto"/>
                <a:ea typeface="Roboto"/>
                <a:cs typeface="Roboto"/>
                <a:sym typeface="Roboto"/>
              </a:rPr>
              <a:t>Manzanares </a:t>
            </a:r>
            <a:r>
              <a:rPr lang="en-US" sz="2000" smtClean="0">
                <a:solidFill>
                  <a:srgbClr val="0F58FD"/>
                </a:solidFill>
                <a:latin typeface="Roboto"/>
                <a:ea typeface="Roboto"/>
                <a:cs typeface="Roboto"/>
                <a:sym typeface="Roboto"/>
              </a:rPr>
              <a:t>Solis.</a:t>
            </a:r>
            <a:r>
              <a:rPr lang="en-US" sz="2000" dirty="0" smtClean="0">
                <a:solidFill>
                  <a:srgbClr val="0F58FD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2000" dirty="0" smtClean="0">
                <a:solidFill>
                  <a:srgbClr val="0F58F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000" dirty="0">
                <a:solidFill>
                  <a:srgbClr val="0F58FD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2000" dirty="0">
                <a:solidFill>
                  <a:srgbClr val="0F58F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000" b="0" i="0" u="none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2000" b="0" i="0" u="none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400" b="0" i="0" u="none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2400" b="0" i="0" u="none" dirty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</a:b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addff84cf8_0_26"/>
          <p:cNvSpPr txBox="1"/>
          <p:nvPr/>
        </p:nvSpPr>
        <p:spPr>
          <a:xfrm>
            <a:off x="5578765" y="5373216"/>
            <a:ext cx="3565200" cy="12657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350" tIns="45675" rIns="91350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 Light"/>
              <a:buNone/>
            </a:pPr>
            <a:r>
              <a:rPr lang="en-US" sz="1800" b="1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Francia es el 1</a:t>
            </a:r>
            <a:r>
              <a:rPr lang="en-US" sz="1800" b="1" i="0" u="none" strike="noStrike" cap="none" baseline="300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er</a:t>
            </a:r>
            <a:r>
              <a:rPr lang="en-US" sz="1800" b="1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 país de acogida no anglófono</a:t>
            </a:r>
            <a:endParaRPr/>
          </a:p>
        </p:txBody>
      </p:sp>
      <p:sp>
        <p:nvSpPr>
          <p:cNvPr id="331" name="Google Shape;331;gaddff84cf8_0_26"/>
          <p:cNvSpPr txBox="1"/>
          <p:nvPr/>
        </p:nvSpPr>
        <p:spPr>
          <a:xfrm>
            <a:off x="6948487" y="6257925"/>
            <a:ext cx="1919400" cy="419100"/>
          </a:xfrm>
          <a:prstGeom prst="rect">
            <a:avLst/>
          </a:prstGeom>
          <a:noFill/>
          <a:ln w="9525" cap="flat" cmpd="sng">
            <a:solidFill>
              <a:srgbClr val="0077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0150" tIns="40075" rIns="80150" bIns="40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1100" b="0" i="1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Fuente: </a:t>
            </a:r>
            <a:r>
              <a:rPr lang="en-US" sz="11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UNESCO, 2019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</a:pPr>
            <a:r>
              <a:rPr lang="en-US" sz="11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</p:txBody>
      </p:sp>
      <p:sp>
        <p:nvSpPr>
          <p:cNvPr id="332" name="Google Shape;332;gaddff84cf8_0_26"/>
          <p:cNvSpPr txBox="1"/>
          <p:nvPr/>
        </p:nvSpPr>
        <p:spPr>
          <a:xfrm>
            <a:off x="347662" y="195262"/>
            <a:ext cx="6337200" cy="1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Roboto Black"/>
              <a:buNone/>
            </a:pPr>
            <a:r>
              <a:rPr lang="en-US" sz="3600" b="0" i="0" u="none">
                <a:solidFill>
                  <a:srgbClr val="FFC000"/>
                </a:solidFill>
                <a:latin typeface="Roboto Black"/>
                <a:ea typeface="Roboto Black"/>
                <a:cs typeface="Roboto Black"/>
                <a:sym typeface="Roboto Black"/>
              </a:rPr>
              <a:t>LA MOVILIDAD ESTUDIANTIL EN EL MUNDO</a:t>
            </a:r>
            <a:endParaRPr/>
          </a:p>
        </p:txBody>
      </p:sp>
      <p:pic>
        <p:nvPicPr>
          <p:cNvPr id="333" name="Google Shape;333;gaddff84cf8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12" y="3933825"/>
            <a:ext cx="2971800" cy="217011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addff84cf8_0_26"/>
          <p:cNvSpPr txBox="1"/>
          <p:nvPr/>
        </p:nvSpPr>
        <p:spPr>
          <a:xfrm>
            <a:off x="1093787" y="2921000"/>
            <a:ext cx="2089200" cy="43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</a:pPr>
            <a:r>
              <a:rPr lang="en-US" sz="1200" b="1" i="0" u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estudiantes internacionales en movilidad en el mundo</a:t>
            </a:r>
            <a:endParaRPr/>
          </a:p>
        </p:txBody>
      </p:sp>
      <p:sp>
        <p:nvSpPr>
          <p:cNvPr id="335" name="Google Shape;335;gaddff84cf8_0_26"/>
          <p:cNvSpPr txBox="1"/>
          <p:nvPr/>
        </p:nvSpPr>
        <p:spPr>
          <a:xfrm>
            <a:off x="830262" y="5302250"/>
            <a:ext cx="2168400" cy="50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None/>
            </a:pPr>
            <a:r>
              <a:rPr lang="en-US" sz="1200" b="1" i="0" u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de cada 2 estudiantes se fue a Asia-Ocean</a:t>
            </a:r>
            <a:r>
              <a:rPr lang="en-US" sz="1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</a:t>
            </a:r>
            <a:r>
              <a:rPr lang="en-US" sz="1200" b="1" i="0" u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 (2015)</a:t>
            </a:r>
            <a:endParaRPr/>
          </a:p>
        </p:txBody>
      </p:sp>
      <p:sp>
        <p:nvSpPr>
          <p:cNvPr id="336" name="Google Shape;336;gaddff84cf8_0_26"/>
          <p:cNvSpPr txBox="1"/>
          <p:nvPr/>
        </p:nvSpPr>
        <p:spPr>
          <a:xfrm>
            <a:off x="6978650" y="1182687"/>
            <a:ext cx="1697100" cy="59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None/>
            </a:pPr>
            <a:r>
              <a:rPr lang="en-US" sz="800" b="1" i="0" u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Movilidad internacional: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Roboto Light"/>
              <a:buNone/>
            </a:pPr>
            <a:r>
              <a:rPr lang="en-US" sz="700" b="0" i="0" u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Los 50 primeros países de origen o de acogida de los estudiantes en movilidad internacional que siguen cursos otorgando un diploma</a:t>
            </a:r>
            <a:endParaRPr/>
          </a:p>
        </p:txBody>
      </p:sp>
      <p:pic>
        <p:nvPicPr>
          <p:cNvPr id="337" name="Google Shape;337;gaddff84cf8_0_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362" y="1320800"/>
            <a:ext cx="287655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addff84cf8_0_26"/>
          <p:cNvPicPr preferRelativeResize="0"/>
          <p:nvPr/>
        </p:nvPicPr>
        <p:blipFill rotWithShape="1">
          <a:blip r:embed="rId5">
            <a:alphaModFix/>
          </a:blip>
          <a:srcRect l="5329"/>
          <a:stretch/>
        </p:blipFill>
        <p:spPr>
          <a:xfrm>
            <a:off x="4500562" y="1773237"/>
            <a:ext cx="3836988" cy="2817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"/>
          <p:cNvSpPr txBox="1"/>
          <p:nvPr/>
        </p:nvSpPr>
        <p:spPr>
          <a:xfrm>
            <a:off x="142875" y="180975"/>
            <a:ext cx="7237412" cy="117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Roboto Black"/>
              <a:buNone/>
            </a:pPr>
            <a:r>
              <a:rPr lang="en-US" sz="3600" b="0" i="0" u="none">
                <a:solidFill>
                  <a:srgbClr val="FFC000"/>
                </a:solidFill>
                <a:latin typeface="Roboto Black"/>
                <a:ea typeface="Roboto Black"/>
                <a:cs typeface="Roboto Black"/>
                <a:sym typeface="Roboto Black"/>
              </a:rPr>
              <a:t>LA MOVILIDAD ESTUDIANTIL EN FRANCIA</a:t>
            </a:r>
            <a:endParaRPr/>
          </a:p>
        </p:txBody>
      </p:sp>
      <p:pic>
        <p:nvPicPr>
          <p:cNvPr id="345" name="Google Shape;34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37" y="1576387"/>
            <a:ext cx="4264025" cy="17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"/>
          <p:cNvSpPr txBox="1"/>
          <p:nvPr/>
        </p:nvSpPr>
        <p:spPr>
          <a:xfrm>
            <a:off x="338137" y="3500437"/>
            <a:ext cx="4614862" cy="144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2,7</a:t>
            </a: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millones de estudiantes están inscritos en instituciones y formaciones de educación superior en Francia (2019–2020)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358 000 </a:t>
            </a: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son</a:t>
            </a: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estudiantes extranjeros</a:t>
            </a:r>
            <a:endParaRPr/>
          </a:p>
        </p:txBody>
      </p:sp>
      <p:sp>
        <p:nvSpPr>
          <p:cNvPr id="347" name="Google Shape;347;p3"/>
          <p:cNvSpPr txBox="1"/>
          <p:nvPr/>
        </p:nvSpPr>
        <p:spPr>
          <a:xfrm>
            <a:off x="5170487" y="1004887"/>
            <a:ext cx="3597275" cy="463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Roboto"/>
              <a:buNone/>
            </a:pPr>
            <a:r>
              <a:rPr lang="en-US" sz="1200" b="0" i="0" u="non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50 primeros países de origen de los estudiantes extranjeros en Francia (2017)</a:t>
            </a:r>
            <a:endParaRPr/>
          </a:p>
        </p:txBody>
      </p:sp>
      <p:sp>
        <p:nvSpPr>
          <p:cNvPr id="348" name="Google Shape;348;p3"/>
          <p:cNvSpPr txBox="1"/>
          <p:nvPr/>
        </p:nvSpPr>
        <p:spPr>
          <a:xfrm>
            <a:off x="539750" y="5848350"/>
            <a:ext cx="2241550" cy="5492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0C4F"/>
              </a:buClr>
              <a:buSzPts val="1000"/>
              <a:buFont typeface="Roboto"/>
              <a:buNone/>
            </a:pPr>
            <a:r>
              <a:rPr lang="en-US" sz="1000" b="1" i="0" u="none">
                <a:solidFill>
                  <a:srgbClr val="1C0C4F"/>
                </a:solidFill>
                <a:latin typeface="Roboto"/>
                <a:ea typeface="Roboto"/>
                <a:cs typeface="Roboto"/>
                <a:sym typeface="Roboto"/>
              </a:rPr>
              <a:t>de los estudiantes extranjeros están inscritos en la universidad</a:t>
            </a:r>
            <a:endParaRPr/>
          </a:p>
        </p:txBody>
      </p:sp>
      <p:sp>
        <p:nvSpPr>
          <p:cNvPr id="349" name="Google Shape;349;p3"/>
          <p:cNvSpPr txBox="1"/>
          <p:nvPr/>
        </p:nvSpPr>
        <p:spPr>
          <a:xfrm rot="-840000">
            <a:off x="33337" y="5370512"/>
            <a:ext cx="541337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0C4F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1C0C4F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endParaRPr/>
          </a:p>
        </p:txBody>
      </p:sp>
      <p:sp>
        <p:nvSpPr>
          <p:cNvPr id="350" name="Google Shape;350;p3"/>
          <p:cNvSpPr txBox="1"/>
          <p:nvPr/>
        </p:nvSpPr>
        <p:spPr>
          <a:xfrm>
            <a:off x="3314700" y="5475287"/>
            <a:ext cx="2241550" cy="5492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0C4F"/>
              </a:buClr>
              <a:buSzPts val="1000"/>
              <a:buFont typeface="Roboto"/>
              <a:buNone/>
            </a:pPr>
            <a:r>
              <a:rPr lang="en-US" sz="1000" b="1" i="0" u="none">
                <a:solidFill>
                  <a:srgbClr val="1C0C4F"/>
                </a:solidFill>
                <a:latin typeface="Roboto"/>
                <a:ea typeface="Roboto"/>
                <a:cs typeface="Roboto"/>
                <a:sym typeface="Roboto"/>
              </a:rPr>
              <a:t>de los estudiantes extranjeros siguen una formación</a:t>
            </a:r>
            <a:r>
              <a:rPr lang="en-US" sz="1000" b="1" i="0" u="none">
                <a:solidFill>
                  <a:srgbClr val="1C0C4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b="1" i="0" u="none">
                <a:solidFill>
                  <a:srgbClr val="1C0C4F"/>
                </a:solidFill>
                <a:latin typeface="Roboto"/>
                <a:ea typeface="Roboto"/>
                <a:cs typeface="Roboto"/>
                <a:sym typeface="Roboto"/>
              </a:rPr>
              <a:t>científica</a:t>
            </a:r>
            <a:endParaRPr/>
          </a:p>
        </p:txBody>
      </p:sp>
      <p:sp>
        <p:nvSpPr>
          <p:cNvPr id="351" name="Google Shape;351;p3"/>
          <p:cNvSpPr txBox="1"/>
          <p:nvPr/>
        </p:nvSpPr>
        <p:spPr>
          <a:xfrm rot="-840000">
            <a:off x="2989262" y="5154612"/>
            <a:ext cx="541337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0C4F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1C0C4F"/>
                </a:solidFill>
                <a:latin typeface="Roboto"/>
                <a:ea typeface="Roboto"/>
                <a:cs typeface="Roboto"/>
                <a:sym typeface="Roboto"/>
              </a:rPr>
              <a:t>el</a:t>
            </a:r>
            <a:endParaRPr/>
          </a:p>
        </p:txBody>
      </p:sp>
      <p:pic>
        <p:nvPicPr>
          <p:cNvPr id="352" name="Google Shape;35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0487" y="1419225"/>
            <a:ext cx="3719512" cy="41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"/>
          <p:cNvPicPr preferRelativeResize="0"/>
          <p:nvPr/>
        </p:nvPicPr>
        <p:blipFill rotWithShape="1">
          <a:blip r:embed="rId5">
            <a:alphaModFix/>
          </a:blip>
          <a:srcRect l="36435" t="21990" r="16319" b="53836"/>
          <a:stretch/>
        </p:blipFill>
        <p:spPr>
          <a:xfrm>
            <a:off x="3449637" y="4921250"/>
            <a:ext cx="792162" cy="6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"/>
          <p:cNvPicPr preferRelativeResize="0"/>
          <p:nvPr/>
        </p:nvPicPr>
        <p:blipFill rotWithShape="1">
          <a:blip r:embed="rId6">
            <a:alphaModFix/>
          </a:blip>
          <a:srcRect l="23187" t="-479" r="7251" b="46832"/>
          <a:stretch/>
        </p:blipFill>
        <p:spPr>
          <a:xfrm>
            <a:off x="458787" y="5235575"/>
            <a:ext cx="1079500" cy="70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"/>
          <p:cNvSpPr>
            <a:spLocks noGrp="1"/>
          </p:cNvSpPr>
          <p:nvPr>
            <p:ph type="body" idx="1"/>
          </p:nvPr>
        </p:nvSpPr>
        <p:spPr>
          <a:xfrm flipH="1">
            <a:off x="3168650" y="215900"/>
            <a:ext cx="5759450" cy="5724525"/>
          </a:xfrm>
          <a:prstGeom prst="rtTriangle">
            <a:avLst/>
          </a:prstGeom>
          <a:solidFill>
            <a:srgbClr val="0070C0"/>
          </a:solidFill>
          <a:ln w="9525" cap="flat" cmpd="sng">
            <a:solidFill>
              <a:srgbClr val="833177">
                <a:alpha val="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361" name="Google Shape;361;p4"/>
          <p:cNvSpPr txBox="1">
            <a:spLocks noGrp="1"/>
          </p:cNvSpPr>
          <p:nvPr>
            <p:ph type="body" idx="1"/>
          </p:nvPr>
        </p:nvSpPr>
        <p:spPr>
          <a:xfrm>
            <a:off x="0" y="3783724"/>
            <a:ext cx="6662700" cy="2156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Roboto Black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Roboto Black"/>
              <a:buNone/>
            </a:pPr>
            <a:r>
              <a:rPr lang="en-US" sz="49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LAS INSTITUCIONES DE EDUCACIÓN SUPERIOR</a:t>
            </a:r>
            <a:endParaRPr sz="1100"/>
          </a:p>
        </p:txBody>
      </p:sp>
      <p:sp>
        <p:nvSpPr>
          <p:cNvPr id="362" name="Google Shape;362;p4"/>
          <p:cNvSpPr txBox="1">
            <a:spLocks noGrp="1"/>
          </p:cNvSpPr>
          <p:nvPr>
            <p:ph type="ctrTitle"/>
          </p:nvPr>
        </p:nvSpPr>
        <p:spPr>
          <a:xfrm>
            <a:off x="5148262" y="215900"/>
            <a:ext cx="3779837" cy="639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00"/>
              <a:buFont typeface="Roboto Black"/>
              <a:buNone/>
            </a:pPr>
            <a:r>
              <a:rPr lang="en-US" sz="202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"/>
          <p:cNvPicPr preferRelativeResize="0"/>
          <p:nvPr/>
        </p:nvPicPr>
        <p:blipFill rotWithShape="1">
          <a:blip r:embed="rId3">
            <a:alphaModFix/>
          </a:blip>
          <a:srcRect l="32446" t="11839" r="30650" b="13908"/>
          <a:stretch/>
        </p:blipFill>
        <p:spPr>
          <a:xfrm>
            <a:off x="468312" y="1857375"/>
            <a:ext cx="3071812" cy="386238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 txBox="1">
            <a:spLocks noGrp="1"/>
          </p:cNvSpPr>
          <p:nvPr>
            <p:ph type="title"/>
          </p:nvPr>
        </p:nvSpPr>
        <p:spPr>
          <a:xfrm>
            <a:off x="250825" y="288925"/>
            <a:ext cx="8713787" cy="117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Roboto Black"/>
              <a:buNone/>
            </a:pPr>
            <a:r>
              <a:rPr lang="en-US" sz="3200" b="1" i="0" u="none">
                <a:solidFill>
                  <a:srgbClr val="0070C0"/>
                </a:solidFill>
                <a:latin typeface="Roboto Black"/>
                <a:ea typeface="Roboto Black"/>
                <a:cs typeface="Roboto Black"/>
                <a:sym typeface="Roboto Black"/>
              </a:rPr>
              <a:t>LAS INSTITUCIONES DE EDUCACIÓN SUPERIOR Y DE INVESTIGACIÓN</a:t>
            </a:r>
            <a:endParaRPr/>
          </a:p>
        </p:txBody>
      </p:sp>
      <p:sp>
        <p:nvSpPr>
          <p:cNvPr id="369" name="Google Shape;369;p5"/>
          <p:cNvSpPr txBox="1"/>
          <p:nvPr/>
        </p:nvSpPr>
        <p:spPr>
          <a:xfrm>
            <a:off x="3348037" y="1341437"/>
            <a:ext cx="5545137" cy="477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Roboto"/>
              <a:buNone/>
            </a:pPr>
            <a:r>
              <a:rPr lang="en-US" sz="2000" b="1" i="0" u="non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3 500 INSTITUCIONES PÚBLICAS Y PRIVADAS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5612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1800"/>
              <a:buFont typeface="Roboto"/>
              <a:buNone/>
            </a:pPr>
            <a:r>
              <a:rPr lang="en-US" sz="1800" b="1" i="0" u="none" strike="noStrike" cap="none">
                <a:solidFill>
                  <a:srgbClr val="58595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r>
              <a:rPr lang="en-US" sz="16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-US" sz="1400" b="0" i="0" u="none" strike="noStrike" cap="non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Comunidades de universidades y de instituciones</a:t>
            </a:r>
            <a:endParaRPr/>
          </a:p>
          <a:p>
            <a:pPr marL="455612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5612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Roboto"/>
              <a:buNone/>
            </a:pPr>
            <a:r>
              <a:rPr lang="en-US" sz="1400" b="1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72</a:t>
            </a:r>
            <a:r>
              <a:rPr lang="en-US" sz="16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-US" sz="1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Universidades públicas acogen a 1,5 millones de 	estudiantes (el 62% del total de los estudiantes)</a:t>
            </a:r>
            <a:endParaRPr/>
          </a:p>
          <a:p>
            <a:pPr marL="455612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5612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267</a:t>
            </a:r>
            <a:r>
              <a:rPr lang="en-US" sz="1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	Escuelas doctorales</a:t>
            </a:r>
            <a:endParaRPr/>
          </a:p>
          <a:p>
            <a:pPr marL="455612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5612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227	</a:t>
            </a:r>
            <a:r>
              <a:rPr lang="en-US" sz="1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Escuelas de ingenieros habilitadas a otorgar el Título de 	ingeniero (de las cuales el 25 % se encuentra en 	universidades)</a:t>
            </a:r>
            <a:endParaRPr/>
          </a:p>
          <a:p>
            <a:pPr marL="455612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5612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220</a:t>
            </a:r>
            <a:r>
              <a:rPr lang="en-US" sz="1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Escuelas de management (de las cuales 90 otorgan 	diplomas visados por el Estado)</a:t>
            </a:r>
            <a:endParaRPr/>
          </a:p>
          <a:p>
            <a:pPr marL="455612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5612" marR="0" lvl="1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 45</a:t>
            </a:r>
            <a:r>
              <a:rPr lang="en-US" sz="1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 Escuelas superiores de arte</a:t>
            </a:r>
            <a:endParaRPr/>
          </a:p>
          <a:p>
            <a:pPr marL="455612" marR="0" lvl="1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5612" marR="0" lvl="1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 22</a:t>
            </a:r>
            <a:r>
              <a:rPr lang="en-US" sz="16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1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Escuelas de arquitectura</a:t>
            </a:r>
            <a:endParaRPr/>
          </a:p>
          <a:p>
            <a:pPr marL="455612" marR="0" lvl="1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5612" marR="0" lvl="1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3 000</a:t>
            </a:r>
            <a:r>
              <a:rPr lang="en-US" sz="16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otras escuelas e institutos privados</a:t>
            </a:r>
            <a:endParaRPr sz="1600" b="0" i="0" u="none" strike="noStrike" cap="none">
              <a:solidFill>
                <a:srgbClr val="00206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206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250825" y="288925"/>
            <a:ext cx="8137525" cy="270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Roboto Black"/>
              <a:buNone/>
            </a:pPr>
            <a:r>
              <a:rPr lang="en-US" sz="4000" b="1" i="0" u="none">
                <a:solidFill>
                  <a:srgbClr val="0070C0"/>
                </a:solidFill>
                <a:latin typeface="Roboto Black"/>
                <a:ea typeface="Roboto Black"/>
                <a:cs typeface="Roboto Black"/>
                <a:sym typeface="Roboto Black"/>
              </a:rPr>
              <a:t>LAS UNIVERSIDADES</a:t>
            </a:r>
            <a:endParaRPr/>
          </a:p>
        </p:txBody>
      </p:sp>
      <p:sp>
        <p:nvSpPr>
          <p:cNvPr id="375" name="Google Shape;375;p6"/>
          <p:cNvSpPr txBox="1"/>
          <p:nvPr/>
        </p:nvSpPr>
        <p:spPr>
          <a:xfrm>
            <a:off x="3492500" y="1516062"/>
            <a:ext cx="5543550" cy="477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Roboto"/>
              <a:buNone/>
            </a:pPr>
            <a:r>
              <a:rPr lang="en-US" sz="2100" b="1" i="0" u="non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72 UNIVERSIDADES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Roboto"/>
              <a:buNone/>
            </a:pPr>
            <a:r>
              <a:rPr lang="en-US" sz="2100" b="1" i="0" u="non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231 100 </a:t>
            </a:r>
            <a:r>
              <a:rPr lang="en-US" sz="1600" b="1" i="0" u="non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ESTUDIANTES EXTRANJEROS </a:t>
            </a:r>
            <a:r>
              <a:rPr lang="en-US" sz="1600" b="1" i="0" u="none">
                <a:solidFill>
                  <a:srgbClr val="0077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(2016-2017)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 i="0" u="none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Las Universidades públicas están financiadas por el Estado y se encuentran repartidas en todo el territorio francés.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Las Universidades otorgan </a:t>
            </a: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diplomas nacionales </a:t>
            </a: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(Licence, Master, Doctorado), que tienen el mismo valor académico cualquiera que sea el lugar, y diplomas de universidad.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La inscripción en 1er año está abierta a los estudiantes titulares del baccalauréat o de un diploma equivalente.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Las Universidades ofrecen formaciones en todos los campos </a:t>
            </a:r>
            <a:r>
              <a:rPr lang="en-US" sz="1600" b="0" i="0" u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de enseñanza y de investigación (ciencias, letras, lenguas, artes, ciencias humanas, salud, deporte etc.).</a:t>
            </a:r>
            <a:endParaRPr sz="1600" b="1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600" b="1" i="0" u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6" name="Google Shape;37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525587"/>
            <a:ext cx="21336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3357562"/>
            <a:ext cx="3233737" cy="155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1"/>
          <p:cNvSpPr>
            <a:spLocks noGrp="1"/>
          </p:cNvSpPr>
          <p:nvPr>
            <p:ph type="body" idx="1"/>
          </p:nvPr>
        </p:nvSpPr>
        <p:spPr>
          <a:xfrm flipH="1">
            <a:off x="3168650" y="215900"/>
            <a:ext cx="5759450" cy="5724525"/>
          </a:xfrm>
          <a:prstGeom prst="rtTriangle">
            <a:avLst/>
          </a:prstGeom>
          <a:solidFill>
            <a:srgbClr val="E0004D"/>
          </a:solidFill>
          <a:ln w="9525" cap="flat" cmpd="sng">
            <a:solidFill>
              <a:srgbClr val="833177">
                <a:alpha val="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383" name="Google Shape;383;p11"/>
          <p:cNvSpPr txBox="1">
            <a:spLocks noGrp="1"/>
          </p:cNvSpPr>
          <p:nvPr>
            <p:ph type="ctrTitle"/>
          </p:nvPr>
        </p:nvSpPr>
        <p:spPr>
          <a:xfrm>
            <a:off x="5148262" y="215900"/>
            <a:ext cx="3779837" cy="639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00"/>
              <a:buFont typeface="Roboto Black"/>
              <a:buNone/>
            </a:pPr>
            <a:r>
              <a:rPr lang="en-US" sz="202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03</a:t>
            </a:r>
            <a:endParaRPr/>
          </a:p>
        </p:txBody>
      </p:sp>
      <p:sp>
        <p:nvSpPr>
          <p:cNvPr id="384" name="Google Shape;384;p11"/>
          <p:cNvSpPr txBox="1">
            <a:spLocks noGrp="1"/>
          </p:cNvSpPr>
          <p:nvPr>
            <p:ph type="body" idx="1"/>
          </p:nvPr>
        </p:nvSpPr>
        <p:spPr>
          <a:xfrm>
            <a:off x="0" y="3951125"/>
            <a:ext cx="5844600" cy="1989300"/>
          </a:xfrm>
          <a:prstGeom prst="rect">
            <a:avLst/>
          </a:prstGeom>
          <a:solidFill>
            <a:srgbClr val="E0004D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Roboto Black"/>
              <a:buNone/>
            </a:pPr>
            <a:r>
              <a:rPr lang="en-US" sz="6200" b="0" i="0" u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DIPLOMAS Y FORMACIONES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12"/>
          <p:cNvPicPr preferRelativeResize="0"/>
          <p:nvPr/>
        </p:nvPicPr>
        <p:blipFill rotWithShape="1">
          <a:blip r:embed="rId3">
            <a:alphaModFix/>
          </a:blip>
          <a:srcRect r="3868"/>
          <a:stretch/>
        </p:blipFill>
        <p:spPr>
          <a:xfrm>
            <a:off x="92075" y="1676400"/>
            <a:ext cx="3903662" cy="4195762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2"/>
          <p:cNvSpPr txBox="1">
            <a:spLocks noGrp="1"/>
          </p:cNvSpPr>
          <p:nvPr>
            <p:ph type="title"/>
          </p:nvPr>
        </p:nvSpPr>
        <p:spPr>
          <a:xfrm>
            <a:off x="250825" y="288925"/>
            <a:ext cx="8137525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 Black"/>
              <a:buNone/>
            </a:pPr>
            <a:r>
              <a:rPr lang="en-US" sz="4000" b="1" i="0" u="none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rPr>
              <a:t>LOS DIPLOMAS</a:t>
            </a:r>
            <a:br>
              <a:rPr lang="en-US" sz="4000" b="1" i="0" u="none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-US" sz="2800" b="1" i="0" u="none">
                <a:solidFill>
                  <a:schemeClr val="accent2"/>
                </a:solidFill>
                <a:latin typeface="Roboto Black"/>
                <a:ea typeface="Roboto Black"/>
                <a:cs typeface="Roboto Black"/>
                <a:sym typeface="Roboto Black"/>
              </a:rPr>
              <a:t>EL SISTEMA LMD</a:t>
            </a:r>
            <a:endParaRPr/>
          </a:p>
        </p:txBody>
      </p:sp>
      <p:sp>
        <p:nvSpPr>
          <p:cNvPr id="391" name="Google Shape;391;p12"/>
          <p:cNvSpPr txBox="1"/>
          <p:nvPr/>
        </p:nvSpPr>
        <p:spPr>
          <a:xfrm>
            <a:off x="3994150" y="1052512"/>
            <a:ext cx="5041900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0" i="0" u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En Francia, los diplomas de educación superior siguen el </a:t>
            </a:r>
            <a:r>
              <a:rPr lang="en-US" sz="1600" b="1" i="0" u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modelo común europeo L</a:t>
            </a:r>
            <a:r>
              <a:rPr lang="en-US" sz="1600" b="0" i="0" u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icence, </a:t>
            </a:r>
            <a:r>
              <a:rPr lang="en-US" sz="1600" b="1" i="0" u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-US" sz="1600" b="0" i="0" u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aster, </a:t>
            </a:r>
            <a:r>
              <a:rPr lang="en-US" sz="1600" b="1" i="0" u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1600" b="0" i="0" u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octorado,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0" i="0" u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Las carreras LMD se organizan en 3+2+3 años (más para las especialidades del sector médico)-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1" i="0" u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La</a:t>
            </a:r>
            <a:r>
              <a:rPr lang="en-US" sz="1600" b="0" i="0" u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b="1" i="0" u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Licence, el Master y el Doctorado son diplomas nacionales</a:t>
            </a:r>
            <a:r>
              <a:rPr lang="en-US" sz="1600" b="0" i="0" u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0" i="0" u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Los diplomas nacionales tienen el mismo valor académico, cualquiera que sea la institución que lo otorga.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0" i="0" u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Existe un sistema de pasarela por equivalencia para ingresar a una carrera (ej. Una escuela de ingeniero tras un DUT sin seguir la clase preparatoria).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None/>
            </a:pPr>
            <a:r>
              <a:rPr lang="en-US" sz="1600" b="0" i="0" u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Todas las carreras profesionales siguen el modelo del sistema LMD: arquitectura, arte, paramédico etc.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ppt_campus">
  <a:themeElements>
    <a:clrScheme name="CAMPUS PPT">
      <a:dk1>
        <a:srgbClr val="000000"/>
      </a:dk1>
      <a:lt1>
        <a:srgbClr val="009FDF"/>
      </a:lt1>
      <a:dk2>
        <a:srgbClr val="012169"/>
      </a:dk2>
      <a:lt2>
        <a:srgbClr val="58595B"/>
      </a:lt2>
      <a:accent1>
        <a:srgbClr val="DA291C"/>
      </a:accent1>
      <a:accent2>
        <a:srgbClr val="E0004D"/>
      </a:accent2>
      <a:accent3>
        <a:srgbClr val="833177"/>
      </a:accent3>
      <a:accent4>
        <a:srgbClr val="C86BA8"/>
      </a:accent4>
      <a:accent5>
        <a:srgbClr val="FF8DA1"/>
      </a:accent5>
      <a:accent6>
        <a:srgbClr val="00BAB3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_campus">
  <a:themeElements>
    <a:clrScheme name="CAMPUS PPT">
      <a:dk1>
        <a:srgbClr val="000000"/>
      </a:dk1>
      <a:lt1>
        <a:srgbClr val="009FDF"/>
      </a:lt1>
      <a:dk2>
        <a:srgbClr val="012169"/>
      </a:dk2>
      <a:lt2>
        <a:srgbClr val="58595B"/>
      </a:lt2>
      <a:accent1>
        <a:srgbClr val="DA291C"/>
      </a:accent1>
      <a:accent2>
        <a:srgbClr val="E0004D"/>
      </a:accent2>
      <a:accent3>
        <a:srgbClr val="833177"/>
      </a:accent3>
      <a:accent4>
        <a:srgbClr val="C86BA8"/>
      </a:accent4>
      <a:accent5>
        <a:srgbClr val="FF8DA1"/>
      </a:accent5>
      <a:accent6>
        <a:srgbClr val="00BAB3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ppt_campus">
  <a:themeElements>
    <a:clrScheme name="CAMPUS PPT">
      <a:dk1>
        <a:srgbClr val="000000"/>
      </a:dk1>
      <a:lt1>
        <a:srgbClr val="009FDF"/>
      </a:lt1>
      <a:dk2>
        <a:srgbClr val="012169"/>
      </a:dk2>
      <a:lt2>
        <a:srgbClr val="58595B"/>
      </a:lt2>
      <a:accent1>
        <a:srgbClr val="DA291C"/>
      </a:accent1>
      <a:accent2>
        <a:srgbClr val="E0004D"/>
      </a:accent2>
      <a:accent3>
        <a:srgbClr val="833177"/>
      </a:accent3>
      <a:accent4>
        <a:srgbClr val="C86BA8"/>
      </a:accent4>
      <a:accent5>
        <a:srgbClr val="FF8DA1"/>
      </a:accent5>
      <a:accent6>
        <a:srgbClr val="00BAB3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ppt_campus">
  <a:themeElements>
    <a:clrScheme name="CAMPUS PPT">
      <a:dk1>
        <a:srgbClr val="000000"/>
      </a:dk1>
      <a:lt1>
        <a:srgbClr val="009FDF"/>
      </a:lt1>
      <a:dk2>
        <a:srgbClr val="012169"/>
      </a:dk2>
      <a:lt2>
        <a:srgbClr val="58595B"/>
      </a:lt2>
      <a:accent1>
        <a:srgbClr val="DA291C"/>
      </a:accent1>
      <a:accent2>
        <a:srgbClr val="E0004D"/>
      </a:accent2>
      <a:accent3>
        <a:srgbClr val="833177"/>
      </a:accent3>
      <a:accent4>
        <a:srgbClr val="C86BA8"/>
      </a:accent4>
      <a:accent5>
        <a:srgbClr val="FF8DA1"/>
      </a:accent5>
      <a:accent6>
        <a:srgbClr val="00BAB3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ppt_campus">
  <a:themeElements>
    <a:clrScheme name="CAMPUS PPT">
      <a:dk1>
        <a:srgbClr val="000000"/>
      </a:dk1>
      <a:lt1>
        <a:srgbClr val="009FDF"/>
      </a:lt1>
      <a:dk2>
        <a:srgbClr val="012169"/>
      </a:dk2>
      <a:lt2>
        <a:srgbClr val="58595B"/>
      </a:lt2>
      <a:accent1>
        <a:srgbClr val="DA291C"/>
      </a:accent1>
      <a:accent2>
        <a:srgbClr val="E0004D"/>
      </a:accent2>
      <a:accent3>
        <a:srgbClr val="833177"/>
      </a:accent3>
      <a:accent4>
        <a:srgbClr val="C86BA8"/>
      </a:accent4>
      <a:accent5>
        <a:srgbClr val="FF8DA1"/>
      </a:accent5>
      <a:accent6>
        <a:srgbClr val="00BAB3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Microsoft Office PowerPoint</Application>
  <PresentationFormat>Presentación en pantalla (4:3)</PresentationFormat>
  <Paragraphs>226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27</vt:i4>
      </vt:variant>
    </vt:vector>
  </HeadingPairs>
  <TitlesOfParts>
    <vt:vector size="42" baseType="lpstr">
      <vt:lpstr>Arial</vt:lpstr>
      <vt:lpstr>Noto Sans Symbols</vt:lpstr>
      <vt:lpstr>Roboto Light</vt:lpstr>
      <vt:lpstr>Roboto Medium</vt:lpstr>
      <vt:lpstr>Calibri</vt:lpstr>
      <vt:lpstr>Roboto</vt:lpstr>
      <vt:lpstr>Helvetica Neue</vt:lpstr>
      <vt:lpstr>Roboto Black</vt:lpstr>
      <vt:lpstr>Arial </vt:lpstr>
      <vt:lpstr>Times</vt:lpstr>
      <vt:lpstr>1_ppt_campus</vt:lpstr>
      <vt:lpstr>ppt_campus</vt:lpstr>
      <vt:lpstr>12_ppt_campus</vt:lpstr>
      <vt:lpstr>13_ppt_campus</vt:lpstr>
      <vt:lpstr>11_ppt_campus</vt:lpstr>
      <vt:lpstr>AGENCIA CAMPUS FRANCE  LA EDUCACIÓN SUPERIOR FRANCESA </vt:lpstr>
      <vt:lpstr>01</vt:lpstr>
      <vt:lpstr>Presentación de PowerPoint</vt:lpstr>
      <vt:lpstr>Presentación de PowerPoint</vt:lpstr>
      <vt:lpstr>02</vt:lpstr>
      <vt:lpstr>LAS INSTITUCIONES DE EDUCACIÓN SUPERIOR Y DE INVESTIGACIÓN</vt:lpstr>
      <vt:lpstr>LAS UNIVERSIDADES</vt:lpstr>
      <vt:lpstr>03</vt:lpstr>
      <vt:lpstr>LOS DIPLOMAS EL SISTEMA LMD</vt:lpstr>
      <vt:lpstr>LOS ESTUDIOS DOCTORALES </vt:lpstr>
      <vt:lpstr>Presentación de PowerPoint</vt:lpstr>
      <vt:lpstr>Presentación de PowerPoint</vt:lpstr>
      <vt:lpstr>04</vt:lpstr>
      <vt:lpstr>LOS COSTOS DE INSCRIPCIÓN EN 2020-2021</vt:lpstr>
      <vt:lpstr>LAS PRÁCTICAS EN FRANCIA</vt:lpstr>
      <vt:lpstr>05</vt:lpstr>
      <vt:lpstr>EL FINANCIAMIENTO DE LOS ESTUDIOS </vt:lpstr>
      <vt:lpstr>BECAS </vt:lpstr>
      <vt:lpstr>BECAS </vt:lpstr>
      <vt:lpstr>BECAS DE EXCELENCIA EIFFEL</vt:lpstr>
      <vt:lpstr>06</vt:lpstr>
      <vt:lpstr>EL IDIOMA FRANCÉS NIVEL, TESTS Y DIPLOMAS</vt:lpstr>
      <vt:lpstr>07</vt:lpstr>
      <vt:lpstr>EL IDIOMA FRANCÉS PROGRAMAS CORTOS Y ESCUELAS DE VERANO</vt:lpstr>
      <vt:lpstr>PROGRAMAS EN INGLÉS</vt:lpstr>
      <vt:lpstr>GRACIAS!</vt:lpstr>
      <vt:lpstr>  managua@campusfrance.org  WWW.AMERIQUE-CENTRALE.CAMPUSFRANCE.ORG   Antena CF Managua – ALIANZA FRANCESA  Resp. Nancy Manzanares Solis.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AGENCIA CAMPUS FRANCE  LA EDUCACIÓN SUPERIOR FRANCESA </dc:title>
  <dc:creator>mathelin_v</dc:creator>
  <cp:lastModifiedBy>Nancy Manzanares</cp:lastModifiedBy>
  <cp:revision>2</cp:revision>
  <dcterms:created xsi:type="dcterms:W3CDTF">2017-11-10T12:26:48Z</dcterms:created>
  <dcterms:modified xsi:type="dcterms:W3CDTF">2021-06-08T17:08:11Z</dcterms:modified>
</cp:coreProperties>
</file>