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61" r:id="rId2"/>
    <p:sldId id="490" r:id="rId3"/>
    <p:sldId id="491" r:id="rId4"/>
    <p:sldId id="492" r:id="rId5"/>
    <p:sldId id="493" r:id="rId6"/>
    <p:sldId id="497" r:id="rId7"/>
    <p:sldId id="498" r:id="rId8"/>
    <p:sldId id="499" r:id="rId9"/>
    <p:sldId id="494" r:id="rId10"/>
    <p:sldId id="495" r:id="rId11"/>
    <p:sldId id="496" r:id="rId12"/>
    <p:sldId id="463" r:id="rId13"/>
    <p:sldId id="464" r:id="rId14"/>
    <p:sldId id="465" r:id="rId15"/>
    <p:sldId id="466" r:id="rId16"/>
    <p:sldId id="467" r:id="rId17"/>
    <p:sldId id="503" r:id="rId18"/>
    <p:sldId id="468" r:id="rId19"/>
    <p:sldId id="469" r:id="rId20"/>
    <p:sldId id="439" r:id="rId21"/>
    <p:sldId id="393" r:id="rId22"/>
    <p:sldId id="453" r:id="rId23"/>
    <p:sldId id="505" r:id="rId24"/>
    <p:sldId id="395" r:id="rId25"/>
    <p:sldId id="397" r:id="rId26"/>
    <p:sldId id="398" r:id="rId27"/>
    <p:sldId id="400" r:id="rId28"/>
    <p:sldId id="401" r:id="rId29"/>
    <p:sldId id="48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56" r:id="rId50"/>
    <p:sldId id="457" r:id="rId51"/>
    <p:sldId id="266" r:id="rId52"/>
    <p:sldId id="502" r:id="rId53"/>
    <p:sldId id="501" r:id="rId54"/>
    <p:sldId id="459" r:id="rId55"/>
    <p:sldId id="444" r:id="rId56"/>
    <p:sldId id="458" r:id="rId57"/>
    <p:sldId id="273" r:id="rId58"/>
    <p:sldId id="316" r:id="rId59"/>
    <p:sldId id="286" r:id="rId60"/>
    <p:sldId id="448" r:id="rId61"/>
    <p:sldId id="449" r:id="rId62"/>
    <p:sldId id="450" r:id="rId63"/>
    <p:sldId id="327" r:id="rId64"/>
    <p:sldId id="325" r:id="rId65"/>
    <p:sldId id="271" r:id="rId66"/>
    <p:sldId id="500" r:id="rId67"/>
    <p:sldId id="506" r:id="rId68"/>
  </p:sldIdLst>
  <p:sldSz cx="9144000" cy="6858000" type="screen4x3"/>
  <p:notesSz cx="6807200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rgbClr val="0F5494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409DFF"/>
    <a:srgbClr val="A9000F"/>
    <a:srgbClr val="2D5EC1"/>
    <a:srgbClr val="008000"/>
    <a:srgbClr val="3166CF"/>
    <a:srgbClr val="99CCFF"/>
    <a:srgbClr val="BDDE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30" autoAdjust="0"/>
    <p:restoredTop sz="94750" autoAdjust="0"/>
  </p:normalViewPr>
  <p:slideViewPr>
    <p:cSldViewPr>
      <p:cViewPr>
        <p:scale>
          <a:sx n="113" d="100"/>
          <a:sy n="113" d="100"/>
        </p:scale>
        <p:origin x="-118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705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876" y="0"/>
            <a:ext cx="2950704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210"/>
            <a:ext cx="2950705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876" y="9442210"/>
            <a:ext cx="2950704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1AF4953-48D9-C64B-BF23-862ACA9A7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21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705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876" y="0"/>
            <a:ext cx="2950704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38" y="4721105"/>
            <a:ext cx="5449324" cy="44725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210"/>
            <a:ext cx="2950705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876" y="9442210"/>
            <a:ext cx="2950704" cy="4955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D47A3B1-0EF8-8D40-9EC2-B3436BBBF5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27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0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86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1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8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85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6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23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308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23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9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54876" y="9442210"/>
            <a:ext cx="2950704" cy="4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8" tIns="46534" rIns="93068" bIns="46534" anchor="b"/>
          <a:lstStyle>
            <a:lvl1pPr defTabSz="9255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FEC2257-F9FF-3A48-B961-BD31B75C111A}" type="slidenum">
              <a:rPr lang="fr-FR">
                <a:latin typeface="Times New Roman" charset="0"/>
              </a:rPr>
              <a:pPr algn="r"/>
              <a:t>20</a:t>
            </a:fld>
            <a:endParaRPr lang="fr-FR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4876" y="9442210"/>
            <a:ext cx="2950704" cy="4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68" tIns="46534" rIns="93068" bIns="46534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8543354-55ED-9241-BBEB-2116CAEDA3A3}" type="slidenum">
              <a:rPr lang="en-GB"/>
              <a:pPr algn="r" eaLnBrk="1" hangingPunct="1"/>
              <a:t>21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9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1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D6C91B-60D5-BF46-A0E5-ED61BEE394EF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6B7FB3-55D0-F74F-9AA6-53546DE23553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49B571-20C1-6548-BFCE-4DB23CCDBF49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710F96-FCC4-4744-9162-1E0EEF548309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52047E-BEB9-4144-9F11-27CFB61858C8}" type="slidenum">
              <a:rPr lang="en-GB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8CF833-2BD6-2E41-AB30-700CAC07704F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84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56ADF7-7DA8-EC4E-B152-1B993E284D52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8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312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15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5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51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801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51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309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9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338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012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14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8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554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05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81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29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28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2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9A44B2-9502-3246-A397-6BD35FED5327}" type="slidenum">
              <a:rPr lang="en-GB"/>
              <a:pPr/>
              <a:t>49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02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4B3074-04DE-154A-9180-7D5A5C5AD0E8}" type="slidenum">
              <a:rPr lang="en-GB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9B29E-1823-674A-A794-8DDAE38D466E}" type="slidenum">
              <a:rPr lang="en-GB"/>
              <a:pPr/>
              <a:t>51</a:t>
            </a:fld>
            <a:endParaRPr lang="en-GB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563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31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46E529-1ACA-6549-8CB5-53B6582F24A2}" type="slidenum">
              <a:rPr lang="en-GB"/>
              <a:pPr/>
              <a:t>54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BE" sz="80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75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 defTabSz="93275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 defTabSz="93275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 defTabSz="93275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 defTabSz="93275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defTabSz="9327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defTabSz="9327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defTabSz="9327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defTabSz="9327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fld id="{311D8759-F2C3-F648-92EB-29D731F3E6FC}" type="slidenum">
              <a:rPr lang="fr-FR">
                <a:latin typeface="Times New Roman" charset="0"/>
              </a:rPr>
              <a:pPr eaLnBrk="0" hangingPunct="0"/>
              <a:t>55</a:t>
            </a:fld>
            <a:endParaRPr lang="fr-FR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8" y="4721105"/>
            <a:ext cx="5447704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1A9C59-AAD8-BE48-8FA1-94585C2EE1B0}" type="slidenum">
              <a:rPr lang="en-GB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00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5156E3-92B9-7740-8FA6-79C3EBF15C6B}" type="slidenum">
              <a:rPr lang="en-GB"/>
              <a:pPr/>
              <a:t>58</a:t>
            </a:fld>
            <a:endParaRPr lang="en-GB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BE">
                <a:ea typeface="ＭＳ Ｐゴシック" charset="0"/>
              </a:rPr>
              <a:t>Two types of reports: (1) monitoring only or (2) in support of payment request.</a:t>
            </a:r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2E278-431B-5949-9394-52A6AA7E07DB}" type="slidenum">
              <a:rPr lang="en-GB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4876" y="9440596"/>
            <a:ext cx="2950704" cy="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9" tIns="46110" rIns="92219" bIns="46110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5D2F6DA-85AF-AF4D-A830-2265DFAFB3D7}" type="slidenum">
              <a:rPr lang="en-GB"/>
              <a:pPr algn="r" eaLnBrk="1" hangingPunct="1"/>
              <a:t>6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2719"/>
            <a:ext cx="4989137" cy="44709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19" tIns="46110" rIns="92219" bIns="46110"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4876" y="9440596"/>
            <a:ext cx="2950704" cy="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8" tIns="46179" rIns="92358" bIns="46179" anchor="b"/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F08AF0D-B1C8-A744-AA22-97096ADB88F0}" type="slidenum">
              <a:rPr lang="en-GB"/>
              <a:pPr algn="r" eaLnBrk="1" hangingPunct="1"/>
              <a:t>60</a:t>
            </a:fld>
            <a:endParaRPr lang="en-GB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358" tIns="46179" rIns="92358" bIns="46179"/>
          <a:lstStyle/>
          <a:p>
            <a:pPr eaLnBrk="1" hangingPunct="1"/>
            <a:endParaRPr lang="en-US" sz="160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54876" y="9440596"/>
            <a:ext cx="2950704" cy="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8" tIns="46179" rIns="92358" bIns="46179" anchor="b"/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31D783-B7DE-A247-9696-E68D35BBF102}" type="slidenum">
              <a:rPr lang="en-GB"/>
              <a:pPr algn="r" eaLnBrk="1" hangingPunct="1"/>
              <a:t>61</a:t>
            </a:fld>
            <a:endParaRPr lang="en-GB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8" tIns="46179" rIns="92358" bIns="46179"/>
          <a:lstStyle/>
          <a:p>
            <a:pPr eaLnBrk="1" hangingPunct="1">
              <a:spcBef>
                <a:spcPct val="0"/>
              </a:spcBef>
            </a:pPr>
            <a:r>
              <a:rPr lang="en-US" sz="1600">
                <a:ea typeface="ＭＳ Ｐゴシック" charset="0"/>
              </a:rPr>
              <a:t>Art.15 of GC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54876" y="9440596"/>
            <a:ext cx="2950704" cy="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8" tIns="46179" rIns="92358" bIns="46179" anchor="b"/>
          <a:lstStyle>
            <a:lvl1pPr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532DC8-7719-7B4D-9229-9FDEC78EF69D}" type="slidenum">
              <a:rPr lang="en-GB"/>
              <a:pPr algn="r" eaLnBrk="1" hangingPunct="1"/>
              <a:t>62</a:t>
            </a:fld>
            <a:endParaRPr lang="en-GB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358" tIns="46179" rIns="92358" bIns="46179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B12E95-E1E1-5B4C-ADFD-2CCFEAF50B76}" type="slidenum">
              <a:rPr lang="en-GB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B7DF6E-BCD0-9848-8E2A-43C058A3FB0B}" type="slidenum">
              <a:rPr lang="en-GB"/>
              <a:pPr/>
              <a:t>64</a:t>
            </a:fld>
            <a:endParaRPr lang="en-GB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solidFill>
                <a:srgbClr val="000099"/>
              </a:solidFill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924C91-9C77-EC43-B475-2E8A2BE9A670}" type="slidenum">
              <a:rPr lang="en-GB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4DE560-79C1-804F-8AB5-FDD18C52B86A}" type="slidenum">
              <a:rPr lang="en-GB"/>
              <a:pPr/>
              <a:t>66</a:t>
            </a:fld>
            <a:endParaRPr lang="en-GB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58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1105"/>
            <a:ext cx="4989137" cy="4472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solidFill>
                <a:srgbClr val="000099"/>
              </a:solidFill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54876" y="9440596"/>
            <a:ext cx="2950704" cy="49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9" tIns="46110" rIns="92219" bIns="46110"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4C0EE00-AB7F-4948-ADD9-22D6C161B89C}" type="slidenum">
              <a:rPr lang="en-GB"/>
              <a:pPr algn="r" eaLnBrk="1" hangingPunct="1"/>
              <a:t>7</a:t>
            </a:fld>
            <a:endParaRPr lang="en-GB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2719"/>
            <a:ext cx="4989137" cy="44709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19" tIns="46110" rIns="92219" bIns="46110"/>
          <a:lstStyle/>
          <a:p>
            <a:pPr eaLnBrk="1" hangingPunct="1">
              <a:spcBef>
                <a:spcPct val="0"/>
              </a:spcBef>
            </a:pPr>
            <a:endParaRPr lang="fr-BE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546" indent="-2909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917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9484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5050" indent="-23278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06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6184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1751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317" indent="-2327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2333B-77C6-BE4E-8A99-9A0A9BFBAA05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7A3B1-0EF8-8D40-9EC2-B3436BBBF5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0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charset="0"/>
              </a:defRPr>
            </a:lvl1pPr>
          </a:lstStyle>
          <a:p>
            <a:fld id="{AC85FE35-B2D9-A949-8445-C99C7E046A67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fld id="{2F5C9E32-55B8-6147-95CE-547D2B65BE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97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B166D-F4CB-3842-A3DA-6DB23BC7D0EF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6171E-06FD-3A4E-8927-7A6B4A2620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4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7E7D6-11C6-6F43-AA3D-E06890974219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B7CA3-A882-4146-926F-804D22048F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2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D2499-9766-EA48-950B-0BE259A6B1EB}" type="datetime1">
              <a:rPr lang="en-US"/>
              <a:pPr/>
              <a:t>5/3/2017</a:t>
            </a:fld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5EE38-21F1-8B47-AD63-E10469C24F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1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667D5-20FD-CF4B-9D8C-5A5E53D50FA7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72099-BE4F-D945-9AA8-8D71E5B3D4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4BAA-146D-E642-8360-D657869A1CE8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7CD4C-3778-A04A-9DD0-01FF51971D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58F72-444A-BE43-9390-ED0F53AAC8AB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7482C-2009-6248-B64D-F221F14AC1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6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0F9F8-10B4-DB4E-AC92-869F71A514FC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7A19E-F0F3-B24C-96A0-B224C472EC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68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9AC52-B381-ED45-A190-497A80DA30E4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80809-606C-6740-9960-D76DDECBE6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137EB-7499-B542-8B73-346E64BAE96B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4AAA2-3C7F-F947-8714-7F8133A8D9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5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7F8E-93E2-1746-B890-3A5E5126E4C8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24601-4808-EE48-8EA5-8BFEC5FEA1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966BD-AF68-FC4F-B681-C1C55C75B2BA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16BFF-08E4-1A4A-A8C3-332B847C7A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7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91B5237-CFC0-0945-9AA1-41ACDE068FA5}" type="datetime1">
              <a:rPr lang="en-US"/>
              <a:pPr/>
              <a:t>5/3/2017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EB6528D-E82F-344B-AE15-36542FADFBC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6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34" charset="-128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peaid/prag/document.do?nodeNumber=2.3.3.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peaid/prag/?header_description=DEVCO+Prag+to+financial+and+contractual+procedures+applicable+to+external+actions+financed+from+the+general+budget+of+the+EU+and+from+the+11th+EDF&amp;header_keywords=ePrag,+europ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peaid/pador-guide-applicants_en" TargetMode="External"/><Relationship Id="rId3" Type="http://schemas.openxmlformats.org/officeDocument/2006/relationships/hyperlink" Target="http://ec.europa.eu/europeaid/multimedia/publications/publications/manuals-tools/t101_en.htm" TargetMode="External"/><Relationship Id="rId7" Type="http://schemas.openxmlformats.org/officeDocument/2006/relationships/hyperlink" Target="https://webgate.ec.europa.eu/europeaid/prospect/external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europeaid/prag/document.do?nodeNumber=6" TargetMode="External"/><Relationship Id="rId5" Type="http://schemas.openxmlformats.org/officeDocument/2006/relationships/hyperlink" Target="http://ec.europa.eu/europeaid/work/procedures/financial-management-toolkit_en.htm_en" TargetMode="External"/><Relationship Id="rId4" Type="http://schemas.openxmlformats.org/officeDocument/2006/relationships/hyperlink" Target="http://ec.europa.eu/europeaid/companion/document.do?nodeNumber=19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9413" y="1628775"/>
            <a:ext cx="8305800" cy="410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58775" indent="-358775"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58775" indent="-358775"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358775" indent="-358775"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358775" indent="-3587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58775" indent="-3587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815975" indent="-3587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73175" indent="-3587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730375" indent="-3587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187575" indent="-3587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200" b="1" i="0" dirty="0"/>
              <a:t>	</a:t>
            </a:r>
            <a:r>
              <a:rPr lang="ru-RU" sz="3200" b="1" i="0" dirty="0" smtClean="0">
                <a:solidFill>
                  <a:srgbClr val="C00000"/>
                </a:solidFill>
              </a:rPr>
              <a:t>"Содействие усилиям по наращиванию потенциала гражданским обществом и местными органами власти и укреплени</a:t>
            </a:r>
            <a:r>
              <a:rPr lang="ru-RU" sz="3200" b="1" i="0" dirty="0">
                <a:solidFill>
                  <a:srgbClr val="C00000"/>
                </a:solidFill>
              </a:rPr>
              <a:t>ю</a:t>
            </a:r>
            <a:r>
              <a:rPr lang="ru-RU" sz="3200" b="1" i="0" dirty="0" smtClean="0">
                <a:solidFill>
                  <a:srgbClr val="C00000"/>
                </a:solidFill>
              </a:rPr>
              <a:t> их партнёрства"</a:t>
            </a:r>
            <a:endParaRPr lang="en-GB" sz="3200" b="1" i="0" dirty="0" smtClean="0">
              <a:solidFill>
                <a:srgbClr val="C00000"/>
              </a:solidFill>
            </a:endParaRPr>
          </a:p>
          <a:p>
            <a:pPr algn="ctr"/>
            <a:endParaRPr lang="en-GB" sz="3200" b="1" i="0" dirty="0"/>
          </a:p>
          <a:p>
            <a:pPr algn="ctr" eaLnBrk="1" hangingPunct="1">
              <a:lnSpc>
                <a:spcPct val="80000"/>
              </a:lnSpc>
            </a:pPr>
            <a:r>
              <a:rPr lang="ru-RU" sz="3200" b="1" i="0" dirty="0" smtClean="0"/>
              <a:t>Конкурс заявок</a:t>
            </a:r>
            <a:endParaRPr lang="en-GB" sz="3200" b="1" i="0" dirty="0"/>
          </a:p>
          <a:p>
            <a:pPr algn="ctr" eaLnBrk="1" hangingPunct="1">
              <a:lnSpc>
                <a:spcPct val="80000"/>
              </a:lnSpc>
            </a:pPr>
            <a:r>
              <a:rPr lang="en-GB" sz="3200" b="1" i="0" dirty="0" err="1"/>
              <a:t>EuropeAid</a:t>
            </a:r>
            <a:r>
              <a:rPr lang="en-GB" sz="3200" b="1" i="0" dirty="0"/>
              <a:t>/154793/DD/ACT/BY</a:t>
            </a:r>
          </a:p>
          <a:p>
            <a:pPr algn="ctr"/>
            <a:r>
              <a:rPr lang="en-GB" sz="2300" b="1" i="0" dirty="0"/>
              <a:t/>
            </a:r>
            <a:br>
              <a:rPr lang="en-GB" sz="2300" b="1" i="0" dirty="0"/>
            </a:br>
            <a:r>
              <a:rPr lang="en-GB" sz="2300" b="1" i="0" dirty="0"/>
              <a:t/>
            </a:r>
            <a:br>
              <a:rPr lang="en-GB" sz="2300" b="1" i="0" dirty="0"/>
            </a:br>
            <a:endParaRPr lang="en-GB" b="1" i="0" dirty="0">
              <a:solidFill>
                <a:srgbClr val="C00000"/>
              </a:solidFill>
            </a:endParaRP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229AEC-CA78-E44C-8AC4-E3B27AE1B0A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Участники</a:t>
            </a:r>
            <a:endParaRPr lang="en-GB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en-US" dirty="0" smtClean="0"/>
              <a:t>Основной заявитель </a:t>
            </a:r>
            <a:r>
              <a:rPr lang="en-GB" altLang="en-US" sz="1400" dirty="0" smtClean="0">
                <a:solidFill>
                  <a:srgbClr val="008000"/>
                </a:solidFill>
              </a:rPr>
              <a:t>(</a:t>
            </a:r>
            <a:r>
              <a:rPr lang="ru-RU" altLang="en-US" sz="1400" dirty="0">
                <a:solidFill>
                  <a:srgbClr val="008000"/>
                </a:solidFill>
              </a:rPr>
              <a:t>К</a:t>
            </a:r>
            <a:r>
              <a:rPr lang="ru-RU" altLang="en-US" sz="1400" dirty="0" smtClean="0">
                <a:solidFill>
                  <a:srgbClr val="008000"/>
                </a:solidFill>
              </a:rPr>
              <a:t>оординатор</a:t>
            </a:r>
            <a:r>
              <a:rPr lang="en-US" altLang="en-US" sz="1400" dirty="0" smtClean="0">
                <a:solidFill>
                  <a:srgbClr val="008000"/>
                </a:solidFill>
              </a:rPr>
              <a:t>/</a:t>
            </a:r>
            <a:r>
              <a:rPr lang="ru-RU" altLang="en-US" sz="1400" dirty="0" smtClean="0">
                <a:solidFill>
                  <a:srgbClr val="008000"/>
                </a:solidFill>
              </a:rPr>
              <a:t>Представитель</a:t>
            </a:r>
            <a:r>
              <a:rPr lang="en-GB" altLang="en-US" sz="1400" dirty="0" smtClean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ru-RU" altLang="en-US" dirty="0" smtClean="0"/>
              <a:t>Со-заявители </a:t>
            </a:r>
            <a:r>
              <a:rPr lang="en-GB" altLang="en-US" sz="1400" dirty="0">
                <a:solidFill>
                  <a:srgbClr val="008000"/>
                </a:solidFill>
              </a:rPr>
              <a:t>(</a:t>
            </a:r>
            <a:r>
              <a:rPr lang="ru-RU" altLang="en-US" sz="1400" dirty="0">
                <a:solidFill>
                  <a:srgbClr val="008000"/>
                </a:solidFill>
              </a:rPr>
              <a:t>как минимум, один</a:t>
            </a:r>
            <a:r>
              <a:rPr lang="en-GB" altLang="en-US" sz="1400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ru-RU" altLang="en-US" dirty="0" smtClean="0"/>
              <a:t>Аффилированные лица</a:t>
            </a:r>
            <a:r>
              <a:rPr lang="en-GB" altLang="en-US" dirty="0" smtClean="0"/>
              <a:t> </a:t>
            </a:r>
            <a:r>
              <a:rPr lang="en-US" altLang="en-US" sz="1400" dirty="0" smtClean="0">
                <a:solidFill>
                  <a:srgbClr val="008000"/>
                </a:solidFill>
              </a:rPr>
              <a:t>(</a:t>
            </a:r>
            <a:r>
              <a:rPr lang="ru-RU" altLang="en-US" sz="1400" dirty="0" smtClean="0">
                <a:solidFill>
                  <a:srgbClr val="008000"/>
                </a:solidFill>
              </a:rPr>
              <a:t>юридические лица, </a:t>
            </a:r>
            <a:r>
              <a:rPr lang="ru-RU" altLang="en-US" sz="1400" dirty="0">
                <a:solidFill>
                  <a:srgbClr val="008000"/>
                </a:solidFill>
              </a:rPr>
              <a:t>имеющие структурную связь с заявителями, в частности </a:t>
            </a:r>
            <a:r>
              <a:rPr lang="ru-RU" altLang="en-US" sz="1400" dirty="0" smtClean="0">
                <a:solidFill>
                  <a:srgbClr val="008000"/>
                </a:solidFill>
              </a:rPr>
              <a:t>правовую или финансовую, </a:t>
            </a:r>
            <a:r>
              <a:rPr lang="ru-RU" altLang="en-US" sz="1400" dirty="0">
                <a:solidFill>
                  <a:srgbClr val="008000"/>
                </a:solidFill>
              </a:rPr>
              <a:t>должны удовлетворять тем </a:t>
            </a:r>
            <a:r>
              <a:rPr lang="ru-RU" altLang="en-US" sz="1400" dirty="0" smtClean="0">
                <a:solidFill>
                  <a:srgbClr val="008000"/>
                </a:solidFill>
              </a:rPr>
              <a:t>же квалификационным критериям, </a:t>
            </a:r>
            <a:r>
              <a:rPr lang="ru-RU" altLang="en-US" sz="1400" dirty="0">
                <a:solidFill>
                  <a:srgbClr val="008000"/>
                </a:solidFill>
              </a:rPr>
              <a:t>что и </a:t>
            </a:r>
            <a:r>
              <a:rPr lang="ru-RU" altLang="en-US" sz="1400" dirty="0" smtClean="0">
                <a:solidFill>
                  <a:srgbClr val="008000"/>
                </a:solidFill>
              </a:rPr>
              <a:t>основной заявитель </a:t>
            </a:r>
            <a:r>
              <a:rPr lang="ru-RU" altLang="en-US" sz="1400" dirty="0">
                <a:solidFill>
                  <a:srgbClr val="008000"/>
                </a:solidFill>
              </a:rPr>
              <a:t>и </a:t>
            </a:r>
            <a:r>
              <a:rPr lang="ru-RU" altLang="en-US" sz="1400" dirty="0" smtClean="0">
                <a:solidFill>
                  <a:srgbClr val="008000"/>
                </a:solidFill>
              </a:rPr>
              <a:t>со-заявители</a:t>
            </a:r>
            <a:r>
              <a:rPr lang="en-US" altLang="en-US" sz="1400" dirty="0" smtClean="0">
                <a:solidFill>
                  <a:srgbClr val="008000"/>
                </a:solidFill>
              </a:rPr>
              <a:t>)</a:t>
            </a:r>
            <a:endParaRPr lang="en-GB" altLang="en-US" sz="1400" i="0" dirty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r>
              <a:rPr lang="ru-RU" altLang="en-US" dirty="0" smtClean="0"/>
              <a:t>Ассоциированные лица</a:t>
            </a:r>
            <a:r>
              <a:rPr lang="en-GB" altLang="en-US" dirty="0"/>
              <a:t> </a:t>
            </a:r>
            <a:r>
              <a:rPr lang="en-GB" altLang="en-US" sz="1400" dirty="0" smtClean="0">
                <a:solidFill>
                  <a:srgbClr val="008000"/>
                </a:solidFill>
              </a:rPr>
              <a:t>(</a:t>
            </a:r>
            <a:r>
              <a:rPr lang="ru-RU" altLang="en-US" sz="1400" dirty="0" smtClean="0">
                <a:solidFill>
                  <a:srgbClr val="008000"/>
                </a:solidFill>
              </a:rPr>
              <a:t>лица, играющие </a:t>
            </a:r>
            <a:r>
              <a:rPr lang="ru-RU" altLang="en-US" sz="1400" dirty="0">
                <a:solidFill>
                  <a:srgbClr val="008000"/>
                </a:solidFill>
              </a:rPr>
              <a:t>реальную роль в </a:t>
            </a:r>
            <a:r>
              <a:rPr lang="ru-RU" altLang="en-US" sz="1400" dirty="0" smtClean="0">
                <a:solidFill>
                  <a:srgbClr val="008000"/>
                </a:solidFill>
              </a:rPr>
              <a:t>реализации проекта, но </a:t>
            </a:r>
            <a:r>
              <a:rPr lang="ru-RU" altLang="en-US" sz="1400" dirty="0">
                <a:solidFill>
                  <a:srgbClr val="008000"/>
                </a:solidFill>
              </a:rPr>
              <a:t>не </a:t>
            </a:r>
            <a:r>
              <a:rPr lang="ru-RU" altLang="en-US" sz="1400" dirty="0" smtClean="0">
                <a:solidFill>
                  <a:srgbClr val="008000"/>
                </a:solidFill>
              </a:rPr>
              <a:t>получающие </a:t>
            </a:r>
            <a:r>
              <a:rPr lang="ru-RU" altLang="en-US" sz="1400" dirty="0">
                <a:solidFill>
                  <a:srgbClr val="008000"/>
                </a:solidFill>
              </a:rPr>
              <a:t>финансирование из </a:t>
            </a:r>
            <a:r>
              <a:rPr lang="ru-RU" altLang="en-US" sz="1400" dirty="0" smtClean="0">
                <a:solidFill>
                  <a:srgbClr val="008000"/>
                </a:solidFill>
              </a:rPr>
              <a:t>гранта</a:t>
            </a:r>
            <a:r>
              <a:rPr lang="ru-RU" altLang="en-US" sz="1400" dirty="0">
                <a:solidFill>
                  <a:srgbClr val="008000"/>
                </a:solidFill>
              </a:rPr>
              <a:t>, за исключением суточных или транспортных </a:t>
            </a:r>
            <a:r>
              <a:rPr lang="ru-RU" altLang="en-US" sz="1400" dirty="0" smtClean="0">
                <a:solidFill>
                  <a:srgbClr val="008000"/>
                </a:solidFill>
              </a:rPr>
              <a:t>расходов)</a:t>
            </a:r>
            <a:endParaRPr lang="ru-RU" altLang="en-US" sz="1400" dirty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r>
              <a:rPr lang="ru-RU" altLang="en-US" dirty="0" smtClean="0"/>
              <a:t>Подрядчики</a:t>
            </a:r>
            <a:r>
              <a:rPr lang="ru-RU" altLang="en-US" sz="1400" dirty="0" smtClean="0">
                <a:solidFill>
                  <a:srgbClr val="008000"/>
                </a:solidFill>
              </a:rPr>
              <a:t> (Ассоциированные и аффилированные лица не могут выступать подрядчиками в проекте)</a:t>
            </a:r>
          </a:p>
          <a:p>
            <a:pPr marL="0" indent="0">
              <a:buNone/>
              <a:defRPr/>
            </a:pPr>
            <a:r>
              <a:rPr lang="ru-RU" altLang="en-US" dirty="0" smtClean="0"/>
              <a:t>Третьи лица</a:t>
            </a:r>
            <a:r>
              <a:rPr lang="ru-RU" altLang="en-US" dirty="0"/>
              <a:t> </a:t>
            </a:r>
            <a:r>
              <a:rPr lang="ru-RU" altLang="en-US" sz="1400" dirty="0">
                <a:solidFill>
                  <a:srgbClr val="008000"/>
                </a:solidFill>
              </a:rPr>
              <a:t>(Получатели финансовой поддержки для достижения </a:t>
            </a:r>
            <a:r>
              <a:rPr lang="ru-RU" altLang="en-US" sz="1400" dirty="0" smtClean="0">
                <a:solidFill>
                  <a:srgbClr val="008000"/>
                </a:solidFill>
              </a:rPr>
              <a:t>целей проекта)</a:t>
            </a:r>
            <a:endParaRPr lang="en-GB" altLang="en-US" dirty="0" smtClean="0"/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A03AEB-37DA-7248-B8E5-24A1DC27CB32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Критерии отбора заявителей</a:t>
            </a:r>
            <a:endParaRPr lang="en-GB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29013"/>
          </a:xfrm>
        </p:spPr>
        <p:txBody>
          <a:bodyPr/>
          <a:lstStyle/>
          <a:p>
            <a:r>
              <a:rPr lang="ru-RU" i="0" dirty="0" smtClean="0">
                <a:latin typeface="Verdana" charset="0"/>
                <a:ea typeface="ＭＳ Ｐゴシック" charset="0"/>
              </a:rPr>
              <a:t>Число заявок от одного основного заявителя</a:t>
            </a:r>
            <a:endParaRPr lang="en-GB" i="0" dirty="0">
              <a:latin typeface="Verdana" charset="0"/>
              <a:ea typeface="ＭＳ Ｐゴシック" charset="0"/>
            </a:endParaRP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Юридический статус</a:t>
            </a:r>
            <a:endParaRPr lang="en-GB" i="0" dirty="0">
              <a:latin typeface="Verdana" charset="0"/>
              <a:ea typeface="ＭＳ Ｐゴシック" charset="0"/>
            </a:endParaRPr>
          </a:p>
          <a:p>
            <a:r>
              <a:rPr lang="ru-RU" sz="1800" u="sng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Для </a:t>
            </a:r>
            <a:r>
              <a:rPr lang="ru-RU" sz="1800" u="sng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Лота №2 Территориальные </a:t>
            </a:r>
            <a:r>
              <a:rPr lang="ru-RU" sz="1800" u="sng" dirty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центры при Исполнительных комитетах </a:t>
            </a:r>
            <a:r>
              <a:rPr lang="ru-RU" sz="1800" u="sng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не являются </a:t>
            </a:r>
            <a:r>
              <a:rPr lang="ru-RU" sz="1800" u="sng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местными органами власти (см. сноску 16 в Руководстве)</a:t>
            </a: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Принцип национальности </a:t>
            </a:r>
            <a:r>
              <a:rPr lang="en-GB" i="0" dirty="0">
                <a:latin typeface="Verdana" charset="0"/>
                <a:ea typeface="ＭＳ Ｐゴシック" charset="0"/>
              </a:rPr>
              <a:t>(</a:t>
            </a:r>
            <a:r>
              <a:rPr lang="ru-RU" i="0" dirty="0">
                <a:latin typeface="Verdana" charset="0"/>
                <a:ea typeface="ＭＳ Ｐゴシック" charset="0"/>
              </a:rPr>
              <a:t>расположение головного офиса)</a:t>
            </a:r>
            <a:endParaRPr lang="en-GB" i="0" dirty="0">
              <a:latin typeface="Verdana" charset="0"/>
              <a:ea typeface="ＭＳ Ｐゴシック" charset="0"/>
            </a:endParaRP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Форма юридического лица</a:t>
            </a:r>
            <a:endParaRPr lang="en-GB" i="0" dirty="0">
              <a:latin typeface="Verdana" charset="0"/>
              <a:ea typeface="ＭＳ Ｐゴシック" charset="0"/>
            </a:endParaRP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Число партнёров </a:t>
            </a:r>
            <a:r>
              <a:rPr lang="en-GB" i="0" dirty="0">
                <a:latin typeface="Verdana" charset="0"/>
                <a:ea typeface="ＭＳ Ｐゴシック" charset="0"/>
              </a:rPr>
              <a:t>(</a:t>
            </a:r>
            <a:r>
              <a:rPr lang="ru-RU" i="0" dirty="0">
                <a:latin typeface="Verdana" charset="0"/>
                <a:ea typeface="ＭＳ Ｐゴシック" charset="0"/>
              </a:rPr>
              <a:t>один со-заявитель</a:t>
            </a:r>
            <a:r>
              <a:rPr lang="en-GB" i="0" dirty="0">
                <a:latin typeface="Verdana" charset="0"/>
                <a:ea typeface="ＭＳ Ｐゴシック" charset="0"/>
              </a:rPr>
              <a:t>)</a:t>
            </a: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Критерии исключения </a:t>
            </a:r>
            <a:r>
              <a:rPr lang="en-GB" sz="2000" i="0" dirty="0" smtClean="0">
                <a:latin typeface="Verdana" charset="0"/>
                <a:ea typeface="ＭＳ Ｐゴシック" charset="0"/>
              </a:rPr>
              <a:t>(</a:t>
            </a:r>
            <a:r>
              <a:rPr lang="en-GB" sz="2000" i="0" dirty="0">
                <a:latin typeface="Verdana" charset="0"/>
                <a:ea typeface="ＭＳ Ｐゴシック" charset="0"/>
              </a:rPr>
              <a:t>PRAG 2.3.3)</a:t>
            </a:r>
          </a:p>
          <a:p>
            <a:r>
              <a:rPr lang="en-GB" sz="1600" dirty="0">
                <a:latin typeface="Verdana" charset="0"/>
                <a:ea typeface="ＭＳ Ｐゴシック" charset="0"/>
                <a:hlinkClick r:id="rId3"/>
              </a:rPr>
              <a:t>http://ec.europa.eu/europeaid/prag/document.do?nodeNumber=2.3.3.1</a:t>
            </a:r>
            <a:endParaRPr lang="en-GB" sz="1600" dirty="0">
              <a:latin typeface="Verdana" charset="0"/>
              <a:ea typeface="ＭＳ Ｐゴシック" charset="0"/>
            </a:endParaRPr>
          </a:p>
          <a:p>
            <a:endParaRPr lang="en-GB" sz="1600" dirty="0">
              <a:latin typeface="Verdana" charset="0"/>
              <a:ea typeface="ＭＳ Ｐゴシック" charset="0"/>
            </a:endParaRP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64502E-C650-DD4C-A3A4-197DF8720F3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229600" cy="121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dirty="0" smtClean="0">
                <a:latin typeface="Verdana" charset="0"/>
                <a:ea typeface="ＭＳ Ｐゴシック" charset="0"/>
              </a:rPr>
              <a:t>Нововведение №</a:t>
            </a:r>
            <a:r>
              <a:rPr lang="en-US" dirty="0" smtClean="0">
                <a:latin typeface="Verdana" charset="0"/>
                <a:ea typeface="ＭＳ Ｐゴシック" charset="0"/>
              </a:rPr>
              <a:t>1: </a:t>
            </a:r>
            <a:r>
              <a:rPr lang="ru-RU" dirty="0" smtClean="0">
                <a:latin typeface="Verdana" charset="0"/>
                <a:ea typeface="ＭＳ Ｐゴシック" charset="0"/>
              </a:rPr>
              <a:t>Один конкурс и</a:t>
            </a:r>
            <a:r>
              <a:rPr lang="en-US" dirty="0" smtClean="0">
                <a:latin typeface="Verdana" charset="0"/>
                <a:ea typeface="ＭＳ Ｐゴシック" charset="0"/>
              </a:rPr>
              <a:t> </a:t>
            </a:r>
            <a:r>
              <a:rPr lang="ru-RU" dirty="0" smtClean="0">
                <a:latin typeface="Verdana" charset="0"/>
                <a:ea typeface="ＭＳ Ｐゴシック" charset="0"/>
              </a:rPr>
              <a:t>два финансовых инструмента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352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endParaRPr lang="en-US" sz="1200" dirty="0">
              <a:latin typeface="Verdana" charset="0"/>
              <a:ea typeface="ＭＳ Ｐゴシック" charset="0"/>
            </a:endParaRPr>
          </a:p>
          <a:p>
            <a:pPr algn="just" eaLnBrk="1" hangingPunct="1">
              <a:buFontTx/>
              <a:buNone/>
            </a:pPr>
            <a:endParaRPr lang="en-US" sz="12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en-US" dirty="0">
                <a:latin typeface="Verdana" charset="0"/>
                <a:ea typeface="ＭＳ Ｐゴシック" charset="0"/>
              </a:rPr>
              <a:t>- </a:t>
            </a:r>
            <a:r>
              <a:rPr lang="ru-RU" dirty="0" smtClean="0">
                <a:latin typeface="Verdana" charset="0"/>
                <a:ea typeface="ＭＳ Ｐゴシック" charset="0"/>
              </a:rPr>
              <a:t>Отвечает запросам, поступающим с местного уровня</a:t>
            </a:r>
            <a:endParaRPr lang="ru-RU" dirty="0">
              <a:latin typeface="Verdana" charset="0"/>
              <a:ea typeface="ＭＳ Ｐゴシック" charset="0"/>
            </a:endParaRPr>
          </a:p>
          <a:p>
            <a:pPr algn="just" eaLnBrk="1" hangingPunct="1"/>
            <a:endParaRPr lang="en-US" sz="105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Verdana" charset="0"/>
                <a:ea typeface="ＭＳ Ｐゴシック" charset="0"/>
              </a:rPr>
              <a:t>- </a:t>
            </a:r>
            <a:r>
              <a:rPr lang="ru-RU" dirty="0" smtClean="0">
                <a:latin typeface="Verdana" charset="0"/>
                <a:ea typeface="ＭＳ Ｐゴシック" charset="0"/>
              </a:rPr>
              <a:t>Ускоряет процедуру принятия решения ЕС</a:t>
            </a:r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Verdana" charset="0"/>
                <a:ea typeface="ＭＳ Ｐゴシック" charset="0"/>
              </a:rPr>
              <a:t>- </a:t>
            </a:r>
            <a:r>
              <a:rPr lang="ru-RU" dirty="0" smtClean="0">
                <a:latin typeface="Verdana" charset="0"/>
                <a:ea typeface="ＭＳ Ｐゴシック" charset="0"/>
              </a:rPr>
              <a:t>Устанавливает крайний срок для заключения контрактов</a:t>
            </a:r>
            <a:r>
              <a:rPr lang="en-US" dirty="0" smtClean="0">
                <a:latin typeface="Verdana" charset="0"/>
                <a:ea typeface="ＭＳ Ｐゴシック" charset="0"/>
              </a:rPr>
              <a:t> </a:t>
            </a:r>
            <a:r>
              <a:rPr lang="ru-RU" dirty="0" smtClean="0">
                <a:latin typeface="Verdana" charset="0"/>
                <a:ea typeface="ＭＳ Ｐゴシック" charset="0"/>
              </a:rPr>
              <a:t>- </a:t>
            </a:r>
            <a:r>
              <a:rPr lang="en-US" dirty="0" smtClean="0">
                <a:latin typeface="Verdana" charset="0"/>
                <a:ea typeface="ＭＳ Ｐゴシック" charset="0"/>
              </a:rPr>
              <a:t>31/12/2017</a:t>
            </a:r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</a:rPr>
              <a:t>	</a:t>
            </a:r>
            <a:r>
              <a:rPr lang="en-GB" dirty="0">
                <a:latin typeface="Verdana" charset="0"/>
                <a:ea typeface="ＭＳ Ｐゴシック" charset="0"/>
              </a:rPr>
              <a:t/>
            </a:r>
            <a:br>
              <a:rPr lang="en-GB" dirty="0">
                <a:latin typeface="Verdana" charset="0"/>
                <a:ea typeface="ＭＳ Ｐゴシック" charset="0"/>
              </a:rPr>
            </a:b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1536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4A4315-1146-7B45-90DE-9E918E2E9949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21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600" dirty="0">
                <a:latin typeface="Verdana" charset="0"/>
                <a:ea typeface="ＭＳ Ｐゴシック" charset="0"/>
              </a:rPr>
              <a:t>Нововведение </a:t>
            </a:r>
            <a:r>
              <a:rPr lang="ru-RU" sz="3600" dirty="0" smtClean="0">
                <a:latin typeface="Verdana" charset="0"/>
                <a:ea typeface="ＭＳ Ｐゴシック" charset="0"/>
              </a:rPr>
              <a:t>№2</a:t>
            </a:r>
            <a:r>
              <a:rPr lang="en-US" sz="3600" dirty="0" smtClean="0">
                <a:latin typeface="Verdana" charset="0"/>
                <a:ea typeface="ＭＳ Ｐゴシック" charset="0"/>
              </a:rPr>
              <a:t>: </a:t>
            </a:r>
            <a:r>
              <a:rPr lang="ru-RU" sz="3600" dirty="0" smtClean="0">
                <a:latin typeface="Verdana" charset="0"/>
                <a:ea typeface="ＭＳ Ｐゴシック" charset="0"/>
              </a:rPr>
              <a:t>Один конкурс и два лота</a:t>
            </a:r>
            <a:endParaRPr lang="en-GB" sz="3600" dirty="0">
              <a:latin typeface="Verdana" charset="0"/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352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endParaRPr lang="en-US" sz="1200" dirty="0">
              <a:latin typeface="Verdana" charset="0"/>
              <a:ea typeface="ＭＳ Ｐゴシック" charset="0"/>
            </a:endParaRPr>
          </a:p>
          <a:p>
            <a:pPr algn="just" eaLnBrk="1" hangingPunct="1">
              <a:buFontTx/>
              <a:buNone/>
            </a:pPr>
            <a:endParaRPr lang="en-US" sz="12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dirty="0" smtClean="0">
                <a:latin typeface="Verdana" charset="0"/>
                <a:ea typeface="ＭＳ Ｐゴシック" charset="0"/>
              </a:rPr>
              <a:t>Разные лоты – различные цели</a:t>
            </a:r>
            <a:endParaRPr lang="en-US" dirty="0">
              <a:latin typeface="Verdana" charset="0"/>
              <a:ea typeface="ＭＳ Ｐゴシック" charset="0"/>
            </a:endParaRPr>
          </a:p>
          <a:p>
            <a:pPr algn="just" eaLnBrk="1" hangingPunct="1"/>
            <a:endParaRPr lang="en-GB" sz="12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dirty="0" smtClean="0">
                <a:latin typeface="Verdana" charset="0"/>
                <a:ea typeface="ＭＳ Ｐゴシック" charset="0"/>
              </a:rPr>
              <a:t>Основной заявитель </a:t>
            </a:r>
            <a:r>
              <a:rPr lang="ru-RU" b="1" dirty="0" smtClean="0">
                <a:latin typeface="Verdana" charset="0"/>
                <a:ea typeface="ＭＳ Ｐゴシック" charset="0"/>
              </a:rPr>
              <a:t>не может </a:t>
            </a:r>
            <a:r>
              <a:rPr lang="ru-RU" dirty="0" smtClean="0">
                <a:latin typeface="Verdana" charset="0"/>
                <a:ea typeface="ＭＳ Ｐゴシック" charset="0"/>
              </a:rPr>
              <a:t>подавать более одной заявки в рамках данного конкурса</a:t>
            </a:r>
            <a:r>
              <a:rPr lang="en-GB" dirty="0" smtClean="0">
                <a:latin typeface="Verdana" charset="0"/>
                <a:ea typeface="ＭＳ Ｐゴシック" charset="0"/>
              </a:rPr>
              <a:t> </a:t>
            </a:r>
            <a:endParaRPr lang="en-GB" dirty="0">
              <a:latin typeface="Verdana" charset="0"/>
              <a:ea typeface="ＭＳ Ｐゴシック" charset="0"/>
            </a:endParaRPr>
          </a:p>
          <a:p>
            <a:pPr algn="ctr" eaLnBrk="1" hangingPunct="1">
              <a:buFontTx/>
              <a:buNone/>
            </a:pPr>
            <a:endParaRPr lang="en-GB" sz="1400" dirty="0">
              <a:latin typeface="Verdana" charset="0"/>
              <a:ea typeface="ＭＳ Ｐゴシック" charset="0"/>
            </a:endParaRPr>
          </a:p>
          <a:p>
            <a:pPr algn="ctr" eaLnBrk="1" hangingPunct="1">
              <a:buFontTx/>
              <a:buNone/>
            </a:pPr>
            <a:r>
              <a:rPr lang="ru-RU" dirty="0" smtClean="0">
                <a:latin typeface="Verdana" charset="0"/>
                <a:ea typeface="ＭＳ Ｐゴシック" charset="0"/>
              </a:rPr>
              <a:t>		Примите решение на какой из лотов подать заявку</a:t>
            </a:r>
            <a:endParaRPr lang="en-GB" dirty="0">
              <a:latin typeface="Verdana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</a:rPr>
              <a:t>	</a:t>
            </a:r>
            <a:r>
              <a:rPr lang="en-GB" dirty="0">
                <a:latin typeface="Verdana" charset="0"/>
                <a:ea typeface="ＭＳ Ｐゴシック" charset="0"/>
              </a:rPr>
              <a:t/>
            </a:r>
            <a:br>
              <a:rPr lang="en-GB" dirty="0">
                <a:latin typeface="Verdana" charset="0"/>
                <a:ea typeface="ＭＳ Ｐゴシック" charset="0"/>
              </a:rPr>
            </a:b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1561" y="5085184"/>
            <a:ext cx="792088" cy="54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D15F9B-7434-C34E-BDF2-8EC042359CCC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382000" cy="1219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dirty="0">
                <a:latin typeface="Verdana" charset="0"/>
                <a:ea typeface="ＭＳ Ｐゴシック" charset="0"/>
              </a:rPr>
              <a:t>Нововведение </a:t>
            </a:r>
            <a:r>
              <a:rPr lang="ru-RU" dirty="0" smtClean="0">
                <a:latin typeface="Verdana" charset="0"/>
                <a:ea typeface="ＭＳ Ｐゴシック" charset="0"/>
              </a:rPr>
              <a:t>№</a:t>
            </a:r>
            <a:r>
              <a:rPr lang="en-US" dirty="0" smtClean="0">
                <a:latin typeface="Verdana" charset="0"/>
                <a:ea typeface="ＭＳ Ｐゴシック" charset="0"/>
              </a:rPr>
              <a:t>3: </a:t>
            </a:r>
            <a:r>
              <a:rPr lang="en-US" dirty="0">
                <a:latin typeface="Verdana" charset="0"/>
                <a:ea typeface="ＭＳ Ｐゴシック" charset="0"/>
              </a:rPr>
              <a:t/>
            </a:r>
            <a:br>
              <a:rPr lang="en-US" dirty="0">
                <a:latin typeface="Verdana" charset="0"/>
                <a:ea typeface="ＭＳ Ｐゴシック" charset="0"/>
              </a:rPr>
            </a:br>
            <a:r>
              <a:rPr lang="ru-RU" dirty="0" smtClean="0">
                <a:latin typeface="Verdana" charset="0"/>
                <a:ea typeface="ＭＳ Ｐゴシック" charset="0"/>
              </a:rPr>
              <a:t>меньше грантов – крупнее суммы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95600"/>
            <a:ext cx="8370887" cy="3352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endParaRPr lang="ru-RU" sz="1200" dirty="0" smtClean="0"/>
          </a:p>
          <a:p>
            <a:pPr algn="just" eaLnBrk="1" hangingPunct="1">
              <a:defRPr/>
            </a:pPr>
            <a:endParaRPr lang="ru-RU" sz="1200" dirty="0"/>
          </a:p>
          <a:p>
            <a:pPr algn="just"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- </a:t>
            </a:r>
            <a:r>
              <a:rPr lang="ru-RU" dirty="0" smtClean="0"/>
              <a:t>Является оптимальным для управленческого потенциала ЕС</a:t>
            </a: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- </a:t>
            </a:r>
            <a:r>
              <a:rPr lang="ru-RU" dirty="0" smtClean="0"/>
              <a:t>Стимулирует участников объединяться и искать новые формы взаимодействия</a:t>
            </a: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9CCDFE-AE02-CC4C-BE38-1169909FFA3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382000" cy="1836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600" dirty="0">
                <a:latin typeface="Verdana" charset="0"/>
                <a:ea typeface="ＭＳ Ｐゴシック" charset="0"/>
              </a:rPr>
              <a:t>Нововведение </a:t>
            </a:r>
            <a:r>
              <a:rPr lang="ru-RU" sz="3600" dirty="0" smtClean="0">
                <a:latin typeface="Verdana" charset="0"/>
                <a:ea typeface="ＭＳ Ｐゴシック" charset="0"/>
              </a:rPr>
              <a:t>№</a:t>
            </a:r>
            <a:r>
              <a:rPr lang="en-US" sz="3400" dirty="0" smtClean="0">
                <a:latin typeface="Verdana" charset="0"/>
                <a:ea typeface="ＭＳ Ｐゴシック" charset="0"/>
              </a:rPr>
              <a:t>4: </a:t>
            </a:r>
            <a:r>
              <a:rPr lang="en-US" sz="3400" dirty="0">
                <a:latin typeface="Verdana" charset="0"/>
                <a:ea typeface="ＭＳ Ｐゴシック" charset="0"/>
              </a:rPr>
              <a:t/>
            </a:r>
            <a:br>
              <a:rPr lang="en-US" sz="3400" dirty="0">
                <a:latin typeface="Verdana" charset="0"/>
                <a:ea typeface="ＭＳ Ｐゴシック" charset="0"/>
              </a:rPr>
            </a:br>
            <a:r>
              <a:rPr lang="ru-RU" sz="3400" dirty="0" smtClean="0">
                <a:latin typeface="Verdana" charset="0"/>
                <a:ea typeface="ＭＳ Ｐゴシック" charset="0"/>
              </a:rPr>
              <a:t>настоятельно рекомендуем включить 1-3 со-заявителей</a:t>
            </a:r>
            <a:endParaRPr lang="en-GB" sz="3400" dirty="0">
              <a:latin typeface="Verdana" charset="0"/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716338"/>
            <a:ext cx="8370887" cy="25320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endParaRPr lang="en-US" sz="1200" dirty="0" smtClean="0"/>
          </a:p>
          <a:p>
            <a:pPr algn="just" eaLnBrk="1" hangingPunct="1"/>
            <a:r>
              <a:rPr lang="en-US" dirty="0" smtClean="0"/>
              <a:t>- </a:t>
            </a:r>
            <a:r>
              <a:rPr lang="ru-RU" dirty="0">
                <a:latin typeface="Verdana" charset="0"/>
                <a:ea typeface="ＭＳ Ｐゴシック" charset="0"/>
              </a:rPr>
              <a:t>Отвечает запросам, </a:t>
            </a:r>
            <a:r>
              <a:rPr lang="ru-RU" dirty="0" smtClean="0">
                <a:latin typeface="Verdana" charset="0"/>
                <a:ea typeface="ＭＳ Ｐゴシック" charset="0"/>
              </a:rPr>
              <a:t>возникающим на местном уровне</a:t>
            </a:r>
            <a:endParaRPr lang="ru-RU" dirty="0">
              <a:latin typeface="Verdana" charset="0"/>
              <a:ea typeface="ＭＳ Ｐゴシック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dirty="0" smtClean="0"/>
              <a:t>- </a:t>
            </a:r>
            <a:r>
              <a:rPr lang="ru-RU" dirty="0" smtClean="0"/>
              <a:t>Улучшает финансовую устойчивость</a:t>
            </a:r>
            <a:r>
              <a:rPr lang="en-US" dirty="0" smtClean="0"/>
              <a:t>, </a:t>
            </a:r>
            <a:r>
              <a:rPr lang="ru-RU" dirty="0" smtClean="0"/>
              <a:t>наращивает потенциал</a:t>
            </a:r>
            <a:r>
              <a:rPr lang="en-US" dirty="0" smtClean="0"/>
              <a:t>, </a:t>
            </a:r>
            <a:r>
              <a:rPr lang="ru-RU" dirty="0" smtClean="0"/>
              <a:t>расширяет сферу охвата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D058B-038D-9E4A-9E3A-0E7BFA03CC5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382000" cy="1693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200" dirty="0">
                <a:latin typeface="Verdana" charset="0"/>
                <a:ea typeface="ＭＳ Ｐゴシック" charset="0"/>
              </a:rPr>
              <a:t>Нововведение №5</a:t>
            </a:r>
            <a:r>
              <a:rPr lang="en-US" sz="3200" dirty="0">
                <a:latin typeface="Verdana" charset="0"/>
                <a:ea typeface="ＭＳ Ｐゴシック" charset="0"/>
              </a:rPr>
              <a:t>: </a:t>
            </a:r>
            <a:r>
              <a:rPr lang="ru-RU" sz="3200" dirty="0">
                <a:latin typeface="Verdana" charset="0"/>
                <a:ea typeface="ＭＳ Ｐゴシック" charset="0"/>
              </a:rPr>
              <a:t>настоятельная 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рекомендация</a:t>
            </a:r>
            <a:r>
              <a:rPr lang="en-US" sz="3200" dirty="0" smtClean="0">
                <a:latin typeface="Verdana" charset="0"/>
                <a:ea typeface="ＭＳ Ｐゴシック" charset="0"/>
              </a:rPr>
              <a:t>/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обязательство</a:t>
            </a:r>
            <a:r>
              <a:rPr lang="ru-RU" sz="3200" dirty="0">
                <a:latin typeface="Verdana" charset="0"/>
                <a:ea typeface="ＭＳ Ｐゴシック" charset="0"/>
              </a:rPr>
              <a:t> 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 по перераспределению грантов</a:t>
            </a:r>
            <a:endParaRPr lang="en-GB" sz="3200" dirty="0">
              <a:latin typeface="Verdana" charset="0"/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84538"/>
            <a:ext cx="8370887" cy="3168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endParaRPr lang="en-US" sz="1200" dirty="0" smtClean="0"/>
          </a:p>
          <a:p>
            <a:pPr algn="just" eaLnBrk="1" hangingPunct="1"/>
            <a:r>
              <a:rPr lang="en-US" dirty="0" smtClean="0"/>
              <a:t>- </a:t>
            </a:r>
            <a:r>
              <a:rPr lang="ru-RU" dirty="0">
                <a:latin typeface="Verdana" charset="0"/>
                <a:ea typeface="ＭＳ Ｐゴシック" charset="0"/>
              </a:rPr>
              <a:t>Отвечает запросам, возникающим на местном </a:t>
            </a:r>
            <a:r>
              <a:rPr lang="ru-RU" dirty="0" smtClean="0">
                <a:latin typeface="Verdana" charset="0"/>
                <a:ea typeface="ＭＳ Ｐゴシック" charset="0"/>
              </a:rPr>
              <a:t>уровне</a:t>
            </a:r>
          </a:p>
          <a:p>
            <a:pPr algn="just" eaLnBrk="1" hangingPunct="1"/>
            <a:endParaRPr lang="en-US" sz="1800" dirty="0" smtClean="0"/>
          </a:p>
          <a:p>
            <a:pPr eaLnBrk="1" hangingPunct="1">
              <a:defRPr/>
            </a:pPr>
            <a:r>
              <a:rPr lang="en-US" dirty="0" smtClean="0"/>
              <a:t>- </a:t>
            </a:r>
            <a:r>
              <a:rPr lang="ru-RU" dirty="0" smtClean="0"/>
              <a:t>Делает доступным большее количество малых грантов</a:t>
            </a:r>
            <a:r>
              <a:rPr lang="en-US" dirty="0" smtClean="0"/>
              <a:t>,</a:t>
            </a:r>
            <a:r>
              <a:rPr lang="ru-RU" dirty="0" smtClean="0"/>
              <a:t> а также</a:t>
            </a:r>
            <a:r>
              <a:rPr lang="en-US" dirty="0" smtClean="0"/>
              <a:t> </a:t>
            </a:r>
            <a:r>
              <a:rPr lang="ru-RU" dirty="0" smtClean="0"/>
              <a:t>даёт возможность подавать заявки на русском и белорусском языках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ru-RU" altLang="en-US" dirty="0" smtClean="0"/>
              <a:t>           Расширение сферы охвата</a:t>
            </a:r>
            <a:endParaRPr lang="en-US" alt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971600" y="5877272"/>
            <a:ext cx="1800200" cy="485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521210-160D-A344-BD3A-DE17500CDA7E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Финансовая поддержка третьих лиц</a:t>
            </a:r>
            <a:endParaRPr lang="en-GB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176713"/>
          </a:xfrm>
        </p:spPr>
        <p:txBody>
          <a:bodyPr/>
          <a:lstStyle/>
          <a:p>
            <a:pPr algn="just"/>
            <a:r>
              <a:rPr lang="ru-RU" sz="1800" dirty="0">
                <a:latin typeface="Verdana" charset="0"/>
                <a:ea typeface="ＭＳ Ｐゴシック" charset="0"/>
              </a:rPr>
              <a:t>Бенефициары не могут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действовать по своему усмотрению при </a:t>
            </a:r>
            <a:r>
              <a:rPr lang="ru-RU" sz="1800" dirty="0">
                <a:latin typeface="Verdana" charset="0"/>
                <a:ea typeface="ＭＳ Ｐゴシック" charset="0"/>
              </a:rPr>
              <a:t>предоставлении финансовой поддержки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третьей стороне. Заявки </a:t>
            </a:r>
            <a:r>
              <a:rPr lang="ru-RU" sz="1800" b="1" dirty="0">
                <a:latin typeface="Verdana" charset="0"/>
                <a:ea typeface="ＭＳ Ｐゴシック" charset="0"/>
              </a:rPr>
              <a:t>должны</a:t>
            </a:r>
            <a:r>
              <a:rPr lang="ru-RU" sz="1800" dirty="0">
                <a:latin typeface="Verdana" charset="0"/>
                <a:ea typeface="ＭＳ Ｐゴシック" charset="0"/>
              </a:rPr>
              <a:t> включать:</a:t>
            </a:r>
          </a:p>
          <a:p>
            <a:pPr algn="just"/>
            <a:endParaRPr lang="ru-RU" sz="10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800" dirty="0">
                <a:latin typeface="Verdana" charset="0"/>
                <a:ea typeface="ＭＳ Ｐゴシック" charset="0"/>
              </a:rPr>
              <a:t>- цели и результаты, которые должны быть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достигнуты</a:t>
            </a:r>
            <a:endParaRPr lang="ru-RU" sz="18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800" dirty="0">
                <a:latin typeface="Verdana" charset="0"/>
                <a:ea typeface="ＭＳ Ｐゴシック" charset="0"/>
              </a:rPr>
              <a:t>- фиксированный и исчерпывающий перечень различных видов деятельности, на которые третья сторона может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получить финансовую помощь</a:t>
            </a:r>
            <a:endParaRPr lang="ru-RU" sz="18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800" dirty="0">
                <a:latin typeface="Verdana" charset="0"/>
                <a:ea typeface="ＭＳ Ｐゴシック" charset="0"/>
              </a:rPr>
              <a:t>- определение лиц или категорий лиц,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которые являются </a:t>
            </a:r>
            <a:r>
              <a:rPr lang="ru-RU" sz="1800" dirty="0" err="1" smtClean="0">
                <a:latin typeface="Verdana" charset="0"/>
                <a:ea typeface="ＭＳ Ｐゴシック" charset="0"/>
              </a:rPr>
              <a:t>выгодополучателями</a:t>
            </a:r>
            <a:endParaRPr lang="ru-RU" sz="18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800" dirty="0">
                <a:latin typeface="Verdana" charset="0"/>
                <a:ea typeface="ＭＳ Ｐゴシック" charset="0"/>
              </a:rPr>
              <a:t>- критерии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выделения финансовой поддержки</a:t>
            </a:r>
            <a:endParaRPr lang="ru-RU" sz="18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800" dirty="0" smtClean="0">
                <a:latin typeface="Verdana" charset="0"/>
                <a:ea typeface="ＭＳ Ｐゴシック" charset="0"/>
              </a:rPr>
              <a:t>- максимальная </a:t>
            </a:r>
            <a:r>
              <a:rPr lang="ru-RU" sz="1800" dirty="0">
                <a:latin typeface="Verdana" charset="0"/>
                <a:ea typeface="ＭＳ Ｐゴシック" charset="0"/>
              </a:rPr>
              <a:t>сумма, предоставляемая каждой третьей стороне, и критерии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её </a:t>
            </a:r>
            <a:r>
              <a:rPr lang="ru-RU" sz="1800" dirty="0">
                <a:latin typeface="Verdana" charset="0"/>
                <a:ea typeface="ＭＳ Ｐゴシック" charset="0"/>
              </a:rPr>
              <a:t>определения</a:t>
            </a:r>
            <a:r>
              <a:rPr lang="en-GB" sz="2000" dirty="0">
                <a:latin typeface="Verdana" charset="0"/>
                <a:ea typeface="ＭＳ Ｐゴシック" charset="0"/>
              </a:rPr>
              <a:t> 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Дополнительная информация по финансовой поддержке третьих лиц содержится в разделе </a:t>
            </a:r>
            <a:r>
              <a:rPr lang="en-GB" sz="1400" b="1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6.9.2 </a:t>
            </a:r>
            <a:r>
              <a:rPr lang="ru-RU" sz="1400" b="1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Руководства</a:t>
            </a:r>
            <a:r>
              <a:rPr lang="en-GB" sz="1400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.</a:t>
            </a:r>
            <a:endParaRPr lang="en-GB" sz="140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39F62-2473-D74D-B778-8CE7D06176CA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382000" cy="1765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200" dirty="0">
                <a:latin typeface="Verdana" charset="0"/>
                <a:ea typeface="ＭＳ Ｐゴシック" charset="0"/>
              </a:rPr>
              <a:t>Нововведение 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№6</a:t>
            </a:r>
            <a:r>
              <a:rPr lang="en-US" sz="3200" dirty="0" smtClean="0">
                <a:latin typeface="Verdana" charset="0"/>
                <a:ea typeface="ＭＳ Ｐゴシック" charset="0"/>
              </a:rPr>
              <a:t>:</a:t>
            </a:r>
            <a:r>
              <a:rPr lang="en-US" sz="34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3400" dirty="0" smtClean="0">
                <a:latin typeface="Verdana" charset="0"/>
                <a:ea typeface="ＭＳ Ｐゴシック" charset="0"/>
              </a:rPr>
              <a:t>открытый</a:t>
            </a:r>
            <a:r>
              <a:rPr lang="en-US" sz="34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3400" dirty="0" smtClean="0">
                <a:latin typeface="Verdana" charset="0"/>
                <a:ea typeface="ＭＳ Ｐゴシック" charset="0"/>
              </a:rPr>
              <a:t>конкурс</a:t>
            </a:r>
            <a:r>
              <a:rPr lang="en-US" sz="3400" dirty="0" smtClean="0">
                <a:latin typeface="Verdana" charset="0"/>
                <a:ea typeface="ＭＳ Ｐゴシック" charset="0"/>
              </a:rPr>
              <a:t> </a:t>
            </a:r>
            <a:r>
              <a:rPr lang="en-US" sz="3400" dirty="0">
                <a:latin typeface="Verdana" charset="0"/>
                <a:ea typeface="ＭＳ Ｐゴシック" charset="0"/>
              </a:rPr>
              <a:t/>
            </a:r>
            <a:br>
              <a:rPr lang="en-US" sz="3400" dirty="0">
                <a:latin typeface="Verdana" charset="0"/>
                <a:ea typeface="ＭＳ Ｐゴシック" charset="0"/>
              </a:rPr>
            </a:br>
            <a:r>
              <a:rPr lang="en-US" sz="3400" dirty="0" smtClean="0">
                <a:latin typeface="Verdana" charset="0"/>
                <a:ea typeface="ＭＳ Ｐゴシック" charset="0"/>
              </a:rPr>
              <a:t>(</a:t>
            </a:r>
            <a:r>
              <a:rPr lang="ru-RU" sz="3400" dirty="0" smtClean="0">
                <a:latin typeface="Verdana" charset="0"/>
                <a:ea typeface="ＭＳ Ｐゴシック" charset="0"/>
              </a:rPr>
              <a:t>«в один этап»</a:t>
            </a:r>
            <a:r>
              <a:rPr lang="en-US" sz="3400" dirty="0" smtClean="0">
                <a:latin typeface="Verdana" charset="0"/>
                <a:ea typeface="ＭＳ Ｐゴシック" charset="0"/>
              </a:rPr>
              <a:t>)</a:t>
            </a:r>
            <a:endParaRPr lang="en-GB" sz="3400" dirty="0">
              <a:latin typeface="Verdana" charset="0"/>
              <a:ea typeface="ＭＳ Ｐゴシック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370887" cy="2376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- </a:t>
            </a:r>
            <a:r>
              <a:rPr lang="ru-RU" dirty="0"/>
              <a:t>Ускоряет </a:t>
            </a:r>
            <a:r>
              <a:rPr lang="ru-RU" dirty="0" smtClean="0"/>
              <a:t>процедуру </a:t>
            </a:r>
            <a:r>
              <a:rPr lang="ru-RU" dirty="0"/>
              <a:t>принятия </a:t>
            </a:r>
            <a:r>
              <a:rPr lang="ru-RU" dirty="0" smtClean="0"/>
              <a:t>решений ЕС</a:t>
            </a:r>
            <a:endParaRPr lang="en-US" dirty="0"/>
          </a:p>
          <a:p>
            <a:pPr algn="just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- </a:t>
            </a:r>
            <a:r>
              <a:rPr lang="ru-RU" dirty="0" smtClean="0"/>
              <a:t>В таком случае не предполагается большого количества заявок 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6C06D9-A965-6C4A-ACF2-68FA36866D32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382000" cy="76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200" dirty="0">
                <a:latin typeface="Verdana" charset="0"/>
                <a:ea typeface="ＭＳ Ｐゴシック" charset="0"/>
              </a:rPr>
              <a:t>Нововведение 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№</a:t>
            </a:r>
            <a:r>
              <a:rPr lang="ru-RU" sz="3200" dirty="0">
                <a:latin typeface="Verdana" charset="0"/>
                <a:ea typeface="ＭＳ Ｐゴシック" charset="0"/>
              </a:rPr>
              <a:t>7</a:t>
            </a:r>
            <a:r>
              <a:rPr lang="en-US" sz="3400" dirty="0" smtClean="0">
                <a:latin typeface="Verdana" charset="0"/>
                <a:ea typeface="ＭＳ Ｐゴシック" charset="0"/>
              </a:rPr>
              <a:t>: </a:t>
            </a:r>
            <a:r>
              <a:rPr lang="en-US" sz="3400" dirty="0">
                <a:latin typeface="Verdana" charset="0"/>
                <a:ea typeface="ＭＳ Ｐゴシック" charset="0"/>
              </a:rPr>
              <a:t>PROSPECT</a:t>
            </a:r>
            <a:endParaRPr lang="en-GB" sz="3400" dirty="0">
              <a:latin typeface="Verdana" charset="0"/>
              <a:ea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82000" cy="4038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>
                <a:latin typeface="Verdana" charset="0"/>
                <a:ea typeface="ＭＳ Ｐゴシック" charset="0"/>
              </a:rPr>
              <a:t>Отвечает запросам, возникающим на местном уровне</a:t>
            </a:r>
          </a:p>
          <a:p>
            <a:pPr eaLnBrk="1" hangingPunct="1"/>
            <a:r>
              <a:rPr lang="en-US" sz="2000" dirty="0" smtClean="0">
                <a:latin typeface="Verdana" charset="0"/>
                <a:ea typeface="ＭＳ Ｐゴシック" charset="0"/>
              </a:rPr>
              <a:t>- </a:t>
            </a:r>
            <a:r>
              <a:rPr lang="ru-RU" sz="2000" dirty="0"/>
              <a:t>Ускоряет процедуру принятия решения </a:t>
            </a:r>
            <a:r>
              <a:rPr lang="ru-RU" sz="2000" dirty="0" smtClean="0"/>
              <a:t>ЕС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Устраняет проблемы с доставкой заявок (подачей заявок, пересылкой писем заявителям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)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sz="120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НО: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повышает ответственность заявителя за своевременную подачу заявки</a:t>
            </a:r>
            <a:endParaRPr lang="en-US" sz="1200" dirty="0"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sz="2000" dirty="0">
                <a:latin typeface="Verdana" charset="0"/>
                <a:ea typeface="ＭＳ Ｐゴシック" charset="0"/>
              </a:rPr>
              <a:t>- NB: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сохраняет требование регистрации в 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PADOR</a:t>
            </a:r>
            <a:endParaRPr lang="ru-RU" sz="2000" dirty="0" smtClean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sz="1200" dirty="0">
              <a:latin typeface="Verdana" charset="0"/>
              <a:ea typeface="ＭＳ Ｐゴシック" charset="0"/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Пожалуйста, не подавайте свою заявку в последнюю минуту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!</a:t>
            </a:r>
            <a:endParaRPr lang="en-US" sz="2000" b="1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8897C6-5D2C-0840-9365-69997B88AD3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19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569325" cy="9366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       Пути достижения ЕС своих</a:t>
            </a:r>
            <a:r>
              <a:rPr lang="en-GB" sz="2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/>
            </a:r>
            <a:br>
              <a:rPr lang="en-GB" sz="24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</a:br>
            <a:r>
              <a:rPr lang="be-BY" sz="24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    </a:t>
            </a:r>
            <a:r>
              <a:rPr lang="ru-RU" sz="24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стратегических целей</a:t>
            </a:r>
            <a:endParaRPr lang="en-GB" sz="2400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039E91-0A1E-3044-A253-6C2FFF89182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115718"/>
              </p:ext>
            </p:extLst>
          </p:nvPr>
        </p:nvGraphicFramePr>
        <p:xfrm>
          <a:off x="1619672" y="2348880"/>
          <a:ext cx="6408712" cy="3832355"/>
        </p:xfrm>
        <a:graphic>
          <a:graphicData uri="http://schemas.openxmlformats.org/drawingml/2006/table">
            <a:tbl>
              <a:tblPr firstRow="1" firstCol="1" bandRow="1"/>
              <a:tblGrid>
                <a:gridCol w="1746066"/>
                <a:gridCol w="2526178"/>
                <a:gridCol w="2136468"/>
              </a:tblGrid>
              <a:tr h="42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Закупка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Гранты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E7EC"/>
                    </a:solidFill>
                  </a:tcPr>
                </a:tc>
              </a:tr>
              <a:tr h="1791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Приобретение услуг, оборудования, материалов или работ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Объект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Предложение от заявителя по достижению стратегических целей путем: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проекта </a:t>
                      </a:r>
                      <a:r>
                        <a:rPr lang="be-BY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(грант на реализацию проекта)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или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финансирование затрат заявителя (грант на </a:t>
                      </a:r>
                      <a:r>
                        <a:rPr lang="be-BY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функционирование организации)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Нанимающий орган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Получатель результатов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Получатель гранта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 от стоимости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Финансовый вклад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ЕС финансирует часть затрат, подходящих для покрытия за счет ЕС.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Получатель гранта (или другой донор) финансирует оставшуюся часть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Допускается 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Прибыль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допускается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51" marR="54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7704137" cy="4033837"/>
          </a:xfrm>
        </p:spPr>
        <p:txBody>
          <a:bodyPr/>
          <a:lstStyle/>
          <a:p>
            <a:endParaRPr lang="en-GB">
              <a:latin typeface="Verdana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sv-SE" sz="2400">
              <a:latin typeface="Verdana" charset="0"/>
              <a:ea typeface="ＭＳ Ｐゴシック" charset="0"/>
            </a:endParaRPr>
          </a:p>
          <a:p>
            <a:pPr lvl="1">
              <a:buFontTx/>
              <a:buNone/>
            </a:pPr>
            <a:endParaRPr lang="sv-SE" sz="2400">
              <a:latin typeface="Verdana" charset="0"/>
              <a:ea typeface="ＭＳ Ｐゴシック" charset="0"/>
            </a:endParaRP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BB4E96-072A-A749-BC64-EE0826A9EC82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20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875" y="1629443"/>
            <a:ext cx="4197350" cy="4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66148"/>
              </p:ext>
            </p:extLst>
          </p:nvPr>
        </p:nvGraphicFramePr>
        <p:xfrm>
          <a:off x="539552" y="1340768"/>
          <a:ext cx="7920037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2" name="Worksheet" r:id="rId4" imgW="11458499" imgH="9505890" progId="Excel.Sheet.8">
                  <p:embed/>
                </p:oleObj>
              </mc:Choice>
              <mc:Fallback>
                <p:oleObj name="Worksheet" r:id="rId4" imgW="11458499" imgH="950589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7920037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EBDFEF-10FD-4B4B-B5C2-4F5E4C41604B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318022"/>
            <a:ext cx="7561262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БЮДЖЕТ ПРОЕКТА</a:t>
            </a:r>
            <a:endParaRPr lang="en-GB" sz="3200" b="1" dirty="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GB" dirty="0"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GB" dirty="0"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Verdana" pitchFamily="34" charset="0"/>
                <a:ea typeface="ＭＳ Ｐゴシック" pitchFamily="34" charset="-128"/>
                <a:cs typeface="+mn-cs"/>
              </a:rPr>
              <a:t>Это инструмент планирования и контроля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Verdana" pitchFamily="34" charset="0"/>
                <a:ea typeface="ＭＳ Ｐゴシック" pitchFamily="34" charset="-128"/>
                <a:cs typeface="+mn-cs"/>
              </a:rPr>
              <a:t>Это инструмент финансового </a:t>
            </a:r>
            <a:r>
              <a:rPr lang="ru-RU" sz="2400" dirty="0" smtClean="0">
                <a:latin typeface="Verdana" pitchFamily="34" charset="0"/>
                <a:ea typeface="ＭＳ Ｐゴシック" pitchFamily="34" charset="-128"/>
                <a:cs typeface="+mn-cs"/>
              </a:rPr>
              <a:t>соответствия, который является зеркальным отражением финансового отчёта.</a:t>
            </a:r>
            <a:endParaRPr lang="ru-RU" sz="2400" dirty="0"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Verdana" pitchFamily="34" charset="0"/>
                <a:ea typeface="ＭＳ Ｐゴシック" pitchFamily="34" charset="-128"/>
                <a:cs typeface="+mn-cs"/>
              </a:rPr>
              <a:t>Он должен охватывать все запланированные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Verdana" pitchFamily="34" charset="0"/>
                <a:ea typeface="ＭＳ Ｐゴシック" pitchFamily="34" charset="-128"/>
                <a:cs typeface="+mn-cs"/>
              </a:rPr>
              <a:t>Он должен быть реалистичным и </a:t>
            </a:r>
            <a:r>
              <a:rPr lang="ru-RU" sz="2400" dirty="0" err="1" smtClean="0">
                <a:latin typeface="Verdana" pitchFamily="34" charset="0"/>
                <a:ea typeface="ＭＳ Ｐゴシック" pitchFamily="34" charset="-128"/>
                <a:cs typeface="+mn-cs"/>
              </a:rPr>
              <a:t>затратоэффективным</a:t>
            </a:r>
            <a:endParaRPr lang="en-GB" sz="2400" dirty="0"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Verdana" pitchFamily="34" charset="0"/>
                <a:ea typeface="ＭＳ Ｐゴシック" pitchFamily="34" charset="-128"/>
                <a:cs typeface="+mn-cs"/>
              </a:rPr>
              <a:t>Бюджет должен содержать </a:t>
            </a:r>
            <a:r>
              <a:rPr lang="ru-RU" sz="1800" b="1" dirty="0">
                <a:latin typeface="Verdana" pitchFamily="34" charset="0"/>
                <a:ea typeface="ＭＳ Ｐゴシック" pitchFamily="34" charset="-128"/>
                <a:cs typeface="+mn-cs"/>
              </a:rPr>
              <a:t>разъяснения по каждой </a:t>
            </a:r>
            <a:r>
              <a:rPr lang="ru-RU" sz="1800" b="1" dirty="0" smtClean="0">
                <a:latin typeface="Verdana" pitchFamily="34" charset="0"/>
                <a:ea typeface="ＭＳ Ｐゴシック" pitchFamily="34" charset="-128"/>
                <a:cs typeface="+mn-cs"/>
              </a:rPr>
              <a:t>статье, а также обоснование расчёта </a:t>
            </a:r>
            <a:r>
              <a:rPr lang="ru-RU" sz="1800" dirty="0">
                <a:latin typeface="Verdana" pitchFamily="34" charset="0"/>
                <a:ea typeface="ＭＳ Ｐゴシック" pitchFamily="34" charset="-128"/>
                <a:cs typeface="+mn-cs"/>
              </a:rPr>
              <a:t>сметных расходов на основе реальных </a:t>
            </a:r>
            <a:r>
              <a:rPr lang="ru-RU" sz="1800" dirty="0" smtClean="0">
                <a:latin typeface="Verdana" pitchFamily="34" charset="0"/>
                <a:ea typeface="ＭＳ Ｐゴシック" pitchFamily="34" charset="-128"/>
                <a:cs typeface="+mn-cs"/>
              </a:rPr>
              <a:t>затрат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b="1" dirty="0">
              <a:latin typeface="Verdana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См</a:t>
            </a:r>
            <a:r>
              <a:rPr lang="en-GB" sz="1600" b="1" dirty="0" smtClean="0">
                <a:solidFill>
                  <a:srgbClr val="008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: </a:t>
            </a:r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Приложение</a:t>
            </a:r>
            <a:r>
              <a:rPr lang="en-GB" sz="1600" b="1" dirty="0" smtClean="0">
                <a:solidFill>
                  <a:srgbClr val="008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«К» Руководства</a:t>
            </a:r>
            <a:endParaRPr lang="en-GB" sz="1600" dirty="0"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08304" y="6245225"/>
            <a:ext cx="1378496" cy="4241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725511-7783-D24C-81C6-AC7459CA8C23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366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Бюджет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751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Упрощенные варианты покрытия затрат</a:t>
            </a:r>
            <a:r>
              <a:rPr lang="en-GB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1800" dirty="0" smtClean="0">
                <a:latin typeface="Verdana" charset="0"/>
                <a:ea typeface="ＭＳ Ｐゴシック" charset="0"/>
              </a:rPr>
              <a:t>(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максимум </a:t>
            </a:r>
            <a:r>
              <a:rPr lang="en-GB" sz="1600" dirty="0" smtClean="0">
                <a:latin typeface="Verdana" charset="0"/>
                <a:ea typeface="ＭＳ Ｐゴシック" charset="0"/>
              </a:rPr>
              <a:t>60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 </a:t>
            </a:r>
            <a:r>
              <a:rPr lang="en-GB" sz="1600" dirty="0" smtClean="0">
                <a:latin typeface="Verdana" charset="0"/>
                <a:ea typeface="ＭＳ Ｐゴシック" charset="0"/>
              </a:rPr>
              <a:t>000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 Евро</a:t>
            </a:r>
            <a:r>
              <a:rPr lang="en-GB" sz="1600" dirty="0" smtClean="0">
                <a:latin typeface="Verdana" charset="0"/>
                <a:ea typeface="ＭＳ Ｐゴシック" charset="0"/>
              </a:rPr>
              <a:t>)</a:t>
            </a:r>
            <a:endParaRPr lang="en-GB" sz="1600" dirty="0">
              <a:latin typeface="Verdana" charset="0"/>
              <a:ea typeface="ＭＳ Ｐゴシック" charset="0"/>
            </a:endParaRPr>
          </a:p>
          <a:p>
            <a:pPr algn="just"/>
            <a:r>
              <a:rPr lang="en-US" sz="1600" b="1" dirty="0" err="1" smtClean="0">
                <a:latin typeface="Verdana" charset="0"/>
                <a:ea typeface="ＭＳ Ｐゴシック" charset="0"/>
              </a:rPr>
              <a:t>Уд</a:t>
            </a:r>
            <a:r>
              <a:rPr lang="ru-RU" sz="1600" b="1" dirty="0" err="1" smtClean="0">
                <a:latin typeface="Verdana" charset="0"/>
                <a:ea typeface="ＭＳ Ｐゴシック" charset="0"/>
              </a:rPr>
              <a:t>ельные</a:t>
            </a:r>
            <a:r>
              <a:rPr lang="ru-RU" sz="1600" b="1" dirty="0" smtClean="0">
                <a:latin typeface="Verdana" charset="0"/>
                <a:ea typeface="ＭＳ Ｐゴシック" charset="0"/>
              </a:rPr>
              <a:t> затраты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: покрытие всех </a:t>
            </a:r>
            <a:r>
              <a:rPr lang="ru-RU" sz="1600" dirty="0">
                <a:latin typeface="Verdana" charset="0"/>
                <a:ea typeface="ＭＳ Ｐゴシック" charset="0"/>
              </a:rPr>
              <a:t>или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некоторых конкретных категорий </a:t>
            </a:r>
            <a:r>
              <a:rPr lang="ru-RU" sz="1600" dirty="0">
                <a:latin typeface="Verdana" charset="0"/>
                <a:ea typeface="ＭＳ Ｐゴシック" charset="0"/>
              </a:rPr>
              <a:t>приемлемых затрат, которые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чётко </a:t>
            </a:r>
            <a:r>
              <a:rPr lang="ru-RU" sz="1600" dirty="0">
                <a:latin typeface="Verdana" charset="0"/>
                <a:ea typeface="ＭＳ Ｐゴシック" charset="0"/>
              </a:rPr>
              <a:t>определены заранее с указанием </a:t>
            </a:r>
            <a:r>
              <a:rPr lang="ru-RU" sz="1600" u="sng" dirty="0" smtClean="0">
                <a:latin typeface="Verdana" charset="0"/>
                <a:ea typeface="ＭＳ Ｐゴシック" charset="0"/>
              </a:rPr>
              <a:t>суммы </a:t>
            </a:r>
            <a:r>
              <a:rPr lang="ru-RU" sz="1600" u="sng" dirty="0">
                <a:latin typeface="Verdana" charset="0"/>
                <a:ea typeface="ＭＳ Ｐゴシック" charset="0"/>
              </a:rPr>
              <a:t>на единицу </a:t>
            </a:r>
            <a:r>
              <a:rPr lang="ru-RU" sz="1600" dirty="0">
                <a:latin typeface="Verdana" charset="0"/>
                <a:ea typeface="ＭＳ Ｐゴシック" charset="0"/>
              </a:rPr>
              <a:t>(например, удельные затраты за рабочий месяц, малый местный транспорт);</a:t>
            </a:r>
          </a:p>
          <a:p>
            <a:pPr algn="just"/>
            <a:r>
              <a:rPr lang="ru-RU" sz="1600" b="1" dirty="0">
                <a:latin typeface="Verdana" charset="0"/>
                <a:ea typeface="ＭＳ Ｐゴシック" charset="0"/>
              </a:rPr>
              <a:t>Единовременные выплаты</a:t>
            </a:r>
            <a:r>
              <a:rPr lang="ru-RU" sz="1600" dirty="0">
                <a:latin typeface="Verdana" charset="0"/>
                <a:ea typeface="ＭＳ Ｐゴシック" charset="0"/>
              </a:rPr>
              <a:t>: покрытие </a:t>
            </a:r>
            <a:r>
              <a:rPr lang="ru-RU" sz="1600" u="sng" dirty="0">
                <a:latin typeface="Verdana" charset="0"/>
                <a:ea typeface="ＭＳ Ｐゴシック" charset="0"/>
              </a:rPr>
              <a:t>в </a:t>
            </a:r>
            <a:r>
              <a:rPr lang="ru-RU" sz="1600" u="sng" dirty="0" smtClean="0">
                <a:latin typeface="Verdana" charset="0"/>
                <a:ea typeface="ＭＳ Ｐゴシック" charset="0"/>
              </a:rPr>
              <a:t>общем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 всех </a:t>
            </a:r>
            <a:r>
              <a:rPr lang="ru-RU" sz="1600" dirty="0">
                <a:latin typeface="Verdana" charset="0"/>
                <a:ea typeface="ＭＳ Ｐゴシック" charset="0"/>
              </a:rPr>
              <a:t>или определенных конкретных категорий приемлемых расходов, которые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чётко </a:t>
            </a:r>
            <a:r>
              <a:rPr lang="ru-RU" sz="1600" dirty="0">
                <a:latin typeface="Verdana" charset="0"/>
                <a:ea typeface="ＭＳ Ｐゴシック" charset="0"/>
              </a:rPr>
              <a:t>определены заранее (например,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проведение мероприятия, </a:t>
            </a:r>
            <a:r>
              <a:rPr lang="ru-RU" sz="1600" dirty="0">
                <a:latin typeface="Verdana" charset="0"/>
                <a:ea typeface="ＭＳ Ｐゴシック" charset="0"/>
              </a:rPr>
              <a:t>видео);</a:t>
            </a:r>
          </a:p>
          <a:p>
            <a:pPr algn="just"/>
            <a:r>
              <a:rPr lang="ru-RU" sz="1600" b="1" dirty="0" smtClean="0">
                <a:latin typeface="Verdana" charset="0"/>
                <a:ea typeface="ＭＳ Ｐゴシック" charset="0"/>
              </a:rPr>
              <a:t>Фиксированное </a:t>
            </a:r>
            <a:r>
              <a:rPr lang="ru-RU" sz="1600" b="1" dirty="0">
                <a:latin typeface="Verdana" charset="0"/>
                <a:ea typeface="ＭＳ Ｐゴシック" charset="0"/>
              </a:rPr>
              <a:t>финансирование</a:t>
            </a:r>
            <a:r>
              <a:rPr lang="ru-RU" sz="1600" dirty="0">
                <a:latin typeface="Verdana" charset="0"/>
                <a:ea typeface="ＭＳ Ｐゴシック" charset="0"/>
              </a:rPr>
              <a:t>: покрытие конкретных категорий приемлемых расходов, которые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чётко </a:t>
            </a:r>
            <a:r>
              <a:rPr lang="ru-RU" sz="1600" dirty="0">
                <a:latin typeface="Verdana" charset="0"/>
                <a:ea typeface="ＭＳ Ｐゴシック" charset="0"/>
              </a:rPr>
              <a:t>определены заранее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путём </a:t>
            </a:r>
            <a:r>
              <a:rPr lang="ru-RU" sz="1600" dirty="0">
                <a:latin typeface="Verdana" charset="0"/>
                <a:ea typeface="ＭＳ Ｐゴシック" charset="0"/>
              </a:rPr>
              <a:t>применения </a:t>
            </a:r>
            <a:r>
              <a:rPr lang="ru-RU" sz="1600" u="sng" dirty="0">
                <a:latin typeface="Verdana" charset="0"/>
                <a:ea typeface="ＭＳ Ｐゴシック" charset="0"/>
              </a:rPr>
              <a:t>фиксированного </a:t>
            </a:r>
            <a:r>
              <a:rPr lang="ru-RU" sz="1600" u="sng" dirty="0" smtClean="0">
                <a:latin typeface="Verdana" charset="0"/>
                <a:ea typeface="ＭＳ Ｐゴシック" charset="0"/>
              </a:rPr>
              <a:t>проц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ента </a:t>
            </a:r>
            <a:r>
              <a:rPr lang="ru-RU" sz="1600" dirty="0">
                <a:latin typeface="Verdana" charset="0"/>
                <a:ea typeface="ＭＳ Ｐゴシック" charset="0"/>
              </a:rPr>
              <a:t>(например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, расходы на местный офис)</a:t>
            </a:r>
            <a:r>
              <a:rPr lang="ru-RU" sz="1600" dirty="0">
                <a:latin typeface="Verdana" charset="0"/>
                <a:ea typeface="ＭＳ Ｐゴシック" charset="0"/>
              </a:rPr>
              <a:t>.</a:t>
            </a:r>
          </a:p>
          <a:p>
            <a:pPr algn="just"/>
            <a:r>
              <a:rPr lang="ru-RU" sz="1600" b="1" dirty="0">
                <a:latin typeface="Verdana" charset="0"/>
                <a:ea typeface="ＭＳ Ｐゴシック" charset="0"/>
              </a:rPr>
              <a:t>Ассигнования на покрытие расходов</a:t>
            </a:r>
            <a:r>
              <a:rPr lang="ru-RU" sz="1600" dirty="0">
                <a:latin typeface="Verdana" charset="0"/>
                <a:ea typeface="ＭＳ Ｐゴシック" charset="0"/>
              </a:rPr>
              <a:t>, связанных с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офисами на </a:t>
            </a:r>
            <a:r>
              <a:rPr lang="ru-RU" sz="1600" dirty="0">
                <a:latin typeface="Verdana" charset="0"/>
                <a:ea typeface="ＭＳ Ｐゴシック" charset="0"/>
              </a:rPr>
              <a:t>местах</a:t>
            </a:r>
            <a:r>
              <a:rPr lang="en-GB" sz="1800" dirty="0" smtClean="0">
                <a:latin typeface="Verdana" charset="0"/>
                <a:ea typeface="ＭＳ Ｐゴシック" charset="0"/>
              </a:rPr>
              <a:t>.</a:t>
            </a:r>
            <a:endParaRPr lang="en-GB" dirty="0">
              <a:latin typeface="Verdana" charset="0"/>
              <a:ea typeface="ＭＳ Ｐゴシック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8000"/>
                </a:solidFill>
                <a:latin typeface="Verdana" pitchFamily="34" charset="0"/>
              </a:rPr>
              <a:t>См</a:t>
            </a:r>
            <a:r>
              <a:rPr lang="en-GB" sz="1600" b="1" dirty="0">
                <a:solidFill>
                  <a:srgbClr val="008000"/>
                </a:solidFill>
                <a:latin typeface="Verdana" pitchFamily="34" charset="0"/>
              </a:rPr>
              <a:t>: </a:t>
            </a:r>
            <a:r>
              <a:rPr lang="ru-RU" sz="1600" b="1" dirty="0">
                <a:solidFill>
                  <a:srgbClr val="008000"/>
                </a:solidFill>
                <a:latin typeface="Verdana" pitchFamily="34" charset="0"/>
              </a:rPr>
              <a:t>Приложение</a:t>
            </a:r>
            <a:r>
              <a:rPr lang="en-GB" sz="1600" b="1" dirty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1600" b="1" dirty="0">
                <a:solidFill>
                  <a:srgbClr val="008000"/>
                </a:solidFill>
                <a:latin typeface="Verdana" pitchFamily="34" charset="0"/>
              </a:rPr>
              <a:t>«К» Руководства</a:t>
            </a:r>
            <a:endParaRPr lang="en-GB" sz="1600" dirty="0">
              <a:latin typeface="Verdana" pitchFamily="34" charset="0"/>
            </a:endParaRPr>
          </a:p>
          <a:p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A756E4-3622-F541-9175-6894A0A378FC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9366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Кадры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529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GB" altLang="en-US" sz="1800" dirty="0" smtClean="0">
                <a:solidFill>
                  <a:srgbClr val="C00000"/>
                </a:solidFill>
              </a:rPr>
              <a:t>1.1. </a:t>
            </a:r>
            <a:r>
              <a:rPr lang="ru-RU" altLang="en-US" sz="1800" dirty="0" smtClean="0">
                <a:solidFill>
                  <a:srgbClr val="C00000"/>
                </a:solidFill>
              </a:rPr>
              <a:t>Заработная плата </a:t>
            </a:r>
            <a:r>
              <a:rPr lang="en-GB" altLang="en-US" sz="1800" dirty="0" smtClean="0">
                <a:solidFill>
                  <a:srgbClr val="C00000"/>
                </a:solidFill>
              </a:rPr>
              <a:t>(</a:t>
            </a:r>
            <a:r>
              <a:rPr lang="ru-RU" altLang="en-US" sz="1800" dirty="0" smtClean="0">
                <a:solidFill>
                  <a:srgbClr val="C00000"/>
                </a:solidFill>
              </a:rPr>
              <a:t>по трудовым договорам</a:t>
            </a:r>
            <a:r>
              <a:rPr lang="en-GB" altLang="en-US" sz="1800" dirty="0" smtClean="0">
                <a:solidFill>
                  <a:srgbClr val="C00000"/>
                </a:solidFill>
              </a:rPr>
              <a:t>)</a:t>
            </a:r>
            <a:endParaRPr lang="en-GB" altLang="en-US" sz="18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8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en-US" sz="1800" dirty="0" smtClean="0"/>
              <a:t>Средние для этой области валовые оклады должны быть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en-US" sz="1800" dirty="0" smtClean="0"/>
              <a:t>предусмотрены в Бюджете.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en-US" sz="1800" dirty="0" smtClean="0"/>
              <a:t>Окончательная сумма должна </a:t>
            </a:r>
            <a:r>
              <a:rPr lang="ru-RU" altLang="en-US" sz="1800" dirty="0"/>
              <a:t>быть заявлена на основе </a:t>
            </a:r>
            <a:r>
              <a:rPr lang="ru-RU" altLang="en-US" sz="1800" dirty="0" smtClean="0"/>
              <a:t>реального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altLang="en-US" sz="1800" dirty="0" smtClean="0"/>
              <a:t>времени</a:t>
            </a:r>
            <a:r>
              <a:rPr lang="ru-RU" altLang="en-US" sz="1800" dirty="0"/>
              <a:t>, </a:t>
            </a:r>
            <a:r>
              <a:rPr lang="ru-RU" altLang="en-US" sz="1800" dirty="0" smtClean="0"/>
              <a:t>затраченного </a:t>
            </a:r>
            <a:r>
              <a:rPr lang="ru-RU" altLang="en-US" sz="1800" dirty="0"/>
              <a:t>на </a:t>
            </a:r>
            <a:r>
              <a:rPr lang="ru-RU" altLang="en-US" sz="1800" dirty="0" smtClean="0"/>
              <a:t>реализацию проекта.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altLang="en-US" sz="1800" dirty="0" smtClean="0">
              <a:solidFill>
                <a:srgbClr val="C00000"/>
              </a:solidFill>
            </a:endParaRPr>
          </a:p>
          <a:p>
            <a:pPr>
              <a:lnSpc>
                <a:spcPct val="115000"/>
              </a:lnSpc>
              <a:spcBef>
                <a:spcPct val="35000"/>
              </a:spcBef>
              <a:buFontTx/>
              <a:buNone/>
              <a:defRPr/>
            </a:pPr>
            <a:r>
              <a:rPr lang="en-GB" altLang="en-US" sz="1800" dirty="0" smtClean="0">
                <a:solidFill>
                  <a:srgbClr val="C00000"/>
                </a:solidFill>
              </a:rPr>
              <a:t>1.</a:t>
            </a:r>
            <a:r>
              <a:rPr lang="ru-RU" altLang="en-US" sz="1800" dirty="0" smtClean="0">
                <a:solidFill>
                  <a:srgbClr val="C00000"/>
                </a:solidFill>
              </a:rPr>
              <a:t>2</a:t>
            </a:r>
            <a:r>
              <a:rPr lang="en-GB" altLang="en-US" sz="1800" dirty="0" smtClean="0">
                <a:solidFill>
                  <a:srgbClr val="C00000"/>
                </a:solidFill>
              </a:rPr>
              <a:t>. </a:t>
            </a:r>
            <a:r>
              <a:rPr lang="ru-RU" altLang="en-US" sz="1800" dirty="0" smtClean="0">
                <a:solidFill>
                  <a:srgbClr val="C00000"/>
                </a:solidFill>
              </a:rPr>
              <a:t>Командировочные</a:t>
            </a:r>
          </a:p>
          <a:p>
            <a: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/>
            </a:pPr>
            <a:r>
              <a:rPr lang="ru-RU" altLang="en-US" sz="1800" dirty="0" smtClean="0"/>
              <a:t>Включают </a:t>
            </a:r>
            <a:r>
              <a:rPr lang="ru-RU" altLang="en-US" sz="1800" dirty="0"/>
              <a:t>размещение, питание, местный </a:t>
            </a:r>
            <a:r>
              <a:rPr lang="ru-RU" altLang="en-US" sz="1800" dirty="0" smtClean="0"/>
              <a:t>(городской</a:t>
            </a:r>
            <a:r>
              <a:rPr lang="ru-RU" altLang="en-US" sz="1800" dirty="0"/>
              <a:t>) транспорт и прочие </a:t>
            </a:r>
            <a:r>
              <a:rPr lang="ru-RU" altLang="en-US" sz="1800" dirty="0" smtClean="0"/>
              <a:t>расходы</a:t>
            </a:r>
          </a:p>
          <a:p>
            <a: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/>
            </a:pPr>
            <a:endParaRPr lang="ru-RU" altLang="en-US" sz="1800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/>
            </a:pPr>
            <a:r>
              <a:rPr lang="ru-RU" altLang="en-US" sz="1600" dirty="0" smtClean="0">
                <a:solidFill>
                  <a:srgbClr val="00B050"/>
                </a:solidFill>
              </a:rPr>
              <a:t>Согласно обычной практике, принятой у Бенефициара</a:t>
            </a:r>
            <a:endParaRPr lang="en-GB" altLang="en-US" sz="1600" dirty="0" smtClean="0">
              <a:solidFill>
                <a:srgbClr val="00B050"/>
              </a:solidFill>
            </a:endParaRPr>
          </a:p>
          <a:p>
            <a:pPr lvl="1" algn="just">
              <a:lnSpc>
                <a:spcPct val="80000"/>
              </a:lnSpc>
              <a:buFontTx/>
              <a:buNone/>
              <a:defRPr/>
            </a:pPr>
            <a:endParaRPr lang="en-GB" altLang="en-US" sz="1800" b="0" dirty="0" smtClean="0">
              <a:solidFill>
                <a:srgbClr val="2D5EC1"/>
              </a:solidFill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GB" altLang="en-US" sz="1800" b="0" dirty="0" smtClean="0">
              <a:solidFill>
                <a:srgbClr val="2D5EC1"/>
              </a:solidFill>
            </a:endParaRPr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5CBE1C-34ED-A746-AF4C-3649030E7E43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2. Командировочные расходы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i="0" dirty="0"/>
              <a:t>Международные </a:t>
            </a:r>
            <a:r>
              <a:rPr lang="ru-RU" altLang="en-US" i="0" dirty="0" smtClean="0"/>
              <a:t>поездки (пункты назначения должны быть указаны </a:t>
            </a:r>
            <a:r>
              <a:rPr lang="ru-RU" altLang="en-US" i="0" dirty="0"/>
              <a:t>в </a:t>
            </a:r>
            <a:r>
              <a:rPr lang="ru-RU" altLang="en-US" i="0" dirty="0" smtClean="0"/>
              <a:t>Бюджете)</a:t>
            </a:r>
            <a:endParaRPr lang="ru-RU" altLang="en-US" i="0" dirty="0"/>
          </a:p>
          <a:p>
            <a:pPr>
              <a:defRPr/>
            </a:pPr>
            <a:endParaRPr lang="ru-RU" altLang="en-US" i="0" dirty="0"/>
          </a:p>
          <a:p>
            <a:pPr>
              <a:defRPr/>
            </a:pPr>
            <a:r>
              <a:rPr lang="ru-RU" altLang="en-US" i="0" dirty="0"/>
              <a:t>Местные </a:t>
            </a:r>
            <a:r>
              <a:rPr lang="ru-RU" altLang="en-US" i="0" dirty="0" smtClean="0"/>
              <a:t>поездки (должны </a:t>
            </a:r>
            <a:r>
              <a:rPr lang="ru-RU" altLang="en-US" i="0" dirty="0"/>
              <a:t>быть </a:t>
            </a:r>
            <a:r>
              <a:rPr lang="ru-RU" altLang="en-US" i="0" dirty="0" smtClean="0"/>
              <a:t>указаны виды транспортных средств)</a:t>
            </a:r>
          </a:p>
          <a:p>
            <a:pPr>
              <a:defRPr/>
            </a:pPr>
            <a:endParaRPr lang="en-GB" altLang="en-US" i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/>
            </a:pPr>
            <a:r>
              <a:rPr lang="ru-RU" altLang="en-US" sz="2200" dirty="0" smtClean="0">
                <a:solidFill>
                  <a:srgbClr val="00B050"/>
                </a:solidFill>
              </a:rPr>
              <a:t>Согласно </a:t>
            </a:r>
            <a:r>
              <a:rPr lang="ru-RU" altLang="en-US" sz="2200" dirty="0">
                <a:solidFill>
                  <a:srgbClr val="00B050"/>
                </a:solidFill>
              </a:rPr>
              <a:t>обычной практике, принятой </a:t>
            </a:r>
            <a:r>
              <a:rPr lang="ru-RU" altLang="en-US" sz="2200" dirty="0" smtClean="0">
                <a:solidFill>
                  <a:srgbClr val="00B050"/>
                </a:solidFill>
              </a:rPr>
              <a:t>у Бенефициара</a:t>
            </a:r>
            <a:endParaRPr lang="en-GB" altLang="en-US" sz="2200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GB" altLang="en-US" i="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GB" altLang="en-US" sz="1800" i="0" dirty="0" smtClean="0"/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0D7837-3FDF-5E41-845A-839D098507C7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.</a:t>
            </a:r>
            <a:r>
              <a:rPr lang="en-GB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Оборудование и материалы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3960813"/>
          </a:xfrm>
        </p:spPr>
        <p:txBody>
          <a:bodyPr/>
          <a:lstStyle/>
          <a:p>
            <a:pPr>
              <a:buFontTx/>
              <a:buNone/>
            </a:pPr>
            <a:endParaRPr lang="en-GB" sz="1800" i="0" dirty="0"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ru-RU" sz="1800" i="0" dirty="0">
                <a:latin typeface="Verdana" charset="0"/>
                <a:ea typeface="ＭＳ Ｐゴシック" charset="0"/>
              </a:rPr>
              <a:t>Только оборудование, необходимое для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реализации проекта,</a:t>
            </a:r>
          </a:p>
          <a:p>
            <a:pPr>
              <a:buFontTx/>
              <a:buNone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может быть отражено в Бюджете</a:t>
            </a:r>
            <a:endParaRPr lang="ru-RU" sz="1800" i="0" dirty="0"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endParaRPr lang="ru-RU" sz="1800" i="0" dirty="0"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ru-RU" sz="1800" i="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Передача прав </a:t>
            </a:r>
            <a:r>
              <a:rPr lang="ru-RU" sz="1800" i="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собственности</a:t>
            </a:r>
          </a:p>
          <a:p>
            <a:pPr>
              <a:buFontTx/>
              <a:buNone/>
            </a:pPr>
            <a:endParaRPr lang="ru-RU" sz="1800" i="0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ru-RU" sz="1800" i="0" dirty="0">
                <a:latin typeface="Verdana" charset="0"/>
                <a:ea typeface="ＭＳ Ｐゴシック" charset="0"/>
              </a:rPr>
              <a:t>Если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у бенефициара нет штаб</a:t>
            </a:r>
            <a:r>
              <a:rPr lang="ru-RU" sz="1800" i="0" dirty="0">
                <a:latin typeface="Verdana" charset="0"/>
                <a:ea typeface="ＭＳ Ｐゴシック" charset="0"/>
              </a:rPr>
              <a:t>-квартиры в стране,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где</a:t>
            </a:r>
          </a:p>
          <a:p>
            <a:pPr>
              <a:buFontTx/>
              <a:buNone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осуществляется проект, </a:t>
            </a:r>
            <a:r>
              <a:rPr lang="ru-RU" sz="1800" i="0" dirty="0">
                <a:latin typeface="Verdana" charset="0"/>
                <a:ea typeface="ＭＳ Ｐゴシック" charset="0"/>
              </a:rPr>
              <a:t>оборудование,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транспортные</a:t>
            </a:r>
          </a:p>
          <a:p>
            <a:pPr>
              <a:buFontTx/>
              <a:buNone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средства </a:t>
            </a:r>
            <a:r>
              <a:rPr lang="ru-RU" sz="1800" i="0" dirty="0">
                <a:latin typeface="Verdana" charset="0"/>
                <a:ea typeface="ＭＳ Ｐゴシック" charset="0"/>
              </a:rPr>
              <a:t>и материалы,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оплачиваемые бюджетом проекта,</a:t>
            </a:r>
          </a:p>
          <a:p>
            <a:pPr>
              <a:buFontTx/>
              <a:buNone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должны </a:t>
            </a:r>
            <a:r>
              <a:rPr lang="ru-RU" sz="1800" i="0" dirty="0">
                <a:latin typeface="Verdana" charset="0"/>
                <a:ea typeface="ＭＳ Ｐゴシック" charset="0"/>
              </a:rPr>
              <a:t>быть переданы любым местным бенефициарам,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местным</a:t>
            </a:r>
          </a:p>
          <a:p>
            <a:pPr>
              <a:buFontTx/>
              <a:buNone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организациям </a:t>
            </a:r>
            <a:r>
              <a:rPr lang="ru-RU" sz="1800" i="0" dirty="0">
                <a:latin typeface="Verdana" charset="0"/>
                <a:ea typeface="ＭＳ Ｐゴシック" charset="0"/>
              </a:rPr>
              <a:t>и конечному бенефициару</a:t>
            </a:r>
            <a:r>
              <a:rPr lang="en-US" sz="1800" dirty="0" smtClean="0">
                <a:latin typeface="Verdana" charset="0"/>
                <a:ea typeface="ＭＳ Ｐゴシック" charset="0"/>
              </a:rPr>
              <a:t>. </a:t>
            </a:r>
            <a:endParaRPr lang="en-US" sz="1800" dirty="0"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endParaRPr lang="en-GB" sz="1800" i="0" dirty="0">
              <a:latin typeface="Verdana" charset="0"/>
              <a:ea typeface="ＭＳ Ｐゴシック" charset="0"/>
            </a:endParaRPr>
          </a:p>
          <a:p>
            <a:pPr algn="just">
              <a:buFontTx/>
              <a:buNone/>
            </a:pPr>
            <a:endParaRPr lang="en-GB" sz="1400" i="0" dirty="0">
              <a:solidFill>
                <a:srgbClr val="00B050"/>
              </a:solidFill>
              <a:latin typeface="Verdana" charset="0"/>
              <a:ea typeface="ＭＳ Ｐゴシック" charset="0"/>
            </a:endParaRPr>
          </a:p>
          <a:p>
            <a:pPr algn="just">
              <a:buFontTx/>
              <a:buNone/>
            </a:pPr>
            <a:endParaRPr lang="en-GB" sz="1400" i="0" dirty="0">
              <a:solidFill>
                <a:srgbClr val="00B050"/>
              </a:solidFill>
              <a:latin typeface="Verdana" charset="0"/>
              <a:ea typeface="ＭＳ Ｐゴシック" charset="0"/>
            </a:endParaRPr>
          </a:p>
          <a:p>
            <a:pPr algn="just">
              <a:buFontTx/>
              <a:buNone/>
            </a:pPr>
            <a:endParaRPr lang="en-GB" sz="1400" i="0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CDD366-EC37-9E45-B3D2-CA2E00C85D53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93662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4. </a:t>
            </a:r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Местный офис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87788"/>
          </a:xfrm>
        </p:spPr>
        <p:txBody>
          <a:bodyPr/>
          <a:lstStyle/>
          <a:p>
            <a:pPr>
              <a:buFontTx/>
              <a:buNone/>
            </a:pPr>
            <a:r>
              <a:rPr lang="en-GB" sz="1200" i="0" dirty="0">
                <a:latin typeface="Verdana" charset="0"/>
                <a:ea typeface="ＭＳ Ｐゴシック" charset="0"/>
              </a:rPr>
              <a:t>	</a:t>
            </a:r>
            <a:r>
              <a:rPr lang="en-GB" sz="1600" b="1" dirty="0">
                <a:latin typeface="Verdana" charset="0"/>
                <a:ea typeface="ＭＳ Ｐゴシック" charset="0"/>
              </a:rPr>
              <a:t> </a:t>
            </a:r>
            <a:endParaRPr lang="en-GB" sz="16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600" dirty="0">
                <a:latin typeface="Verdana" charset="0"/>
                <a:ea typeface="ＭＳ Ｐゴシック" charset="0"/>
              </a:rPr>
              <a:t>Нет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необходимости создавать отдельный </a:t>
            </a:r>
            <a:r>
              <a:rPr lang="ru-RU" sz="1600" dirty="0">
                <a:latin typeface="Verdana" charset="0"/>
                <a:ea typeface="ＭＳ Ｐゴシック" charset="0"/>
              </a:rPr>
              <a:t>офис для проекта, если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только это </a:t>
            </a:r>
            <a:r>
              <a:rPr lang="ru-RU" sz="1600" dirty="0">
                <a:latin typeface="Verdana" charset="0"/>
                <a:ea typeface="ＭＳ Ｐゴシック" charset="0"/>
              </a:rPr>
              <a:t>не было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обосновано должным </a:t>
            </a:r>
            <a:r>
              <a:rPr lang="ru-RU" sz="1600" dirty="0">
                <a:latin typeface="Verdana" charset="0"/>
                <a:ea typeface="ＭＳ Ｐゴシック" charset="0"/>
              </a:rPr>
              <a:t>образом.</a:t>
            </a:r>
          </a:p>
          <a:p>
            <a:pPr algn="just"/>
            <a:r>
              <a:rPr lang="ru-RU" sz="1600" dirty="0">
                <a:latin typeface="Verdana" charset="0"/>
                <a:ea typeface="ＭＳ Ｐゴシック" charset="0"/>
              </a:rPr>
              <a:t>Расходы на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функционирование офиса(</a:t>
            </a:r>
            <a:r>
              <a:rPr lang="ru-RU" sz="1600" dirty="0">
                <a:latin typeface="Verdana" charset="0"/>
                <a:ea typeface="ＭＳ Ｐゴシック" charset="0"/>
              </a:rPr>
              <a:t>-</a:t>
            </a:r>
            <a:r>
              <a:rPr lang="ru-RU" sz="1600" dirty="0" err="1">
                <a:latin typeface="Verdana" charset="0"/>
                <a:ea typeface="ＭＳ Ｐゴシック" charset="0"/>
              </a:rPr>
              <a:t>ов</a:t>
            </a:r>
            <a:r>
              <a:rPr lang="ru-RU" sz="1600" dirty="0">
                <a:latin typeface="Verdana" charset="0"/>
                <a:ea typeface="ＭＳ Ｐゴシック" charset="0"/>
              </a:rPr>
              <a:t>)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бенефициара(</a:t>
            </a:r>
            <a:r>
              <a:rPr lang="ru-RU" sz="1600" dirty="0">
                <a:latin typeface="Verdana" charset="0"/>
                <a:ea typeface="ＭＳ Ｐゴシック" charset="0"/>
              </a:rPr>
              <a:t>-</a:t>
            </a:r>
            <a:r>
              <a:rPr lang="ru-RU" sz="1600" dirty="0" err="1">
                <a:latin typeface="Verdana" charset="0"/>
                <a:ea typeface="ＭＳ Ｐゴシック" charset="0"/>
              </a:rPr>
              <a:t>ов</a:t>
            </a:r>
            <a:r>
              <a:rPr lang="ru-RU" sz="1600" dirty="0">
                <a:latin typeface="Verdana" charset="0"/>
                <a:ea typeface="ＭＳ Ｐゴシック" charset="0"/>
              </a:rPr>
              <a:t>), как правило,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считаются включёнными </a:t>
            </a:r>
            <a:r>
              <a:rPr lang="ru-RU" sz="1600" dirty="0">
                <a:latin typeface="Verdana" charset="0"/>
                <a:ea typeface="ＭＳ Ｐゴシック" charset="0"/>
              </a:rPr>
              <a:t>в косвенные затраты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(раздел 8)</a:t>
            </a:r>
          </a:p>
          <a:p>
            <a:pPr algn="just"/>
            <a:endParaRPr lang="en-GB" sz="16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600" dirty="0" smtClean="0">
                <a:latin typeface="Verdana" charset="0"/>
                <a:ea typeface="ＭＳ Ｐゴシック" charset="0"/>
              </a:rPr>
              <a:t>Однако в случае, когда это </a:t>
            </a:r>
            <a:r>
              <a:rPr lang="ru-RU" sz="1600" dirty="0">
                <a:latin typeface="Verdana" charset="0"/>
                <a:ea typeface="ＭＳ Ｐゴシック" charset="0"/>
              </a:rPr>
              <a:t>должным образом обосновано и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прописано  </a:t>
            </a:r>
            <a:r>
              <a:rPr lang="ru-RU" sz="1600" dirty="0">
                <a:latin typeface="Verdana" charset="0"/>
                <a:ea typeface="ＭＳ Ｐゴシック" charset="0"/>
              </a:rPr>
              <a:t>в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Описании деятельности по проекту, </a:t>
            </a:r>
            <a:r>
              <a:rPr lang="ru-RU" sz="1600" dirty="0">
                <a:latin typeface="Verdana" charset="0"/>
                <a:ea typeface="ＭＳ Ｐゴシック" charset="0"/>
              </a:rPr>
              <a:t>часть затрат, связанных с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деятельностью, </a:t>
            </a:r>
            <a:r>
              <a:rPr lang="ru-RU" sz="1600" dirty="0">
                <a:latin typeface="Verdana" charset="0"/>
                <a:ea typeface="ＭＳ Ｐゴシック" charset="0"/>
              </a:rPr>
              <a:t>может быть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заявлена:</a:t>
            </a:r>
            <a:endParaRPr lang="ru-RU" sz="16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600" dirty="0" smtClean="0">
                <a:latin typeface="Verdana" charset="0"/>
                <a:ea typeface="ＭＳ Ｐゴシック" charset="0"/>
              </a:rPr>
              <a:t>- как </a:t>
            </a:r>
            <a:r>
              <a:rPr lang="ru-RU" sz="1600" dirty="0">
                <a:latin typeface="Verdana" charset="0"/>
                <a:ea typeface="ＭＳ Ｐゴシック" charset="0"/>
              </a:rPr>
              <a:t>фактические затраты (в тех случаях, когда административные и текущие расходы могут быть </a:t>
            </a:r>
            <a:r>
              <a:rPr lang="ru-RU" sz="1600" b="1" u="sng" dirty="0">
                <a:latin typeface="Verdana" charset="0"/>
                <a:ea typeface="ＭＳ Ｐゴシック" charset="0"/>
              </a:rPr>
              <a:t>точно определены и учтены в </a:t>
            </a:r>
            <a:r>
              <a:rPr lang="ru-RU" sz="1600" b="1" u="sng" dirty="0" smtClean="0">
                <a:latin typeface="Verdana" charset="0"/>
                <a:ea typeface="ＭＳ Ｐゴシック" charset="0"/>
              </a:rPr>
              <a:t>Бюджете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1600" dirty="0">
                <a:latin typeface="Verdana" charset="0"/>
                <a:ea typeface="ＭＳ Ｐゴシック" charset="0"/>
              </a:rPr>
              <a:t>как прямые приемлемые затраты и подкреплены документами, подтверждающими, что эти расходы связаны </a:t>
            </a:r>
            <a:r>
              <a:rPr lang="ru-RU" sz="1600" b="1" dirty="0">
                <a:latin typeface="Verdana" charset="0"/>
                <a:ea typeface="ＭＳ Ｐゴシック" charset="0"/>
              </a:rPr>
              <a:t>только</a:t>
            </a:r>
            <a:r>
              <a:rPr lang="ru-RU" sz="1600" dirty="0">
                <a:latin typeface="Verdana" charset="0"/>
                <a:ea typeface="ＭＳ Ｐゴシック" charset="0"/>
              </a:rPr>
              <a:t> с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проектной деятельностью)</a:t>
            </a:r>
            <a:endParaRPr lang="ru-RU" sz="160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600" dirty="0" smtClean="0">
                <a:latin typeface="Verdana" charset="0"/>
                <a:ea typeface="ＭＳ Ｐゴシック" charset="0"/>
              </a:rPr>
              <a:t>- или определяться бенефициаром(-</a:t>
            </a:r>
            <a:r>
              <a:rPr lang="ru-RU" sz="1600" dirty="0" err="1" smtClean="0">
                <a:latin typeface="Verdana" charset="0"/>
                <a:ea typeface="ＭＳ Ｐゴシック" charset="0"/>
              </a:rPr>
              <a:t>ами</a:t>
            </a:r>
            <a:r>
              <a:rPr lang="ru-RU" sz="1600" dirty="0">
                <a:latin typeface="Verdana" charset="0"/>
                <a:ea typeface="ＭＳ Ｐゴシック" charset="0"/>
              </a:rPr>
              <a:t>) на основе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упрощённого </a:t>
            </a:r>
            <a:r>
              <a:rPr lang="ru-RU" sz="1600" dirty="0">
                <a:latin typeface="Verdana" charset="0"/>
                <a:ea typeface="ＭＳ Ｐゴシック" charset="0"/>
              </a:rPr>
              <a:t>метода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распределения (постатейное распределение)</a:t>
            </a:r>
            <a:r>
              <a:rPr lang="en-GB" sz="1400" dirty="0" smtClean="0">
                <a:latin typeface="Verdana" charset="0"/>
                <a:ea typeface="ＭＳ Ｐゴシック" charset="0"/>
              </a:rPr>
              <a:t>.</a:t>
            </a:r>
            <a:endParaRPr lang="en-GB" sz="1400" dirty="0"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GB" sz="1200" b="1" dirty="0">
                <a:latin typeface="Verdana" charset="0"/>
                <a:ea typeface="ＭＳ Ｐゴシック" charset="0"/>
              </a:rPr>
              <a:t> </a:t>
            </a:r>
            <a:endParaRPr lang="en-GB" sz="1200" dirty="0">
              <a:latin typeface="Verdana" charset="0"/>
              <a:ea typeface="ＭＳ Ｐゴシック" charset="0"/>
            </a:endParaRPr>
          </a:p>
          <a:p>
            <a:pPr>
              <a:buFontTx/>
              <a:buNone/>
            </a:pPr>
            <a:endParaRPr lang="en-GB" i="0" dirty="0">
              <a:latin typeface="Verdana" charset="0"/>
              <a:ea typeface="ＭＳ Ｐゴシック" charset="0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5EF8DA-DFFA-A145-8034-B1F6792DB6F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27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Прочие расходы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887788"/>
          </a:xfrm>
        </p:spPr>
        <p:txBody>
          <a:bodyPr/>
          <a:lstStyle/>
          <a:p>
            <a:r>
              <a:rPr lang="ru-RU" i="0" dirty="0">
                <a:latin typeface="Verdana" charset="0"/>
                <a:ea typeface="ＭＳ Ｐゴシック" charset="0"/>
              </a:rPr>
              <a:t>Консультационные услуги</a:t>
            </a: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Расходы на семинары </a:t>
            </a: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Мероприятия</a:t>
            </a:r>
            <a:endParaRPr lang="ru-RU" i="0" dirty="0">
              <a:latin typeface="Verdana" charset="0"/>
              <a:ea typeface="ＭＳ Ｐゴシック" charset="0"/>
            </a:endParaRP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Публикации/Мероприятия по повышению уровня узнаваемости</a:t>
            </a:r>
            <a:endParaRPr lang="ru-RU" i="0" dirty="0">
              <a:latin typeface="Verdana" charset="0"/>
              <a:ea typeface="ＭＳ Ｐゴシック" charset="0"/>
            </a:endParaRP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Проверка расходования/аналитические отчёты</a:t>
            </a:r>
            <a:endParaRPr lang="ru-RU" i="0" dirty="0">
              <a:latin typeface="Verdana" charset="0"/>
              <a:ea typeface="ＭＳ Ｐゴシック" charset="0"/>
            </a:endParaRPr>
          </a:p>
          <a:p>
            <a:r>
              <a:rPr lang="ru-RU" i="0" dirty="0" smtClean="0">
                <a:latin typeface="Verdana" charset="0"/>
                <a:ea typeface="ＭＳ Ｐゴシック" charset="0"/>
              </a:rPr>
              <a:t>Проведение работ</a:t>
            </a:r>
            <a:endParaRPr lang="en-GB" i="0" dirty="0">
              <a:latin typeface="Verdana" charset="0"/>
              <a:ea typeface="ＭＳ Ｐゴシック" charset="0"/>
            </a:endParaRPr>
          </a:p>
          <a:p>
            <a:endParaRPr lang="en-GB" dirty="0">
              <a:latin typeface="Verdana" charset="0"/>
              <a:ea typeface="ＭＳ Ｐゴシック" charset="0"/>
            </a:endParaRPr>
          </a:p>
          <a:p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6704AB-7F66-F34D-9613-D8A99A051709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28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58888" y="1268413"/>
            <a:ext cx="6697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ru-RU" sz="3600" i="0" dirty="0" smtClean="0"/>
              <a:t>У Вас есть возможность задать вопросы</a:t>
            </a:r>
            <a:endParaRPr lang="en-GB" sz="3600" i="0" dirty="0"/>
          </a:p>
        </p:txBody>
      </p:sp>
      <p:pic>
        <p:nvPicPr>
          <p:cNvPr id="32771" name="Picture 3" descr="helpdesk-c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2284182"/>
            <a:ext cx="4823989" cy="434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F4948C-6709-414E-A58F-EFE123AEBAC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29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Конкурсы заявок ЕС</a:t>
            </a:r>
            <a:endParaRPr lang="en-GB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23850" y="2276475"/>
            <a:ext cx="8362950" cy="3960813"/>
          </a:xfrm>
        </p:spPr>
        <p:txBody>
          <a:bodyPr/>
          <a:lstStyle/>
          <a:p>
            <a:pPr algn="just"/>
            <a:r>
              <a:rPr lang="ru-RU" sz="2000" i="0" dirty="0" smtClean="0">
                <a:latin typeface="Verdana" charset="0"/>
                <a:ea typeface="ＭＳ Ｐゴシック" charset="0"/>
              </a:rPr>
              <a:t>Гранты являются частью </a:t>
            </a:r>
            <a:r>
              <a:rPr lang="ru-RU" sz="2000" b="1" i="0" dirty="0" smtClean="0">
                <a:latin typeface="Verdana" charset="0"/>
                <a:ea typeface="ＭＳ Ｐゴシック" charset="0"/>
              </a:rPr>
              <a:t>Рабочей Программы</a:t>
            </a:r>
            <a:r>
              <a:rPr lang="ru-RU" sz="2000" i="0" dirty="0" smtClean="0">
                <a:latin typeface="Verdana" charset="0"/>
                <a:ea typeface="ＭＳ Ｐゴシック" charset="0"/>
              </a:rPr>
              <a:t>, которая должна быть опубликована до начала </a:t>
            </a:r>
            <a:r>
              <a:rPr lang="ru-RU" sz="2000" b="1" i="0" dirty="0" smtClean="0">
                <a:latin typeface="Verdana" charset="0"/>
                <a:ea typeface="ＭＳ Ｐゴシック" charset="0"/>
              </a:rPr>
              <a:t>конкурса заявок</a:t>
            </a:r>
            <a:r>
              <a:rPr lang="en-GB" sz="2000" i="0" dirty="0" smtClean="0">
                <a:latin typeface="Verdana" charset="0"/>
                <a:ea typeface="ＭＳ Ｐゴシック" charset="0"/>
              </a:rPr>
              <a:t>.</a:t>
            </a:r>
            <a:endParaRPr lang="en-GB" sz="2000" i="0" dirty="0">
              <a:latin typeface="Verdana" charset="0"/>
              <a:ea typeface="ＭＳ Ｐゴシック" charset="0"/>
            </a:endParaRPr>
          </a:p>
          <a:p>
            <a:pPr algn="just"/>
            <a:endParaRPr lang="en-GB" sz="2000" i="0" dirty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2000" i="0" dirty="0" smtClean="0">
                <a:latin typeface="Verdana" charset="0"/>
                <a:ea typeface="ＭＳ Ｐゴシック" charset="0"/>
              </a:rPr>
              <a:t>В ней должен быть указаны: временной период, который она покрывает; ссылка на нормативный акт, который является правовой основой (при наличии); преследуемые цели; ожидаемые результаты; ориентировочный график проведения конкурсов заявок с ориентировочными суммами и максимальными размерами со-финансирования</a:t>
            </a:r>
            <a:r>
              <a:rPr lang="en-GB" sz="2000" i="0" dirty="0" smtClean="0">
                <a:latin typeface="Verdana" charset="0"/>
                <a:ea typeface="ＭＳ Ｐゴシック" charset="0"/>
              </a:rPr>
              <a:t>.</a:t>
            </a:r>
            <a:endParaRPr lang="en-GB" sz="2000" i="0" dirty="0">
              <a:latin typeface="Verdana" charset="0"/>
              <a:ea typeface="ＭＳ Ｐゴシック" charset="0"/>
            </a:endParaRPr>
          </a:p>
          <a:p>
            <a:endParaRPr lang="ru-RU" sz="1050" i="0" dirty="0" smtClean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r>
              <a:rPr lang="ru-RU" sz="1600" i="0" dirty="0" smtClean="0">
                <a:solidFill>
                  <a:srgbClr val="008000"/>
                </a:solidFill>
                <a:latin typeface="Verdana" charset="0"/>
                <a:ea typeface="ＭＳ Ｐゴシック" charset="0"/>
              </a:rPr>
              <a:t>Раздел 6 Практического Руководства для участников конкурса заявок</a:t>
            </a:r>
            <a:endParaRPr lang="en-GB" sz="1600" i="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r>
              <a:rPr lang="en-GB" sz="1600" dirty="0">
                <a:solidFill>
                  <a:srgbClr val="008000"/>
                </a:solidFill>
                <a:latin typeface="Verdana" charset="0"/>
                <a:ea typeface="ＭＳ Ｐゴシック" charset="0"/>
                <a:hlinkClick r:id="rId3"/>
              </a:rPr>
              <a:t>http://ec.europa.eu/europeaid/prag</a:t>
            </a:r>
            <a:endParaRPr lang="en-GB" sz="160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i="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i="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i="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i="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AC690-1485-0A4B-A2FE-189277E8010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423BEF-2714-4A49-B343-BC7D46B2FF57}" type="slidenum">
              <a:rPr lang="fr-BE" sz="1100" i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fr-BE" sz="11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WordArt 5" descr="Paper bag"/>
          <p:cNvSpPr>
            <a:spLocks noChangeArrowheads="1" noChangeShapeType="1" noTextEdit="1"/>
          </p:cNvSpPr>
          <p:nvPr/>
        </p:nvSpPr>
        <p:spPr bwMode="auto">
          <a:xfrm rot="-198970">
            <a:off x="1370013" y="1738313"/>
            <a:ext cx="63373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759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Кофе-брейк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33796" name="Picture 2" descr="C:\Users\nasevja\Pictures\MH900438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78175"/>
            <a:ext cx="27352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27CEB0-24B8-6646-A9BE-3DB974DBC56F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30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76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200" dirty="0" smtClean="0">
                <a:latin typeface="Verdana" charset="0"/>
                <a:ea typeface="ＭＳ Ｐゴシック" charset="0"/>
              </a:rPr>
              <a:t>Что мы ищем?</a:t>
            </a:r>
            <a:endParaRPr lang="en-GB" sz="3200" dirty="0">
              <a:latin typeface="Verdana" charset="0"/>
              <a:ea typeface="ＭＳ Ｐゴシック" charset="0"/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518864" y="2492896"/>
            <a:ext cx="82296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Tx/>
              <a:buChar char="-"/>
              <a:defRPr/>
            </a:pPr>
            <a:endParaRPr lang="en-GB" altLang="en-US" i="1" dirty="0" smtClean="0">
              <a:solidFill>
                <a:srgbClr val="0F5494"/>
              </a:solidFill>
              <a:ea typeface="ＭＳ Ｐゴシック" pitchFamily="34" charset="-128"/>
            </a:endParaRPr>
          </a:p>
          <a:p>
            <a:pPr marL="457200" indent="-4572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ru-RU" altLang="en-US" sz="2800" i="1" dirty="0" smtClean="0">
                <a:solidFill>
                  <a:srgbClr val="0F5494"/>
                </a:solidFill>
                <a:ea typeface="ＭＳ Ｐゴシック" pitchFamily="34" charset="-128"/>
              </a:rPr>
              <a:t>Заявки, приведённые в соответствие с Руководством</a:t>
            </a:r>
          </a:p>
          <a:p>
            <a:pPr marL="457200" indent="-4572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ru-RU" altLang="en-US" sz="2800" i="1" dirty="0" smtClean="0">
                <a:solidFill>
                  <a:srgbClr val="0F5494"/>
                </a:solidFill>
                <a:ea typeface="ＭＳ Ｐゴシック" pitchFamily="34" charset="-128"/>
              </a:rPr>
              <a:t>Крепкие и подлинные партнерские отношения</a:t>
            </a:r>
          </a:p>
          <a:p>
            <a:pPr marL="457200" indent="-4572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ru-RU" altLang="en-US" sz="2800" i="1" dirty="0" smtClean="0">
                <a:solidFill>
                  <a:srgbClr val="0F5494"/>
                </a:solidFill>
                <a:ea typeface="ＭＳ Ｐゴシック" pitchFamily="34" charset="-128"/>
              </a:rPr>
              <a:t>Сильный компонент перераспределения грантов и широкий географический охват (соответствие требованиям отбора + даёт дополнительные преимущества)</a:t>
            </a:r>
            <a:endParaRPr lang="en-GB" altLang="en-US" sz="2800" i="1" dirty="0" smtClean="0">
              <a:solidFill>
                <a:srgbClr val="0F5494"/>
              </a:solidFill>
              <a:ea typeface="ＭＳ Ｐゴシック" pitchFamily="34" charset="-128"/>
            </a:endParaRPr>
          </a:p>
        </p:txBody>
      </p:sp>
      <p:sp>
        <p:nvSpPr>
          <p:cNvPr id="348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9B8E66-8F0D-9740-BAAA-4BA960E829D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31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8305800" cy="129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2800" dirty="0" smtClean="0">
                <a:latin typeface="Verdana" charset="0"/>
                <a:ea typeface="ＭＳ Ｐゴシック" charset="0"/>
              </a:rPr>
              <a:t>Оценка концепции проекта предложения</a:t>
            </a:r>
            <a:r>
              <a:rPr lang="en-US" sz="2800" dirty="0" smtClean="0">
                <a:latin typeface="Verdana" charset="0"/>
                <a:ea typeface="ＭＳ Ｐゴシック" charset="0"/>
              </a:rPr>
              <a:t>/</a:t>
            </a:r>
            <a:r>
              <a:rPr lang="ru-RU" sz="2800" dirty="0" smtClean="0">
                <a:latin typeface="Verdana" charset="0"/>
                <a:ea typeface="ＭＳ Ｐゴシック" charset="0"/>
              </a:rPr>
              <a:t>полного предложения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08919"/>
            <a:ext cx="8305800" cy="401255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200" dirty="0"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Verdana" charset="0"/>
                <a:ea typeface="ＭＳ Ｐゴシック" charset="0"/>
              </a:rPr>
              <a:t>В структурированной процедуре подачи заявки используется стандартная оценочная матрица, которая является частью «Практического Руководства </a:t>
            </a:r>
            <a:r>
              <a:rPr lang="ru-RU" sz="2200" dirty="0">
                <a:latin typeface="Verdana" charset="0"/>
                <a:ea typeface="ＭＳ Ｐゴシック" charset="0"/>
              </a:rPr>
              <a:t>для заявителей на получение гранта»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sz="1400" dirty="0"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Verdana" charset="0"/>
                <a:ea typeface="ＭＳ Ｐゴシック" charset="0"/>
              </a:rPr>
              <a:t>(Матрица </a:t>
            </a:r>
            <a:r>
              <a:rPr lang="ru-RU" sz="2000" dirty="0">
                <a:latin typeface="Verdana" charset="0"/>
                <a:ea typeface="ＭＳ Ｐゴシック" charset="0"/>
              </a:rPr>
              <a:t>оценки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проектов предложений, </a:t>
            </a:r>
            <a:r>
              <a:rPr lang="ru-RU" sz="2000" dirty="0">
                <a:latin typeface="Verdana" charset="0"/>
                <a:ea typeface="ＭＳ Ｐゴシック" charset="0"/>
              </a:rPr>
              <a:t>стр. 24-25,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матрица </a:t>
            </a:r>
            <a:r>
              <a:rPr lang="ru-RU" sz="2000" dirty="0">
                <a:latin typeface="Verdana" charset="0"/>
                <a:ea typeface="ＭＳ Ｐゴシック" charset="0"/>
              </a:rPr>
              <a:t>оценки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полных предложений </a:t>
            </a:r>
            <a:r>
              <a:rPr lang="ru-RU" sz="2000" dirty="0">
                <a:latin typeface="Verdana" charset="0"/>
                <a:ea typeface="ＭＳ Ｐゴシック" charset="0"/>
              </a:rPr>
              <a:t>стр. 26-28)</a:t>
            </a:r>
          </a:p>
          <a:p>
            <a:pPr algn="just" eaLnBrk="1" hangingPunct="1">
              <a:lnSpc>
                <a:spcPct val="80000"/>
              </a:lnSpc>
            </a:pPr>
            <a:endParaRPr lang="ru-RU" sz="1200" dirty="0"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Verdana" charset="0"/>
                <a:ea typeface="ＭＳ Ｐゴシック" charset="0"/>
              </a:rPr>
              <a:t>Будут проведены </a:t>
            </a:r>
            <a:r>
              <a:rPr lang="ru-RU" sz="2200" dirty="0">
                <a:latin typeface="Verdana" charset="0"/>
                <a:ea typeface="ＭＳ Ｐゴシック" charset="0"/>
              </a:rPr>
              <a:t>по меньшей мере две независимые оценки проекта предложения</a:t>
            </a:r>
            <a:r>
              <a:rPr lang="en-US" sz="2200" dirty="0">
                <a:latin typeface="Verdana" charset="0"/>
                <a:ea typeface="ＭＳ Ｐゴシック" charset="0"/>
              </a:rPr>
              <a:t>/</a:t>
            </a:r>
            <a:r>
              <a:rPr lang="ru-RU" sz="2200" dirty="0">
                <a:latin typeface="Verdana" charset="0"/>
                <a:ea typeface="ＭＳ Ｐゴシック" charset="0"/>
              </a:rPr>
              <a:t>полного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предложения</a:t>
            </a:r>
          </a:p>
          <a:p>
            <a:pPr algn="just" eaLnBrk="1" hangingPunct="1">
              <a:lnSpc>
                <a:spcPct val="80000"/>
              </a:lnSpc>
            </a:pPr>
            <a:endParaRPr lang="ru-RU" sz="2200" dirty="0"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latin typeface="Verdana" charset="0"/>
                <a:ea typeface="ＭＳ Ｐゴシック" charset="0"/>
              </a:rPr>
              <a:t>Конкурс заявок – это в первую очередь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конкуренция</a:t>
            </a: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!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8384" y="6453335"/>
            <a:ext cx="658416" cy="268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FCC8BB-9735-4546-9A22-B10EB0811912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32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305800" cy="1295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600" dirty="0" smtClean="0">
                <a:latin typeface="Verdana" charset="0"/>
                <a:ea typeface="ＭＳ Ｐゴシック" charset="0"/>
              </a:rPr>
              <a:t>Оценка концепции проекта предложения</a:t>
            </a:r>
            <a:endParaRPr lang="en-GB" sz="3600" dirty="0">
              <a:latin typeface="Verdana" charset="0"/>
              <a:ea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71788"/>
            <a:ext cx="8305800" cy="3352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000" dirty="0">
              <a:latin typeface="Verdana" charset="0"/>
              <a:ea typeface="ＭＳ Ｐゴシック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34" y="2924944"/>
            <a:ext cx="4002082" cy="342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00B6FF-29E1-B240-9764-E1573BB74718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68760"/>
            <a:ext cx="7924800" cy="106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en-US" sz="2400" dirty="0" err="1" smtClean="0">
                <a:latin typeface="Verdana" charset="0"/>
                <a:ea typeface="ＭＳ Ｐゴシック" charset="0"/>
              </a:rPr>
              <a:t>Оценка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 </a:t>
            </a:r>
            <a:r>
              <a:rPr lang="be-BY" sz="2400" dirty="0" smtClean="0">
                <a:latin typeface="Verdana" charset="0"/>
                <a:ea typeface="ＭＳ Ｐゴシック" charset="0"/>
              </a:rPr>
              <a:t>концепции </a:t>
            </a:r>
            <a:r>
              <a:rPr lang="ru-RU" sz="2400" dirty="0" smtClean="0">
                <a:latin typeface="Verdana" charset="0"/>
                <a:ea typeface="ＭＳ Ｐゴシック" charset="0"/>
              </a:rPr>
              <a:t>проектного предложения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: </a:t>
            </a:r>
            <a:r>
              <a:rPr lang="ru-RU" sz="2400" dirty="0" smtClean="0">
                <a:latin typeface="Verdana" charset="0"/>
                <a:ea typeface="ＭＳ Ｐゴシック" charset="0"/>
              </a:rPr>
              <a:t>Актуальность проекта</a:t>
            </a:r>
            <a:endParaRPr lang="en-GB" sz="2400" dirty="0">
              <a:latin typeface="Verdana" charset="0"/>
              <a:ea typeface="ＭＳ Ｐゴシック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924800" cy="365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1.1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Насколько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актуален проект относительно целей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и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приоритетов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Конкурса заявок</a:t>
            </a: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?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максимум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10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баллов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14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>
                <a:latin typeface="Verdana" charset="0"/>
                <a:ea typeface="ＭＳ Ｐゴシック" charset="0"/>
              </a:rPr>
              <a:t>Предложение должно отвечать как глобальным, так и конкретным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целям Конкурса</a:t>
            </a:r>
          </a:p>
          <a:p>
            <a:pPr algn="just" eaLnBrk="1" hangingPunct="1"/>
            <a:endParaRPr lang="ru-RU" sz="18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sz="2000" dirty="0">
                <a:latin typeface="Verdana" charset="0"/>
                <a:ea typeface="ＭＳ Ｐゴシック" charset="0"/>
              </a:rPr>
              <a:t>- Лучше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обратиться к решению </a:t>
            </a:r>
            <a:r>
              <a:rPr lang="ru-RU" sz="2000" dirty="0">
                <a:latin typeface="Verdana" charset="0"/>
                <a:ea typeface="ＭＳ Ｐゴシック" charset="0"/>
              </a:rPr>
              <a:t>одной или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нескольких конкретных задач?</a:t>
            </a:r>
            <a:endParaRPr lang="ru-RU" sz="2000" dirty="0">
              <a:latin typeface="Verdana" charset="0"/>
              <a:ea typeface="ＭＳ Ｐゴシック" charset="0"/>
            </a:endParaRPr>
          </a:p>
          <a:p>
            <a:pPr algn="just" eaLnBrk="1" hangingPunct="1"/>
            <a:endParaRPr lang="ru-RU" sz="20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sz="2000" dirty="0" smtClean="0">
                <a:latin typeface="Verdana" charset="0"/>
                <a:ea typeface="ＭＳ Ｐゴシック" charset="0"/>
              </a:rPr>
              <a:t>- Отдать предпочтение конкретным целям/целевому финансированию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? </a:t>
            </a:r>
            <a:endParaRPr lang="en-GB" sz="2000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378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3099FB-E861-9146-B5D0-843DB46E7613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7924800" cy="106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en-US" sz="2600" dirty="0" err="1">
                <a:latin typeface="Verdana" charset="0"/>
                <a:ea typeface="ＭＳ Ｐゴシック" charset="0"/>
              </a:rPr>
              <a:t>Оценка</a:t>
            </a:r>
            <a:r>
              <a:rPr lang="en-US" sz="2600" dirty="0">
                <a:latin typeface="Verdana" charset="0"/>
                <a:ea typeface="ＭＳ Ｐゴシック" charset="0"/>
              </a:rPr>
              <a:t> </a:t>
            </a:r>
            <a:r>
              <a:rPr lang="be-BY" sz="2600" dirty="0" smtClean="0">
                <a:latin typeface="Verdana" charset="0"/>
                <a:ea typeface="ＭＳ Ｐゴシック" charset="0"/>
              </a:rPr>
              <a:t>концепции 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проектного </a:t>
            </a:r>
            <a:r>
              <a:rPr lang="ru-RU" sz="2600" dirty="0">
                <a:latin typeface="Verdana" charset="0"/>
                <a:ea typeface="ＭＳ Ｐゴシック" charset="0"/>
              </a:rPr>
              <a:t>предложения</a:t>
            </a:r>
            <a:r>
              <a:rPr lang="en-US" sz="2600" dirty="0">
                <a:latin typeface="Verdana" charset="0"/>
                <a:ea typeface="ＭＳ Ｐゴシック" charset="0"/>
              </a:rPr>
              <a:t>: </a:t>
            </a:r>
            <a:r>
              <a:rPr lang="ru-RU" sz="2600" dirty="0">
                <a:latin typeface="Verdana" charset="0"/>
                <a:ea typeface="ＭＳ Ｐゴシック" charset="0"/>
              </a:rPr>
              <a:t>Актуальность проекта</a:t>
            </a:r>
            <a:endParaRPr lang="en-GB" sz="2600" dirty="0">
              <a:latin typeface="Verdana" charset="0"/>
              <a:ea typeface="ＭＳ Ｐゴシック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92480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1.2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Насколько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важной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для конкретных потребностей и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трудностей, с которыми сталкиваются целевая(</a:t>
            </a:r>
            <a:r>
              <a:rPr lang="ru-RU" sz="2000" b="1" dirty="0" err="1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ые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) страна(ы)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или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регион(ы)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является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заявка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(включая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синергию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с другими инициативами ЕС и недопущение дублирования)?</a:t>
            </a:r>
            <a:r>
              <a:rPr lang="en-GB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максимум </a:t>
            </a:r>
            <a:r>
              <a:rPr lang="en-GB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10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баллов</a:t>
            </a:r>
            <a:r>
              <a:rPr lang="en-GB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)</a:t>
            </a:r>
            <a:endParaRPr lang="en-GB" sz="2000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en-GB" sz="800" dirty="0">
              <a:latin typeface="Verdana" charset="0"/>
              <a:ea typeface="ＭＳ Ｐゴシック" charset="0"/>
            </a:endParaRPr>
          </a:p>
          <a:p>
            <a:pPr marL="0" indent="0" algn="just" eaLnBrk="1" hangingPunct="1"/>
            <a:r>
              <a:rPr lang="ru-RU" sz="1800" dirty="0">
                <a:latin typeface="Verdana" charset="0"/>
                <a:ea typeface="ＭＳ Ｐゴシック" charset="0"/>
              </a:rPr>
              <a:t>-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Не добавляю ли я слишком </a:t>
            </a:r>
            <a:r>
              <a:rPr lang="ru-RU" sz="1800" dirty="0">
                <a:latin typeface="Verdana" charset="0"/>
                <a:ea typeface="ＭＳ Ｐゴシック" charset="0"/>
              </a:rPr>
              <a:t>много фактов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и не стараюсь ли перегрузить ими участников оценочного комитета?</a:t>
            </a:r>
            <a:endParaRPr lang="ru-RU" sz="1800" dirty="0">
              <a:latin typeface="Verdana" charset="0"/>
              <a:ea typeface="ＭＳ Ｐゴシック" charset="0"/>
            </a:endParaRPr>
          </a:p>
          <a:p>
            <a:pPr marL="0" indent="0" algn="just" eaLnBrk="1" hangingPunct="1"/>
            <a:r>
              <a:rPr lang="ru-RU" sz="1800" dirty="0" smtClean="0">
                <a:latin typeface="Verdana" charset="0"/>
                <a:ea typeface="ＭＳ Ｐゴシック" charset="0"/>
              </a:rPr>
              <a:t>- Возможно я указал </a:t>
            </a:r>
            <a:r>
              <a:rPr lang="ru-RU" sz="1800" dirty="0">
                <a:latin typeface="Verdana" charset="0"/>
                <a:ea typeface="ＭＳ Ｐゴシック" charset="0"/>
              </a:rPr>
              <a:t>с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лишком </a:t>
            </a:r>
            <a:r>
              <a:rPr lang="ru-RU" sz="1800" dirty="0">
                <a:latin typeface="Verdana" charset="0"/>
                <a:ea typeface="ＭＳ Ｐゴシック" charset="0"/>
              </a:rPr>
              <a:t>мало фактов и предполагаю, что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участники оценочного комитета </a:t>
            </a:r>
            <a:r>
              <a:rPr lang="ru-RU" sz="1800" dirty="0">
                <a:latin typeface="Verdana" charset="0"/>
                <a:ea typeface="ＭＳ Ｐゴシック" charset="0"/>
              </a:rPr>
              <a:t>знают основные параметры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нашего проектного предложения?</a:t>
            </a:r>
            <a:r>
              <a:rPr lang="en-US" sz="1800" dirty="0">
                <a:latin typeface="Verdana" charset="0"/>
                <a:ea typeface="ＭＳ Ｐゴシック" charset="0"/>
              </a:rPr>
              <a:t> </a:t>
            </a:r>
            <a:endParaRPr lang="en-GB" sz="1200" dirty="0">
              <a:latin typeface="Verdana" charset="0"/>
              <a:ea typeface="ＭＳ Ｐゴシック" charset="0"/>
            </a:endParaRPr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A7C8EE-5751-5F43-8F1B-789ED057B2E8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924800" cy="1552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en-US" sz="2600" dirty="0" err="1">
                <a:latin typeface="Verdana" charset="0"/>
                <a:ea typeface="ＭＳ Ｐゴシック" charset="0"/>
              </a:rPr>
              <a:t>Оценка</a:t>
            </a:r>
            <a:r>
              <a:rPr lang="en-US" sz="2600" dirty="0">
                <a:latin typeface="Verdana" charset="0"/>
                <a:ea typeface="ＭＳ Ｐゴシック" charset="0"/>
              </a:rPr>
              <a:t> </a:t>
            </a:r>
            <a:r>
              <a:rPr lang="be-BY" sz="2600" dirty="0" smtClean="0">
                <a:latin typeface="Verdana" charset="0"/>
                <a:ea typeface="ＭＳ Ｐゴシック" charset="0"/>
              </a:rPr>
              <a:t>концепции 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проектного </a:t>
            </a:r>
            <a:r>
              <a:rPr lang="ru-RU" sz="2600" dirty="0">
                <a:latin typeface="Verdana" charset="0"/>
                <a:ea typeface="ＭＳ Ｐゴシック" charset="0"/>
              </a:rPr>
              <a:t>предложения</a:t>
            </a:r>
            <a:r>
              <a:rPr lang="en-US" sz="2600" dirty="0">
                <a:latin typeface="Verdana" charset="0"/>
                <a:ea typeface="ＭＳ Ｐゴシック" charset="0"/>
              </a:rPr>
              <a:t>: </a:t>
            </a:r>
            <a:r>
              <a:rPr lang="ru-RU" sz="2600" dirty="0">
                <a:latin typeface="Verdana" charset="0"/>
                <a:ea typeface="ＭＳ Ｐゴシック" charset="0"/>
              </a:rPr>
              <a:t>Актуальность проекта</a:t>
            </a:r>
            <a:r>
              <a:rPr lang="en-US" sz="2600" dirty="0">
                <a:latin typeface="Verdana" charset="0"/>
                <a:ea typeface="ＭＳ Ｐゴシック" charset="0"/>
              </a:rPr>
              <a:t/>
            </a:r>
            <a:br>
              <a:rPr lang="en-US" sz="2600" dirty="0">
                <a:latin typeface="Verdana" charset="0"/>
                <a:ea typeface="ＭＳ Ｐゴシック" charset="0"/>
              </a:rPr>
            </a:br>
            <a:r>
              <a:rPr lang="en-US" sz="2600" dirty="0" smtClean="0">
                <a:latin typeface="Verdana" charset="0"/>
                <a:ea typeface="ＭＳ Ｐゴシック" charset="0"/>
              </a:rPr>
              <a:t>(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максимум </a:t>
            </a:r>
            <a:r>
              <a:rPr lang="en-US" sz="2600" dirty="0" smtClean="0">
                <a:latin typeface="Verdana" charset="0"/>
                <a:ea typeface="ＭＳ Ｐゴシック" charset="0"/>
              </a:rPr>
              <a:t>10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 баллов</a:t>
            </a:r>
            <a:r>
              <a:rPr lang="en-US" sz="2600" dirty="0" smtClean="0">
                <a:latin typeface="Verdana" charset="0"/>
                <a:ea typeface="ＭＳ Ｐゴシック" charset="0"/>
              </a:rPr>
              <a:t>)</a:t>
            </a:r>
            <a:endParaRPr lang="en-GB" sz="2600" dirty="0">
              <a:latin typeface="Verdana" charset="0"/>
              <a:ea typeface="ＭＳ Ｐゴシック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853172"/>
            <a:ext cx="7924800" cy="3382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1.3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Насколько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чётко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определены и стратегически выбраны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участвующие стороны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(конечные бенефициары, целевые группы)?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Чётко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ли определены их потребности и соответствует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ли им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предложение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должным образом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?</a:t>
            </a: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максимум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5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баллов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)</a:t>
            </a:r>
            <a:endParaRPr lang="en-GB" sz="2000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en-GB" sz="1100" dirty="0">
              <a:latin typeface="Verdana" charset="0"/>
              <a:ea typeface="ＭＳ Ｐゴシック" charset="0"/>
            </a:endParaRPr>
          </a:p>
          <a:p>
            <a:pPr marL="0" indent="0" algn="just" eaLnBrk="1" hangingPunct="1"/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>
                <a:latin typeface="Verdana" charset="0"/>
                <a:ea typeface="ＭＳ Ｐゴシック" charset="0"/>
              </a:rPr>
              <a:t>Количество, географическое расположение, названия ...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вся информация доступная на </a:t>
            </a:r>
            <a:r>
              <a:rPr lang="ru-RU" sz="2000" dirty="0">
                <a:latin typeface="Verdana" charset="0"/>
                <a:ea typeface="ＭＳ Ｐゴシック" charset="0"/>
              </a:rPr>
              <a:t>данном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этапе</a:t>
            </a:r>
          </a:p>
          <a:p>
            <a:pPr marL="0" indent="0" algn="just" eaLnBrk="1" hangingPunct="1"/>
            <a:endParaRPr lang="ru-RU" sz="400" dirty="0" smtClean="0">
              <a:latin typeface="Verdana" charset="0"/>
              <a:ea typeface="ＭＳ Ｐゴシック" charset="0"/>
            </a:endParaRPr>
          </a:p>
          <a:p>
            <a:pPr marL="0" indent="0" algn="just" eaLnBrk="1" hangingPunct="1"/>
            <a:r>
              <a:rPr lang="ru-RU" sz="2000" dirty="0" smtClean="0">
                <a:latin typeface="Verdana" charset="0"/>
                <a:ea typeface="ＭＳ Ｐゴシック" charset="0"/>
              </a:rPr>
              <a:t>NB! На этапе представления полного предложения никакие изменения вноситься уже не могут!</a:t>
            </a:r>
            <a:endParaRPr lang="en-US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3994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2EB06-B1F3-A542-9CA5-9ADF08E98D9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363" y="1340768"/>
            <a:ext cx="7924800" cy="106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en-US" sz="2600" dirty="0" err="1">
                <a:latin typeface="Verdana" charset="0"/>
                <a:ea typeface="ＭＳ Ｐゴシック" charset="0"/>
              </a:rPr>
              <a:t>Оценка</a:t>
            </a:r>
            <a:r>
              <a:rPr lang="en-US" sz="2600" dirty="0">
                <a:latin typeface="Verdana" charset="0"/>
                <a:ea typeface="ＭＳ Ｐゴシック" charset="0"/>
              </a:rPr>
              <a:t> </a:t>
            </a:r>
            <a:r>
              <a:rPr lang="be-BY" sz="2600" dirty="0" smtClean="0">
                <a:latin typeface="Verdana" charset="0"/>
                <a:ea typeface="ＭＳ Ｐゴシック" charset="0"/>
              </a:rPr>
              <a:t>концепции 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проектного </a:t>
            </a:r>
            <a:r>
              <a:rPr lang="ru-RU" sz="2600" dirty="0">
                <a:latin typeface="Verdana" charset="0"/>
                <a:ea typeface="ＭＳ Ｐゴシック" charset="0"/>
              </a:rPr>
              <a:t>предложения</a:t>
            </a:r>
            <a:r>
              <a:rPr lang="en-US" sz="2600" dirty="0">
                <a:latin typeface="Verdana" charset="0"/>
                <a:ea typeface="ＭＳ Ｐゴシック" charset="0"/>
              </a:rPr>
              <a:t>: </a:t>
            </a:r>
            <a:r>
              <a:rPr lang="ru-RU" sz="2600" dirty="0">
                <a:latin typeface="Verdana" charset="0"/>
                <a:ea typeface="ＭＳ Ｐゴシック" charset="0"/>
              </a:rPr>
              <a:t>Актуальность 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проекта</a:t>
            </a:r>
            <a:endParaRPr lang="en-GB" sz="2600" dirty="0">
              <a:latin typeface="Verdana" charset="0"/>
              <a:ea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924800" cy="3810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1.4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Включены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ли в предложение конкретные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элементы, несущие дополнительную пользу,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такие как </a:t>
            </a:r>
            <a:r>
              <a:rPr lang="ru-RU" sz="2000" b="1" dirty="0" smtClean="0">
                <a:solidFill>
                  <a:srgbClr val="409DFF"/>
                </a:solidFill>
                <a:latin typeface="Verdana" charset="0"/>
                <a:ea typeface="ＭＳ Ｐゴシック" charset="0"/>
              </a:rPr>
              <a:t>вопросы экологической безопасности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, поддержки </a:t>
            </a:r>
            <a:r>
              <a:rPr lang="ru-RU" sz="2000" b="1" dirty="0">
                <a:solidFill>
                  <a:srgbClr val="409DFF"/>
                </a:solidFill>
                <a:latin typeface="Verdana" charset="0"/>
                <a:ea typeface="ＭＳ Ｐゴシック" charset="0"/>
              </a:rPr>
              <a:t>гендерного равенства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и равных возможностей,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потребностей </a:t>
            </a:r>
            <a:r>
              <a:rPr lang="ru-RU" sz="2000" b="1" dirty="0" smtClean="0">
                <a:solidFill>
                  <a:srgbClr val="409DFF"/>
                </a:solidFill>
                <a:latin typeface="Verdana" charset="0"/>
                <a:ea typeface="ＭＳ Ｐゴシック" charset="0"/>
              </a:rPr>
              <a:t>лиц с ограниченными возможностями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,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права </a:t>
            </a:r>
            <a:r>
              <a:rPr lang="ru-RU" sz="2000" b="1" dirty="0">
                <a:solidFill>
                  <a:srgbClr val="409DFF"/>
                </a:solidFill>
                <a:latin typeface="Verdana" charset="0"/>
                <a:ea typeface="ＭＳ Ｐゴシック" charset="0"/>
              </a:rPr>
              <a:t>меньшинств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 и права коренных народов или </a:t>
            </a:r>
            <a:r>
              <a:rPr lang="ru-RU" sz="2000" b="1" dirty="0">
                <a:solidFill>
                  <a:srgbClr val="409DFF"/>
                </a:solidFill>
                <a:latin typeface="Verdana" charset="0"/>
                <a:ea typeface="ＭＳ Ｐゴシック" charset="0"/>
              </a:rPr>
              <a:t>инновации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 и </a:t>
            </a:r>
            <a:r>
              <a:rPr lang="ru-RU" sz="2000" b="1" dirty="0" smtClean="0">
                <a:solidFill>
                  <a:srgbClr val="409DFF"/>
                </a:solidFill>
                <a:latin typeface="Verdana" charset="0"/>
                <a:ea typeface="ＭＳ Ｐゴシック" charset="0"/>
              </a:rPr>
              <a:t>передовые практики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и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другие элементы, указанные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в разделе 1.2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Руководства?</a:t>
            </a: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максимум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баллов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buFontTx/>
              <a:buNone/>
            </a:pPr>
            <a:endParaRPr lang="en-US" sz="2000" b="1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</a:rPr>
              <a:t>+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перераспределение грантов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 </a:t>
            </a:r>
            <a:r>
              <a:rPr lang="en-US" sz="2000" dirty="0">
                <a:latin typeface="Verdana" charset="0"/>
                <a:ea typeface="ＭＳ Ｐゴシック" charset="0"/>
              </a:rPr>
              <a:t>	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+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региональный охват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buFontTx/>
              <a:buNone/>
            </a:pPr>
            <a:endParaRPr lang="en-GB" sz="1600" dirty="0">
              <a:latin typeface="Verdana" charset="0"/>
              <a:ea typeface="ＭＳ Ｐゴシック" charset="0"/>
            </a:endParaRPr>
          </a:p>
        </p:txBody>
      </p:sp>
      <p:sp>
        <p:nvSpPr>
          <p:cNvPr id="4096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9253BC-EB55-904C-A47B-AC057D6093D5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37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en-US" sz="2600" dirty="0" err="1">
                <a:latin typeface="Verdana" charset="0"/>
                <a:ea typeface="ＭＳ Ｐゴシック" charset="0"/>
              </a:rPr>
              <a:t>Оценка</a:t>
            </a:r>
            <a:r>
              <a:rPr lang="en-US" sz="2600" dirty="0">
                <a:latin typeface="Verdana" charset="0"/>
                <a:ea typeface="ＭＳ Ｐゴシック" charset="0"/>
              </a:rPr>
              <a:t> </a:t>
            </a:r>
            <a:r>
              <a:rPr lang="be-BY" sz="2600" dirty="0" smtClean="0">
                <a:latin typeface="Verdana" charset="0"/>
                <a:ea typeface="ＭＳ Ｐゴシック" charset="0"/>
              </a:rPr>
              <a:t>концепции </a:t>
            </a:r>
            <a:r>
              <a:rPr lang="ru-RU" sz="2600" dirty="0" smtClean="0">
                <a:latin typeface="Verdana" charset="0"/>
                <a:ea typeface="ＭＳ Ｐゴシック" charset="0"/>
              </a:rPr>
              <a:t>проектного </a:t>
            </a:r>
            <a:r>
              <a:rPr lang="ru-RU" sz="2600" dirty="0">
                <a:latin typeface="Verdana" charset="0"/>
                <a:ea typeface="ＭＳ Ｐゴシック" charset="0"/>
              </a:rPr>
              <a:t>предложения</a:t>
            </a:r>
            <a:r>
              <a:rPr lang="en-US" sz="2600" dirty="0">
                <a:latin typeface="Verdana" charset="0"/>
                <a:ea typeface="ＭＳ Ｐゴシック" charset="0"/>
              </a:rPr>
              <a:t>:</a:t>
            </a:r>
            <a:br>
              <a:rPr lang="en-US" sz="2600" dirty="0">
                <a:latin typeface="Verdana" charset="0"/>
                <a:ea typeface="ＭＳ Ｐゴシック" charset="0"/>
              </a:rPr>
            </a:br>
            <a:r>
              <a:rPr lang="ru-RU" sz="2600" dirty="0" smtClean="0">
                <a:latin typeface="Verdana" charset="0"/>
                <a:ea typeface="ＭＳ Ｐゴシック" charset="0"/>
              </a:rPr>
              <a:t>Планирование деятельности</a:t>
            </a:r>
            <a:endParaRPr lang="en-GB" sz="2600" dirty="0">
              <a:latin typeface="Verdana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581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800" b="1" dirty="0">
              <a:solidFill>
                <a:srgbClr val="FF6600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2.1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Насколько последовательна вся структура проекта</a:t>
            </a:r>
            <a:r>
              <a:rPr lang="en-US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?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максимум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10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баллов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)</a:t>
            </a:r>
            <a:endParaRPr lang="en-GB" sz="2000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800" dirty="0"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Логическая матрица позволит вам более подробно изложить этот пункт</a:t>
            </a:r>
            <a:endParaRPr lang="en-GB" sz="2000" dirty="0"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1200" b="1" dirty="0">
              <a:solidFill>
                <a:srgbClr val="FF0066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2.2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Является ли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деятельность в рамках проекта осуществимой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и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последовательной относительно </a:t>
            </a:r>
            <a:r>
              <a:rPr lang="ru-RU" sz="2000" b="1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целей и ожидаемых результатов?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максимум 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10</a:t>
            </a:r>
            <a:r>
              <a:rPr lang="ru-RU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 баллов</a:t>
            </a:r>
            <a:r>
              <a:rPr lang="en-US" sz="2000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)</a:t>
            </a:r>
            <a:endParaRPr lang="en-GB" sz="2000" b="1" dirty="0">
              <a:solidFill>
                <a:srgbClr val="FF6600"/>
              </a:solidFill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US" sz="800" dirty="0">
              <a:latin typeface="Verdana" charset="0"/>
              <a:ea typeface="ＭＳ Ｐゴシック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>
                <a:latin typeface="Verdana" charset="0"/>
                <a:ea typeface="ＭＳ Ｐゴシック" charset="0"/>
              </a:rPr>
              <a:t>Если цели и ожидаемые результаты скромны, все остальные элементы (включая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Бюджет</a:t>
            </a:r>
            <a:r>
              <a:rPr lang="ru-RU" sz="2000" dirty="0">
                <a:latin typeface="Verdana" charset="0"/>
                <a:ea typeface="ＭＳ Ｐゴシック" charset="0"/>
              </a:rPr>
              <a:t>) должны быть такими же - и наоборот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 </a:t>
            </a:r>
            <a:endParaRPr lang="en-US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4198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2A71F-E666-F04D-94C1-9125BA9E5B07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38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2800" dirty="0" smtClean="0">
                <a:latin typeface="Verdana" charset="0"/>
                <a:ea typeface="ＭＳ Ｐゴシック" charset="0"/>
              </a:rPr>
              <a:t>Окончательная оценка концепции проектного предложения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3565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800" b="1" dirty="0" smtClean="0">
              <a:solidFill>
                <a:srgbClr val="FF6600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</a:t>
            </a:r>
            <a:r>
              <a:rPr lang="en-US" sz="2000" dirty="0" smtClean="0"/>
              <a:t> - </a:t>
            </a:r>
            <a:r>
              <a:rPr lang="ru-RU" sz="2000" dirty="0"/>
              <a:t>Будут рассматриваться только </a:t>
            </a:r>
            <a:r>
              <a:rPr lang="ru-RU" sz="2000" dirty="0" smtClean="0"/>
              <a:t>Проектные предложения, которые наберут минимум 30 баллов из 50</a:t>
            </a:r>
            <a:endParaRPr lang="en-GB" sz="2000" dirty="0" smtClean="0"/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</a:t>
            </a:r>
            <a:r>
              <a:rPr lang="en-US" sz="2000" dirty="0" smtClean="0"/>
              <a:t> - </a:t>
            </a:r>
            <a:r>
              <a:rPr lang="ru-RU" sz="2000" dirty="0"/>
              <a:t>Список </a:t>
            </a:r>
            <a:r>
              <a:rPr lang="ru-RU" sz="2000" dirty="0" smtClean="0"/>
              <a:t>Проектных предложений </a:t>
            </a:r>
            <a:r>
              <a:rPr lang="ru-RU" sz="2000" dirty="0"/>
              <a:t>будет </a:t>
            </a:r>
            <a:r>
              <a:rPr lang="ru-RU" sz="2000" dirty="0" smtClean="0"/>
              <a:t>сокращён с учётом </a:t>
            </a:r>
            <a:r>
              <a:rPr lang="ru-RU" sz="2000" dirty="0"/>
              <a:t>рейтинга до </a:t>
            </a:r>
            <a:r>
              <a:rPr lang="ru-RU" sz="2000" dirty="0" smtClean="0"/>
              <a:t>количества проектных предложений, совокупная сумма запрашиваемого финансирования которых </a:t>
            </a:r>
            <a:r>
              <a:rPr lang="ru-RU" sz="2000" dirty="0"/>
              <a:t>составляет не менее </a:t>
            </a:r>
            <a:r>
              <a:rPr lang="ru-RU" sz="2000" dirty="0">
                <a:solidFill>
                  <a:srgbClr val="409DFF"/>
                </a:solidFill>
              </a:rPr>
              <a:t>300% </a:t>
            </a:r>
            <a:r>
              <a:rPr lang="ru-RU" sz="2000" dirty="0" smtClean="0">
                <a:solidFill>
                  <a:srgbClr val="409DFF"/>
                </a:solidFill>
              </a:rPr>
              <a:t>(для Лота №1</a:t>
            </a:r>
            <a:r>
              <a:rPr lang="ru-RU" sz="2000" dirty="0">
                <a:solidFill>
                  <a:srgbClr val="409DFF"/>
                </a:solidFill>
              </a:rPr>
              <a:t>)</a:t>
            </a:r>
            <a:r>
              <a:rPr lang="ru-RU" sz="2000" dirty="0"/>
              <a:t> или </a:t>
            </a:r>
            <a:r>
              <a:rPr lang="ru-RU" sz="2000" dirty="0">
                <a:solidFill>
                  <a:srgbClr val="409DFF"/>
                </a:solidFill>
              </a:rPr>
              <a:t>200% </a:t>
            </a:r>
            <a:r>
              <a:rPr lang="ru-RU" sz="2000" dirty="0" smtClean="0">
                <a:solidFill>
                  <a:srgbClr val="409DFF"/>
                </a:solidFill>
              </a:rPr>
              <a:t>(Лота №2</a:t>
            </a:r>
            <a:r>
              <a:rPr lang="ru-RU" sz="2000" dirty="0">
                <a:solidFill>
                  <a:srgbClr val="409DFF"/>
                </a:solidFill>
              </a:rPr>
              <a:t>)</a:t>
            </a:r>
            <a:r>
              <a:rPr lang="ru-RU" sz="2000" dirty="0"/>
              <a:t> или </a:t>
            </a:r>
            <a:r>
              <a:rPr lang="ru-RU" sz="2000" dirty="0">
                <a:solidFill>
                  <a:srgbClr val="409DFF"/>
                </a:solidFill>
              </a:rPr>
              <a:t>300% </a:t>
            </a:r>
            <a:r>
              <a:rPr lang="ru-RU" sz="2000" dirty="0" smtClean="0">
                <a:solidFill>
                  <a:srgbClr val="409DFF"/>
                </a:solidFill>
              </a:rPr>
              <a:t>(Лота №3</a:t>
            </a:r>
            <a:r>
              <a:rPr lang="ru-RU" sz="2000" dirty="0">
                <a:solidFill>
                  <a:srgbClr val="409DFF"/>
                </a:solidFill>
              </a:rPr>
              <a:t>)</a:t>
            </a:r>
            <a:r>
              <a:rPr lang="ru-RU" sz="2000" dirty="0"/>
              <a:t> имеющегося бюджета для этого </a:t>
            </a:r>
            <a:r>
              <a:rPr lang="ru-RU" sz="2000" dirty="0" smtClean="0"/>
              <a:t>Конкурса заявок</a:t>
            </a:r>
            <a:endParaRPr lang="en-GB" sz="1800" dirty="0" smtClean="0"/>
          </a:p>
        </p:txBody>
      </p:sp>
      <p:sp>
        <p:nvSpPr>
          <p:cNvPr id="430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94E8A3-B930-3F4B-B0A2-F5C5313D3393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39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Процесс присуждения гранта</a:t>
            </a:r>
            <a:endParaRPr lang="en-GB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900" i="0" dirty="0" smtClean="0">
                <a:latin typeface="Verdana" charset="0"/>
                <a:ea typeface="ＭＳ Ｐゴシック" charset="0"/>
              </a:rPr>
              <a:t>Процесс присуждения грантов должен быть абсолютно беспристрастным. Предложения должны быть рассмотрены оценочным комитетом, </a:t>
            </a:r>
            <a:r>
              <a:rPr lang="ru-RU" sz="1900" i="0" dirty="0">
                <a:latin typeface="Verdana" charset="0"/>
                <a:ea typeface="ＭＳ Ｐゴシック" charset="0"/>
              </a:rPr>
              <a:t>если это необходимо </a:t>
            </a:r>
            <a:r>
              <a:rPr lang="ru-RU" sz="1900" i="0" dirty="0" smtClean="0">
                <a:latin typeface="Verdana" charset="0"/>
                <a:ea typeface="ＭＳ Ｐゴシック" charset="0"/>
              </a:rPr>
              <a:t>при участии экспертов, с использованием опубликованных критериев оценки.</a:t>
            </a:r>
          </a:p>
          <a:p>
            <a:endParaRPr lang="ru-RU" sz="1900" i="0" dirty="0" smtClean="0">
              <a:latin typeface="Verdana" charset="0"/>
              <a:ea typeface="ＭＳ Ｐゴシック" charset="0"/>
            </a:endParaRPr>
          </a:p>
          <a:p>
            <a:pPr algn="just"/>
            <a:r>
              <a:rPr lang="ru-RU" sz="1900" i="0" dirty="0" smtClean="0">
                <a:latin typeface="Verdana" charset="0"/>
                <a:ea typeface="ＭＳ Ｐゴシック" charset="0"/>
              </a:rPr>
              <a:t>Критерии присуждения касаются, в частности, актуальности проекта и его соответствия целям программы, в рамках которой финансируется конкурс заявок; качества, ожидаемого эффекта воздействия и устойчивости деятельности; а также эффективности затрат.</a:t>
            </a:r>
            <a:endParaRPr lang="en-GB" sz="1900" b="1" i="0" dirty="0">
              <a:solidFill>
                <a:srgbClr val="008000"/>
              </a:solidFill>
              <a:latin typeface="Verdana" charset="0"/>
              <a:ea typeface="ＭＳ Ｐゴシック" charset="0"/>
            </a:endParaRPr>
          </a:p>
          <a:p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7ADAC0-178F-3840-9CD2-F9E37319ACD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1260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600" dirty="0" smtClean="0">
                <a:latin typeface="Verdana" charset="0"/>
                <a:ea typeface="ＭＳ Ｐゴシック" charset="0"/>
              </a:rPr>
              <a:t>Оценка полного проектного предложения</a:t>
            </a:r>
            <a:endParaRPr lang="en-GB" sz="3600" dirty="0">
              <a:latin typeface="Verdana" charset="0"/>
              <a:ea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327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Verdana" charset="0"/>
                <a:ea typeface="ＭＳ Ｐゴシック" charset="0"/>
              </a:rPr>
              <a:t>- </a:t>
            </a:r>
            <a:r>
              <a:rPr lang="ru-RU" dirty="0" smtClean="0">
                <a:latin typeface="Verdana" charset="0"/>
                <a:ea typeface="ＭＳ Ｐゴシック" charset="0"/>
              </a:rPr>
              <a:t>Оценка Концепции Проекта предложения и полного предложения </a:t>
            </a:r>
            <a:r>
              <a:rPr lang="ru-RU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это два отдельных мероприятия</a:t>
            </a:r>
            <a:endParaRPr lang="en-US" dirty="0">
              <a:solidFill>
                <a:srgbClr val="FF6600"/>
              </a:solidFill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Verdana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Verdana" charset="0"/>
                <a:ea typeface="ＭＳ Ｐゴシック" charset="0"/>
              </a:rPr>
              <a:t>П</a:t>
            </a:r>
            <a:r>
              <a:rPr lang="ru-RU" dirty="0" err="1" smtClean="0">
                <a:latin typeface="Verdana" charset="0"/>
                <a:ea typeface="ＭＳ Ｐゴシック" charset="0"/>
              </a:rPr>
              <a:t>ожалуйста</a:t>
            </a:r>
            <a:r>
              <a:rPr lang="ru-RU" dirty="0" smtClean="0">
                <a:latin typeface="Verdana" charset="0"/>
                <a:ea typeface="ＭＳ Ｐゴシック" charset="0"/>
              </a:rPr>
              <a:t>, повторите во втором документе все основные элементы концепции проектного предложения</a:t>
            </a:r>
            <a:r>
              <a:rPr lang="en-US" dirty="0" smtClean="0">
                <a:latin typeface="Verdana" charset="0"/>
                <a:ea typeface="ＭＳ Ｐゴシック" charset="0"/>
              </a:rPr>
              <a:t>!</a:t>
            </a:r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Основные составляющие деятельности </a:t>
            </a:r>
            <a:r>
              <a:rPr lang="en-GB" sz="2000" dirty="0" smtClean="0">
                <a:latin typeface="Verdana" charset="0"/>
                <a:ea typeface="ＭＳ Ｐゴシック" charset="0"/>
              </a:rPr>
              <a:t>(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цели, мероприятия, целевые группы, места и т.д.</a:t>
            </a:r>
            <a:r>
              <a:rPr lang="en-GB" sz="2000" dirty="0" smtClean="0">
                <a:latin typeface="Verdana" charset="0"/>
                <a:ea typeface="ＭＳ Ｐゴシック" charset="0"/>
              </a:rPr>
              <a:t>)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указанные в Концепции Проектном предложения </a:t>
            </a:r>
            <a:r>
              <a:rPr lang="ru-RU" sz="2000" b="1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НЕЛЬЗЯ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 изменять в Полном предложении</a:t>
            </a:r>
            <a:r>
              <a:rPr lang="en-GB" sz="2000" dirty="0" smtClean="0">
                <a:latin typeface="Verdana" charset="0"/>
                <a:ea typeface="ＭＳ Ｐゴシック" charset="0"/>
              </a:rPr>
              <a:t>.</a:t>
            </a:r>
            <a:endParaRPr lang="en-GB" sz="2000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200" dirty="0">
              <a:latin typeface="Verdana" charset="0"/>
              <a:ea typeface="ＭＳ Ｐゴシック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4365104"/>
            <a:ext cx="835025" cy="693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7E5740-1917-1D4D-B49B-E89C74688FDB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40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8199437" cy="1079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200" dirty="0">
                <a:latin typeface="Verdana" charset="0"/>
                <a:ea typeface="ＭＳ Ｐゴシック" charset="0"/>
              </a:rPr>
              <a:t>Оценка полного 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предложения</a:t>
            </a:r>
            <a:endParaRPr lang="en-GB" sz="3400" dirty="0">
              <a:latin typeface="Verdana" charset="0"/>
              <a:ea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229600" cy="3886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>
                <a:latin typeface="Verdana" charset="0"/>
                <a:ea typeface="ＭＳ Ｐゴシック" charset="0"/>
              </a:rPr>
              <a:t>  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55888"/>
            <a:ext cx="37338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3213"/>
            <a:ext cx="41767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ECCA6B-537D-0C42-A281-E6784882500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37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2000" dirty="0">
                <a:latin typeface="Verdana" charset="0"/>
                <a:ea typeface="ＭＳ Ｐゴシック" charset="0"/>
              </a:rPr>
              <a:t>Оценка полного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предложения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: </a:t>
            </a:r>
            <a:r>
              <a:rPr lang="en-US" sz="2000" dirty="0">
                <a:latin typeface="Verdana" charset="0"/>
                <a:ea typeface="ＭＳ Ｐゴシック" charset="0"/>
              </a:rPr>
              <a:t/>
            </a:r>
            <a:br>
              <a:rPr lang="en-US" sz="2000" dirty="0">
                <a:latin typeface="Verdana" charset="0"/>
                <a:ea typeface="ＭＳ Ｐゴシック" charset="0"/>
              </a:rPr>
            </a:br>
            <a:r>
              <a:rPr lang="ru-RU" sz="2000" dirty="0" smtClean="0">
                <a:latin typeface="Verdana" charset="0"/>
                <a:ea typeface="ＭＳ Ｐゴシック" charset="0"/>
              </a:rPr>
              <a:t>Финансовые и Производственные возможности</a:t>
            </a:r>
            <a:r>
              <a:rPr lang="en-US" sz="2000" dirty="0">
                <a:latin typeface="Verdana" charset="0"/>
                <a:ea typeface="ＭＳ Ｐゴシック" charset="0"/>
              </a:rPr>
              <a:t/>
            </a:r>
            <a:br>
              <a:rPr lang="en-US" sz="2000" dirty="0">
                <a:latin typeface="Verdana" charset="0"/>
                <a:ea typeface="ＭＳ Ｐゴシック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максимальное число баллов за весь раздел </a:t>
            </a:r>
            <a:r>
              <a:rPr lang="en-US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= 20)</a:t>
            </a:r>
            <a:endParaRPr lang="en-GB" sz="2000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35290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sz="2200" dirty="0" smtClean="0">
                <a:latin typeface="Verdana" charset="0"/>
                <a:ea typeface="ＭＳ Ｐゴシック" charset="0"/>
              </a:rPr>
              <a:t>-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Глава</a:t>
            </a:r>
            <a:r>
              <a:rPr lang="en-US" sz="22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«</a:t>
            </a:r>
            <a:r>
              <a:rPr lang="en-US" sz="2200" dirty="0" smtClean="0">
                <a:latin typeface="Verdana" charset="0"/>
                <a:ea typeface="ＭＳ Ｐゴシック" charset="0"/>
              </a:rPr>
              <a:t>2.2 </a:t>
            </a:r>
            <a:r>
              <a:rPr lang="en-US" sz="2200" dirty="0">
                <a:latin typeface="Verdana" charset="0"/>
                <a:ea typeface="ＭＳ Ｐゴシック" charset="0"/>
              </a:rPr>
              <a:t>–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Опыт» формы заявки имеют решающее значение для оценки. Члены оценочного комитета не должны опираться на свои воспоминания о предыдущих реализованных проектах.</a:t>
            </a:r>
            <a:endParaRPr lang="en-US" sz="22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GB" sz="800" dirty="0">
              <a:latin typeface="Verdana" charset="0"/>
              <a:ea typeface="ＭＳ Ｐゴシック" charset="0"/>
            </a:endParaRPr>
          </a:p>
          <a:p>
            <a:pPr marL="0" indent="0" eaLnBrk="1" hangingPunct="1"/>
            <a:r>
              <a:rPr lang="en-GB" sz="2200" dirty="0">
                <a:latin typeface="Verdana" charset="0"/>
                <a:ea typeface="ＭＳ Ｐゴシック" charset="0"/>
              </a:rPr>
              <a:t>-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Если общий оценка </a:t>
            </a:r>
            <a:r>
              <a:rPr lang="ru-RU" sz="2200" b="1" dirty="0" smtClean="0">
                <a:latin typeface="Verdana" charset="0"/>
                <a:ea typeface="ＭＳ Ｐゴシック" charset="0"/>
              </a:rPr>
              <a:t>ниже</a:t>
            </a:r>
            <a:r>
              <a:rPr lang="en-GB" sz="2200" b="1" dirty="0" smtClean="0">
                <a:latin typeface="Verdana" charset="0"/>
                <a:ea typeface="ＭＳ Ｐゴシック" charset="0"/>
              </a:rPr>
              <a:t> </a:t>
            </a:r>
            <a:r>
              <a:rPr lang="en-GB" sz="2200" b="1" dirty="0">
                <a:latin typeface="Verdana" charset="0"/>
                <a:ea typeface="ＭＳ Ｐゴシック" charset="0"/>
              </a:rPr>
              <a:t>12 </a:t>
            </a:r>
            <a:r>
              <a:rPr lang="ru-RU" sz="2200" b="1" dirty="0" smtClean="0">
                <a:latin typeface="Verdana" charset="0"/>
                <a:ea typeface="ＭＳ Ｐゴシック" charset="0"/>
              </a:rPr>
              <a:t>баллов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или если по одному из подразделов </a:t>
            </a:r>
            <a:r>
              <a:rPr lang="ru-RU" sz="2200" b="1" dirty="0" smtClean="0">
                <a:latin typeface="Verdana" charset="0"/>
                <a:ea typeface="ＭＳ Ｐゴシック" charset="0"/>
              </a:rPr>
              <a:t>общий балл </a:t>
            </a:r>
            <a:r>
              <a:rPr lang="en-GB" sz="2200" b="1" dirty="0" smtClean="0">
                <a:latin typeface="Verdana" charset="0"/>
                <a:ea typeface="ＭＳ Ｐゴシック" charset="0"/>
              </a:rPr>
              <a:t>1</a:t>
            </a:r>
            <a:r>
              <a:rPr lang="en-GB" sz="2200" dirty="0">
                <a:latin typeface="Verdana" charset="0"/>
                <a:ea typeface="ＭＳ Ｐゴシック" charset="0"/>
              </a:rPr>
              <a:t>, 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предложение</a:t>
            </a:r>
            <a:r>
              <a:rPr lang="en-GB" sz="2200" dirty="0" smtClean="0">
                <a:latin typeface="Verdana" charset="0"/>
                <a:ea typeface="ＭＳ Ｐゴシック" charset="0"/>
              </a:rPr>
              <a:t> </a:t>
            </a:r>
            <a:r>
              <a:rPr lang="ru-RU" sz="2200" u="sng" dirty="0" smtClean="0">
                <a:latin typeface="Verdana" charset="0"/>
                <a:ea typeface="ＭＳ Ｐゴシック" charset="0"/>
              </a:rPr>
              <a:t>будет отклонено</a:t>
            </a:r>
            <a:r>
              <a:rPr lang="en-GB" sz="2200" dirty="0" smtClean="0">
                <a:latin typeface="Verdana" charset="0"/>
                <a:ea typeface="ＭＳ Ｐゴシック" charset="0"/>
              </a:rPr>
              <a:t>.</a:t>
            </a:r>
            <a:endParaRPr lang="en-GB" sz="2200" dirty="0">
              <a:latin typeface="Verdana" charset="0"/>
              <a:ea typeface="ＭＳ Ｐゴシック" charset="0"/>
            </a:endParaRPr>
          </a:p>
          <a:p>
            <a:pPr marL="0" indent="0" eaLnBrk="1" hangingPunct="1"/>
            <a:endParaRPr lang="en-GB" sz="1200" dirty="0">
              <a:latin typeface="Verdana" charset="0"/>
              <a:ea typeface="ＭＳ Ｐゴシック" charset="0"/>
            </a:endParaRPr>
          </a:p>
          <a:p>
            <a:pPr marL="0" indent="0" eaLnBrk="1" hangingPunct="1"/>
            <a:r>
              <a:rPr lang="ru-RU" sz="2200" b="1" i="0" dirty="0" smtClean="0">
                <a:solidFill>
                  <a:srgbClr val="FF0066"/>
                </a:solidFill>
                <a:latin typeface="Verdana" charset="0"/>
                <a:ea typeface="ＭＳ Ｐゴシック" charset="0"/>
              </a:rPr>
              <a:t>Ваш профиль в </a:t>
            </a:r>
            <a:r>
              <a:rPr lang="en-US" sz="2200" b="1" i="0" dirty="0" smtClean="0">
                <a:solidFill>
                  <a:srgbClr val="FF0066"/>
                </a:solidFill>
                <a:latin typeface="Verdana" charset="0"/>
                <a:ea typeface="ＭＳ Ｐゴシック" charset="0"/>
              </a:rPr>
              <a:t>PADOR </a:t>
            </a:r>
            <a:r>
              <a:rPr lang="ru-RU" sz="2200" b="1" i="0" dirty="0" smtClean="0">
                <a:solidFill>
                  <a:srgbClr val="FF0066"/>
                </a:solidFill>
                <a:latin typeface="Verdana" charset="0"/>
                <a:ea typeface="ＭＳ Ｐゴシック" charset="0"/>
              </a:rPr>
              <a:t>(финансовое состояние</a:t>
            </a:r>
            <a:r>
              <a:rPr lang="en-US" sz="2200" b="1" i="0" dirty="0" smtClean="0">
                <a:solidFill>
                  <a:srgbClr val="FF0066"/>
                </a:solidFill>
                <a:latin typeface="Verdana" charset="0"/>
                <a:ea typeface="ＭＳ Ｐゴシック" charset="0"/>
              </a:rPr>
              <a:t>) </a:t>
            </a:r>
            <a:r>
              <a:rPr lang="ru-RU" sz="2200" b="1" i="0" dirty="0" smtClean="0">
                <a:solidFill>
                  <a:srgbClr val="FF0066"/>
                </a:solidFill>
                <a:latin typeface="Verdana" charset="0"/>
                <a:ea typeface="ＭＳ Ｐゴシック" charset="0"/>
              </a:rPr>
              <a:t>должен быть полным и актуальным</a:t>
            </a:r>
            <a:endParaRPr lang="en-GB" sz="2200" b="1" i="0" dirty="0">
              <a:solidFill>
                <a:srgbClr val="FF0066"/>
              </a:solidFill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GB" sz="2200" dirty="0">
              <a:latin typeface="Verdana" charset="0"/>
              <a:ea typeface="ＭＳ Ｐゴシック" charset="0"/>
            </a:endParaRPr>
          </a:p>
        </p:txBody>
      </p:sp>
      <p:sp>
        <p:nvSpPr>
          <p:cNvPr id="4608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23D2A0-59FC-1948-9E9D-463D7785CFFC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42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1584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3200" dirty="0">
                <a:latin typeface="Verdana" charset="0"/>
                <a:ea typeface="ＭＳ Ｐゴシック" charset="0"/>
              </a:rPr>
              <a:t>Оценка полного предложения</a:t>
            </a:r>
            <a:r>
              <a:rPr lang="en-US" sz="3200" dirty="0">
                <a:latin typeface="Verdana" charset="0"/>
                <a:ea typeface="ＭＳ Ｐゴシック" charset="0"/>
              </a:rPr>
              <a:t>: </a:t>
            </a:r>
            <a:br>
              <a:rPr lang="en-US" sz="3200" dirty="0">
                <a:latin typeface="Verdana" charset="0"/>
                <a:ea typeface="ＭＳ Ｐゴシック" charset="0"/>
              </a:rPr>
            </a:br>
            <a:r>
              <a:rPr lang="ru-RU" sz="2800" dirty="0" smtClean="0">
                <a:latin typeface="Verdana" charset="0"/>
                <a:ea typeface="ＭＳ Ｐゴシック" charset="0"/>
              </a:rPr>
              <a:t>Актуальность деятельности </a:t>
            </a:r>
            <a:r>
              <a:rPr lang="en-US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максимальное число баллов </a:t>
            </a:r>
            <a:r>
              <a:rPr lang="ru-RU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весь раздел </a:t>
            </a:r>
            <a:r>
              <a:rPr lang="en-US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= 30)</a:t>
            </a:r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229600" cy="3106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en-GB" sz="800" dirty="0">
              <a:latin typeface="Verdana" charset="0"/>
              <a:ea typeface="ＭＳ Ｐゴシック" charset="0"/>
            </a:endParaRPr>
          </a:p>
          <a:p>
            <a:pPr marL="0" indent="0" algn="just" eaLnBrk="1" hangingPunct="1"/>
            <a:r>
              <a:rPr lang="en-GB" dirty="0">
                <a:latin typeface="Verdana" charset="0"/>
                <a:ea typeface="ＭＳ Ｐゴシック" charset="0"/>
              </a:rPr>
              <a:t>- </a:t>
            </a:r>
            <a:r>
              <a:rPr lang="ru-RU" dirty="0">
                <a:latin typeface="Verdana" charset="0"/>
                <a:ea typeface="ＭＳ Ｐゴシック" charset="0"/>
              </a:rPr>
              <a:t>Баллы, </a:t>
            </a:r>
            <a:r>
              <a:rPr lang="ru-RU" dirty="0" smtClean="0">
                <a:latin typeface="Verdana" charset="0"/>
                <a:ea typeface="ＭＳ Ｐゴシック" charset="0"/>
              </a:rPr>
              <a:t>перенесённые </a:t>
            </a:r>
            <a:r>
              <a:rPr lang="ru-RU" dirty="0">
                <a:latin typeface="Verdana" charset="0"/>
                <a:ea typeface="ＭＳ Ｐゴシック" charset="0"/>
              </a:rPr>
              <a:t>из оценочной </a:t>
            </a:r>
            <a:r>
              <a:rPr lang="ru-RU" dirty="0" smtClean="0">
                <a:latin typeface="Verdana" charset="0"/>
                <a:ea typeface="ＭＳ Ｐゴシック" charset="0"/>
              </a:rPr>
              <a:t>матрицы Концепции Проектного предложения (общие баллы раздела «Актуальность», </a:t>
            </a:r>
            <a:r>
              <a:rPr lang="ru-RU" dirty="0">
                <a:latin typeface="Verdana" charset="0"/>
                <a:ea typeface="ＭＳ Ｐゴシック" charset="0"/>
              </a:rPr>
              <a:t>т.е. пункты 1.1 - 1.4), </a:t>
            </a:r>
            <a:r>
              <a:rPr lang="ru-RU" dirty="0" smtClean="0">
                <a:latin typeface="Verdana" charset="0"/>
                <a:ea typeface="ＭＳ Ｐゴシック" charset="0"/>
              </a:rPr>
              <a:t>могут составлять максимум 30 </a:t>
            </a:r>
            <a:r>
              <a:rPr lang="ru-RU" dirty="0">
                <a:latin typeface="Verdana" charset="0"/>
                <a:ea typeface="ＭＳ Ｐゴシック" charset="0"/>
              </a:rPr>
              <a:t>баллов</a:t>
            </a:r>
            <a:r>
              <a:rPr lang="ru-RU" dirty="0" smtClean="0">
                <a:latin typeface="Verdana" charset="0"/>
                <a:ea typeface="ＭＳ Ｐゴシック" charset="0"/>
              </a:rPr>
              <a:t>.</a:t>
            </a:r>
            <a:endParaRPr lang="ru-RU" dirty="0">
              <a:latin typeface="Verdana" charset="0"/>
              <a:ea typeface="ＭＳ Ｐゴシック" charset="0"/>
            </a:endParaRPr>
          </a:p>
          <a:p>
            <a:pPr marL="0" indent="0" algn="just" eaLnBrk="1" hangingPunct="1"/>
            <a:r>
              <a:rPr lang="ru-RU" dirty="0">
                <a:latin typeface="Verdana" charset="0"/>
                <a:ea typeface="ＭＳ Ｐゴシック" charset="0"/>
              </a:rPr>
              <a:t>- </a:t>
            </a:r>
            <a:r>
              <a:rPr lang="ru-RU" dirty="0" smtClean="0">
                <a:latin typeface="Verdana" charset="0"/>
                <a:ea typeface="ＭＳ Ｐゴシック" charset="0"/>
              </a:rPr>
              <a:t>Поскольку новая оценка актуальности не проводиться -&gt; </a:t>
            </a:r>
            <a:r>
              <a:rPr lang="ru-RU" dirty="0">
                <a:latin typeface="Verdana" charset="0"/>
                <a:ea typeface="ＭＳ Ｐゴシック" charset="0"/>
              </a:rPr>
              <a:t>основные элементы (цели, </a:t>
            </a:r>
            <a:r>
              <a:rPr lang="ru-RU" dirty="0" smtClean="0">
                <a:latin typeface="Verdana" charset="0"/>
                <a:ea typeface="ＭＳ Ｐゴシック" charset="0"/>
              </a:rPr>
              <a:t>мероприятия, </a:t>
            </a:r>
            <a:r>
              <a:rPr lang="ru-RU" dirty="0">
                <a:latin typeface="Verdana" charset="0"/>
                <a:ea typeface="ＭＳ Ｐゴシック" charset="0"/>
              </a:rPr>
              <a:t>целевые группы, </a:t>
            </a:r>
            <a:r>
              <a:rPr lang="ru-RU" dirty="0" smtClean="0">
                <a:latin typeface="Verdana" charset="0"/>
                <a:ea typeface="ＭＳ Ｐゴシック" charset="0"/>
              </a:rPr>
              <a:t>места </a:t>
            </a:r>
            <a:r>
              <a:rPr lang="ru-RU" dirty="0">
                <a:latin typeface="Verdana" charset="0"/>
                <a:ea typeface="ＭＳ Ｐゴシック" charset="0"/>
              </a:rPr>
              <a:t>и </a:t>
            </a:r>
            <a:r>
              <a:rPr lang="ru-RU" dirty="0" smtClean="0">
                <a:latin typeface="Verdana" charset="0"/>
                <a:ea typeface="ＭＳ Ｐゴシック" charset="0"/>
              </a:rPr>
              <a:t>т.д.</a:t>
            </a:r>
            <a:r>
              <a:rPr lang="ru-RU" dirty="0">
                <a:latin typeface="Verdana" charset="0"/>
                <a:ea typeface="ＭＳ Ｐゴシック" charset="0"/>
              </a:rPr>
              <a:t>) </a:t>
            </a:r>
            <a:r>
              <a:rPr lang="ru-RU" dirty="0" smtClean="0">
                <a:latin typeface="Verdana" charset="0"/>
                <a:ea typeface="ＭＳ Ｐゴシック" charset="0"/>
              </a:rPr>
              <a:t>должны </a:t>
            </a:r>
            <a:r>
              <a:rPr lang="ru-RU" dirty="0">
                <a:latin typeface="Verdana" charset="0"/>
                <a:ea typeface="ＭＳ Ｐゴシック" charset="0"/>
              </a:rPr>
              <a:t>оставаться </a:t>
            </a:r>
            <a:r>
              <a:rPr lang="ru-RU" dirty="0" smtClean="0">
                <a:latin typeface="Verdana" charset="0"/>
                <a:ea typeface="ＭＳ Ｐゴシック" charset="0"/>
              </a:rPr>
              <a:t>неизменными.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4710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18AB-23E0-5949-934D-36077D139CE2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7015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2800" dirty="0">
                <a:latin typeface="Verdana" charset="0"/>
                <a:ea typeface="ＭＳ Ｐゴシック" charset="0"/>
              </a:rPr>
              <a:t>Оценка полного </a:t>
            </a:r>
            <a:r>
              <a:rPr lang="ru-RU" sz="2800" dirty="0" smtClean="0">
                <a:latin typeface="Verdana" charset="0"/>
                <a:ea typeface="ＭＳ Ｐゴシック" charset="0"/>
              </a:rPr>
              <a:t>предложения </a:t>
            </a:r>
            <a:r>
              <a:rPr lang="en-US" sz="3100" dirty="0" smtClean="0">
                <a:latin typeface="Verdana" charset="0"/>
                <a:ea typeface="ＭＳ Ｐゴシック" charset="0"/>
              </a:rPr>
              <a:t>(</a:t>
            </a:r>
            <a:r>
              <a:rPr lang="en-US" sz="3100" dirty="0">
                <a:latin typeface="Verdana" charset="0"/>
                <a:ea typeface="ＭＳ Ｐゴシック" charset="0"/>
              </a:rPr>
              <a:t>1/2):</a:t>
            </a:r>
            <a:br>
              <a:rPr lang="en-US" sz="3100" dirty="0">
                <a:latin typeface="Verdana" charset="0"/>
                <a:ea typeface="ＭＳ Ｐゴシック" charset="0"/>
              </a:rPr>
            </a:br>
            <a:r>
              <a:rPr lang="ru-RU" sz="2800" dirty="0">
                <a:latin typeface="Verdana" charset="0"/>
                <a:ea typeface="ＭＳ Ｐゴシック" charset="0"/>
              </a:rPr>
              <a:t>Эффективность и </a:t>
            </a:r>
            <a:r>
              <a:rPr lang="ru-RU" sz="2800" dirty="0" smtClean="0">
                <a:latin typeface="Verdana" charset="0"/>
                <a:ea typeface="ＭＳ Ｐゴシック" charset="0"/>
              </a:rPr>
              <a:t>возможность реализации</a:t>
            </a:r>
            <a:r>
              <a:rPr lang="en-GB" sz="2800" dirty="0">
                <a:latin typeface="Verdana" charset="0"/>
                <a:ea typeface="ＭＳ Ｐゴシック" charset="0"/>
              </a:rPr>
              <a:t/>
            </a:r>
            <a:br>
              <a:rPr lang="en-GB" sz="2800" dirty="0">
                <a:latin typeface="Verdana" charset="0"/>
                <a:ea typeface="ＭＳ Ｐゴシック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18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максимальное число баллов на весь раздел </a:t>
            </a:r>
            <a:r>
              <a:rPr lang="en-US" sz="18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= </a:t>
            </a:r>
            <a:r>
              <a:rPr lang="en-US" sz="18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20 )</a:t>
            </a:r>
            <a:endParaRPr lang="en-GB" sz="1800" dirty="0">
              <a:latin typeface="Verdana" charset="0"/>
              <a:ea typeface="ＭＳ Ｐゴシック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35188"/>
            <a:ext cx="8229600" cy="2971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3.1. </a:t>
            </a:r>
            <a:r>
              <a:rPr lang="ru-RU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Являются ли предлагаемые действия </a:t>
            </a:r>
            <a:r>
              <a:rPr lang="ru-RU" sz="20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уместными</a:t>
            </a:r>
            <a:r>
              <a:rPr lang="ru-RU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, практичными и </a:t>
            </a:r>
            <a:r>
              <a:rPr lang="ru-RU" sz="20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соответствующими </a:t>
            </a:r>
            <a:r>
              <a:rPr lang="ru-RU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целям и ожидаемым результатам</a:t>
            </a:r>
            <a:r>
              <a:rPr lang="ru-RU" sz="20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?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Пожалуйста, обеспечьте соответствие информации в разделе 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2.2</a:t>
            </a:r>
            <a:r>
              <a:rPr lang="en-US" sz="2000" dirty="0">
                <a:latin typeface="Verdana" charset="0"/>
                <a:ea typeface="ＭＳ Ｐゴシック" charset="0"/>
              </a:rPr>
              <a:t>.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Проектному предложени</a:t>
            </a:r>
            <a:r>
              <a:rPr lang="ru-RU" sz="2000" dirty="0">
                <a:latin typeface="Verdana" charset="0"/>
                <a:ea typeface="ＭＳ Ｐゴシック" charset="0"/>
              </a:rPr>
              <a:t>ю</a:t>
            </a:r>
            <a:endParaRPr lang="en-GB" sz="20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GB" sz="12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3.2. </a:t>
            </a:r>
            <a:r>
              <a:rPr lang="ru-RU" sz="20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Является ли План деятельности чётким и реалистичным</a:t>
            </a:r>
            <a:r>
              <a:rPr lang="en-US" sz="20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?</a:t>
            </a:r>
            <a:endParaRPr lang="en-GB" sz="2000" dirty="0">
              <a:solidFill>
                <a:srgbClr val="FF6600"/>
              </a:solidFill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Должен быть разбит по мероприятиям для каждой организации (-ям)</a:t>
            </a:r>
            <a:endParaRPr lang="ru-RU" sz="20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ru-RU" sz="2000" dirty="0"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Является показателем </a:t>
            </a:r>
            <a:r>
              <a:rPr lang="ru-RU" sz="2000" dirty="0">
                <a:latin typeface="Verdana" charset="0"/>
                <a:ea typeface="ＭＳ Ｐゴシック" charset="0"/>
              </a:rPr>
              <a:t>подлинности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партнёрства</a:t>
            </a:r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481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DC720A-1B34-3046-BA6D-DF3E2D08ABD8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1562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2800" dirty="0">
                <a:latin typeface="Verdana" charset="0"/>
                <a:ea typeface="ＭＳ Ｐゴシック" charset="0"/>
              </a:rPr>
              <a:t>Оценка полного предложения </a:t>
            </a:r>
            <a:r>
              <a:rPr lang="en-US" sz="3200" dirty="0" smtClean="0">
                <a:latin typeface="Verdana" charset="0"/>
                <a:ea typeface="ＭＳ Ｐゴシック" charset="0"/>
              </a:rPr>
              <a:t>(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2</a:t>
            </a:r>
            <a:r>
              <a:rPr lang="en-US" sz="3200" dirty="0" smtClean="0">
                <a:latin typeface="Verdana" charset="0"/>
                <a:ea typeface="ＭＳ Ｐゴシック" charset="0"/>
              </a:rPr>
              <a:t>/2</a:t>
            </a:r>
            <a:r>
              <a:rPr lang="en-US" sz="3200" dirty="0">
                <a:latin typeface="Verdana" charset="0"/>
                <a:ea typeface="ＭＳ Ｐゴシック" charset="0"/>
              </a:rPr>
              <a:t>):</a:t>
            </a:r>
            <a:br>
              <a:rPr lang="en-US" sz="3200" dirty="0">
                <a:latin typeface="Verdana" charset="0"/>
                <a:ea typeface="ＭＳ Ｐゴシック" charset="0"/>
              </a:rPr>
            </a:br>
            <a:r>
              <a:rPr lang="ru-RU" sz="2800" dirty="0">
                <a:latin typeface="Verdana" charset="0"/>
                <a:ea typeface="ＭＳ Ｐゴシック" charset="0"/>
              </a:rPr>
              <a:t>Эффективность и возможность реализации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527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3.3. </a:t>
            </a:r>
            <a:r>
              <a:rPr lang="ru-RU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Содержит ли предложение объективно проверяемые показатели </a:t>
            </a:r>
            <a:r>
              <a:rPr lang="ru-RU" sz="20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результатов деятельности? </a:t>
            </a:r>
            <a:r>
              <a:rPr lang="ru-RU" sz="20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Планируется ли какая-либо оценка?</a:t>
            </a:r>
            <a:r>
              <a:rPr lang="en-GB" sz="1200" dirty="0">
                <a:latin typeface="Verdana" charset="0"/>
                <a:ea typeface="ＭＳ Ｐゴシック" charset="0"/>
              </a:rPr>
              <a:t> </a:t>
            </a:r>
          </a:p>
          <a:p>
            <a:pPr marL="0" indent="0" eaLnBrk="1" hangingPunct="1">
              <a:buFontTx/>
              <a:buNone/>
            </a:pPr>
            <a:r>
              <a:rPr lang="en-GB" sz="1800" dirty="0">
                <a:latin typeface="Verdana" charset="0"/>
                <a:ea typeface="ＭＳ Ｐゴシック" charset="0"/>
              </a:rPr>
              <a:t>-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Индикаторы из логической матрицы</a:t>
            </a:r>
            <a:endParaRPr lang="en-GB" sz="18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GB" sz="1800" dirty="0">
                <a:latin typeface="Verdana" charset="0"/>
                <a:ea typeface="ＭＳ Ｐゴシック" charset="0"/>
              </a:rPr>
              <a:t>-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Баллы только по итогам внешней оценки</a:t>
            </a:r>
            <a:endParaRPr lang="en-GB" sz="18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endParaRPr lang="en-GB" sz="18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GB" sz="1800" dirty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3.4 </a:t>
            </a:r>
            <a:r>
              <a:rPr lang="ru-RU" sz="18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Является ли удовлетворительным уровень вовлеченности и участия со-заявителя(ей) и аффилированного лица(лиц)</a:t>
            </a:r>
            <a:r>
              <a:rPr lang="en-GB" sz="1800" dirty="0" smtClean="0">
                <a:solidFill>
                  <a:srgbClr val="FF6600"/>
                </a:solidFill>
                <a:latin typeface="Verdana" charset="0"/>
                <a:ea typeface="ＭＳ Ｐゴシック" charset="0"/>
              </a:rPr>
              <a:t>?</a:t>
            </a:r>
            <a:endParaRPr lang="en-GB" sz="1000" dirty="0" smtClean="0">
              <a:solidFill>
                <a:srgbClr val="FF6600"/>
              </a:solidFill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GB" sz="1000" dirty="0" smtClean="0">
                <a:latin typeface="Verdana" charset="0"/>
                <a:ea typeface="ＭＳ Ｐゴシック" charset="0"/>
              </a:rPr>
              <a:t> </a:t>
            </a:r>
          </a:p>
          <a:p>
            <a:pPr marL="0" indent="0" eaLnBrk="1" hangingPunct="1">
              <a:buFontTx/>
              <a:buNone/>
            </a:pPr>
            <a:r>
              <a:rPr lang="en-GB" sz="1800" dirty="0" smtClean="0">
                <a:latin typeface="Verdana" charset="0"/>
                <a:ea typeface="ＭＳ Ｐゴシック" charset="0"/>
              </a:rPr>
              <a:t>- </a:t>
            </a:r>
            <a:r>
              <a:rPr lang="ru-RU" sz="1800" dirty="0">
                <a:latin typeface="Verdana" charset="0"/>
                <a:ea typeface="ＭＳ Ｐゴシック" charset="0"/>
              </a:rPr>
              <a:t>Это связано не только с реализацией, но и с подготовкой заявки,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вкладом в разработку проектного предложения и </a:t>
            </a:r>
            <a:r>
              <a:rPr lang="ru-RU" sz="1800" dirty="0">
                <a:latin typeface="Verdana" charset="0"/>
                <a:ea typeface="ＭＳ Ｐゴシック" charset="0"/>
              </a:rPr>
              <a:t>т. </a:t>
            </a:r>
            <a:r>
              <a:rPr lang="ru-RU" sz="1800" dirty="0" smtClean="0">
                <a:latin typeface="Verdana" charset="0"/>
                <a:ea typeface="ＭＳ Ｐゴシック" charset="0"/>
              </a:rPr>
              <a:t>д.</a:t>
            </a:r>
            <a:endParaRPr lang="en-GB" sz="1800" dirty="0">
              <a:latin typeface="Verdana" charset="0"/>
              <a:ea typeface="ＭＳ Ｐゴシック" charset="0"/>
            </a:endParaRPr>
          </a:p>
        </p:txBody>
      </p:sp>
      <p:sp>
        <p:nvSpPr>
          <p:cNvPr id="491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8DA5A-27A2-244E-8A1B-7F2DC6E19F4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59600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200" dirty="0">
                <a:latin typeface="Verdana" charset="0"/>
                <a:ea typeface="ＭＳ Ｐゴシック" charset="0"/>
              </a:rPr>
              <a:t>Оценка полного </a:t>
            </a:r>
            <a:r>
              <a:rPr lang="ru-RU" sz="3200" dirty="0" smtClean="0">
                <a:latin typeface="Verdana" charset="0"/>
                <a:ea typeface="ＭＳ Ｐゴシック" charset="0"/>
              </a:rPr>
              <a:t>предложения</a:t>
            </a:r>
            <a:r>
              <a:rPr lang="en-US" sz="3200" dirty="0" smtClean="0">
                <a:latin typeface="Verdana" charset="0"/>
                <a:ea typeface="ＭＳ Ｐゴシック" charset="0"/>
              </a:rPr>
              <a:t>:</a:t>
            </a:r>
            <a:r>
              <a:rPr lang="en-US" sz="3200" dirty="0">
                <a:latin typeface="Verdana" charset="0"/>
                <a:ea typeface="ＭＳ Ｐゴシック" charset="0"/>
              </a:rPr>
              <a:t/>
            </a:r>
            <a:br>
              <a:rPr lang="en-US" sz="3200" dirty="0">
                <a:latin typeface="Verdana" charset="0"/>
                <a:ea typeface="ＭＳ Ｐゴシック" charset="0"/>
              </a:rPr>
            </a:br>
            <a:r>
              <a:rPr lang="ru-RU" sz="3200" dirty="0" smtClean="0">
                <a:latin typeface="Verdana" charset="0"/>
                <a:ea typeface="ＭＳ Ｐゴシック" charset="0"/>
              </a:rPr>
              <a:t>Устойчивость</a:t>
            </a:r>
            <a:r>
              <a:rPr lang="en-US" sz="3200" dirty="0">
                <a:latin typeface="Verdana" charset="0"/>
                <a:ea typeface="ＭＳ Ｐゴシック" charset="0"/>
              </a:rPr>
              <a:t/>
            </a:r>
            <a:br>
              <a:rPr lang="en-US" sz="3200" dirty="0">
                <a:latin typeface="Verdana" charset="0"/>
                <a:ea typeface="ＭＳ Ｐゴシック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максимальное число баллов на весь раздел </a:t>
            </a:r>
            <a:r>
              <a:rPr lang="en-US" sz="2000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= </a:t>
            </a:r>
            <a:r>
              <a:rPr lang="en-US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15 )</a:t>
            </a:r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50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6600"/>
                </a:solidFill>
              </a:rPr>
              <a:t>4.2 </a:t>
            </a:r>
            <a:r>
              <a:rPr lang="ru-RU" sz="2000" dirty="0">
                <a:solidFill>
                  <a:srgbClr val="FF6600"/>
                </a:solidFill>
              </a:rPr>
              <a:t>Возможно ли, что это предложение будет иметь </a:t>
            </a:r>
            <a:r>
              <a:rPr lang="ru-RU" sz="2000" dirty="0" smtClean="0">
                <a:solidFill>
                  <a:srgbClr val="FF6600"/>
                </a:solidFill>
              </a:rPr>
              <a:t>эффект мультипликации? </a:t>
            </a:r>
            <a:r>
              <a:rPr lang="ru-RU" sz="2000" dirty="0">
                <a:solidFill>
                  <a:srgbClr val="FF6600"/>
                </a:solidFill>
              </a:rPr>
              <a:t>(Включая </a:t>
            </a:r>
            <a:r>
              <a:rPr lang="ru-RU" sz="2000" dirty="0" smtClean="0">
                <a:solidFill>
                  <a:srgbClr val="FF6600"/>
                </a:solidFill>
              </a:rPr>
              <a:t>возможность повторения, </a:t>
            </a:r>
            <a:r>
              <a:rPr lang="ru-RU" sz="2000" dirty="0">
                <a:solidFill>
                  <a:srgbClr val="FF6600"/>
                </a:solidFill>
              </a:rPr>
              <a:t>расширения и обмена </a:t>
            </a:r>
            <a:r>
              <a:rPr lang="ru-RU" sz="2000" dirty="0" smtClean="0">
                <a:solidFill>
                  <a:srgbClr val="FF6600"/>
                </a:solidFill>
              </a:rPr>
              <a:t>информацией).</a:t>
            </a:r>
            <a:endParaRPr lang="en-GB" sz="2000" dirty="0" smtClean="0">
              <a:solidFill>
                <a:srgbClr val="FF66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sz="1000" dirty="0" smtClean="0"/>
          </a:p>
          <a:p>
            <a:pPr lvl="1" eaLnBrk="1" hangingPunct="1">
              <a:defRPr/>
            </a:pPr>
            <a:r>
              <a:rPr lang="ru-RU" sz="1600" dirty="0" smtClean="0"/>
              <a:t>финансово</a:t>
            </a:r>
            <a:endParaRPr lang="en-GB" sz="1600" dirty="0" smtClean="0"/>
          </a:p>
          <a:p>
            <a:pPr lvl="1" eaLnBrk="1" hangingPunct="1">
              <a:defRPr/>
            </a:pPr>
            <a:r>
              <a:rPr lang="ru-RU" sz="1600" dirty="0"/>
              <a:t>и</a:t>
            </a:r>
            <a:r>
              <a:rPr lang="ru-RU" sz="1600" dirty="0" smtClean="0"/>
              <a:t>нституционально</a:t>
            </a:r>
            <a:endParaRPr lang="en-GB" sz="1600" dirty="0" smtClean="0"/>
          </a:p>
          <a:p>
            <a:pPr lvl="1" eaLnBrk="1" hangingPunct="1">
              <a:defRPr/>
            </a:pPr>
            <a:r>
              <a:rPr lang="en-US" sz="1600" dirty="0" err="1"/>
              <a:t>н</a:t>
            </a:r>
            <a:r>
              <a:rPr lang="ru-RU" sz="1600" dirty="0" smtClean="0"/>
              <a:t>а политическом уровне </a:t>
            </a:r>
            <a:r>
              <a:rPr lang="en-GB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там, где это возможно</a:t>
            </a:r>
            <a:r>
              <a:rPr lang="en-GB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 eaLnBrk="1" hangingPunct="1">
              <a:defRPr/>
            </a:pPr>
            <a:r>
              <a:rPr lang="ru-RU" sz="1600" dirty="0" smtClean="0"/>
              <a:t>экологически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возможно)</a:t>
            </a:r>
          </a:p>
          <a:p>
            <a:pPr marL="457200" lvl="1" indent="0" eaLnBrk="1" hangingPunct="1">
              <a:buNone/>
              <a:defRPr/>
            </a:pPr>
            <a:endParaRPr lang="en-GB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sz="1800" dirty="0" smtClean="0"/>
              <a:t>2-3</a:t>
            </a:r>
            <a:r>
              <a:rPr lang="ru-RU" sz="1800" dirty="0" smtClean="0"/>
              <a:t> хорошо</a:t>
            </a:r>
            <a:r>
              <a:rPr lang="en-GB" sz="1800" dirty="0" smtClean="0"/>
              <a:t> </a:t>
            </a:r>
            <a:r>
              <a:rPr lang="ru-RU" sz="1800" dirty="0" smtClean="0"/>
              <a:t>продуманных аспекта устойчивости принесут максимальное число балов</a:t>
            </a:r>
            <a:endParaRPr lang="en-GB" sz="1800" dirty="0"/>
          </a:p>
          <a:p>
            <a:pPr marL="0" indent="0" eaLnBrk="1" hangingPunct="1">
              <a:buFontTx/>
              <a:buNone/>
              <a:defRPr/>
            </a:pPr>
            <a:endParaRPr lang="en-GB" sz="1800" dirty="0" smtClean="0"/>
          </a:p>
        </p:txBody>
      </p:sp>
      <p:sp>
        <p:nvSpPr>
          <p:cNvPr id="501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C9D2E7-344C-CF46-9EDD-41593B0D397F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229600" cy="1447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2400" dirty="0">
                <a:latin typeface="Verdana" charset="0"/>
                <a:ea typeface="ＭＳ Ｐゴシック" charset="0"/>
              </a:rPr>
              <a:t>Оценка полного проектного предложения</a:t>
            </a:r>
            <a:r>
              <a:rPr lang="en-US" sz="2400" dirty="0" smtClean="0">
                <a:latin typeface="Verdana" charset="0"/>
                <a:ea typeface="ＭＳ Ｐゴシック" charset="0"/>
              </a:rPr>
              <a:t>:</a:t>
            </a:r>
            <a:r>
              <a:rPr lang="en-US" sz="2400" dirty="0">
                <a:latin typeface="Verdana" charset="0"/>
                <a:ea typeface="ＭＳ Ｐゴシック" charset="0"/>
              </a:rPr>
              <a:t/>
            </a:r>
            <a:br>
              <a:rPr lang="en-US" sz="2400" dirty="0">
                <a:latin typeface="Verdana" charset="0"/>
                <a:ea typeface="ＭＳ Ｐゴシック" charset="0"/>
              </a:rPr>
            </a:br>
            <a:r>
              <a:rPr lang="ru-RU" sz="2400" dirty="0" smtClean="0">
                <a:latin typeface="Verdana" charset="0"/>
                <a:ea typeface="ＭＳ Ｐゴシック" charset="0"/>
              </a:rPr>
              <a:t>Бюджет и экономическая эффективность</a:t>
            </a:r>
            <a:r>
              <a:rPr lang="en-GB" sz="2800" dirty="0">
                <a:latin typeface="Verdana" charset="0"/>
                <a:ea typeface="ＭＳ Ｐゴシック" charset="0"/>
              </a:rPr>
              <a:t/>
            </a:r>
            <a:br>
              <a:rPr lang="en-GB" sz="2800" dirty="0">
                <a:latin typeface="Verdana" charset="0"/>
                <a:ea typeface="ＭＳ Ｐゴシック" charset="0"/>
              </a:rPr>
            </a:br>
            <a:r>
              <a:rPr lang="en-US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максимальное число баллов на весь раздел </a:t>
            </a:r>
            <a:r>
              <a:rPr lang="en-US" sz="2000" dirty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= 15 )</a:t>
            </a:r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6600"/>
                </a:solidFill>
              </a:rPr>
              <a:t>5.1 </a:t>
            </a:r>
            <a:r>
              <a:rPr lang="ru-RU" sz="2000" dirty="0" smtClean="0">
                <a:solidFill>
                  <a:srgbClr val="FF6600"/>
                </a:solidFill>
              </a:rPr>
              <a:t>Все  ли мероприятия надлежащим образом отражены в бюджете</a:t>
            </a:r>
            <a:r>
              <a:rPr lang="en-US" sz="2000" dirty="0" smtClean="0">
                <a:solidFill>
                  <a:srgbClr val="FF6600"/>
                </a:solidFill>
              </a:rPr>
              <a:t>?</a:t>
            </a:r>
            <a:endParaRPr lang="en-GB" sz="1400" dirty="0" smtClean="0"/>
          </a:p>
          <a:p>
            <a:pPr eaLnBrk="1" hangingPunct="1">
              <a:defRPr/>
            </a:pPr>
            <a:r>
              <a:rPr lang="ru-RU" sz="1800" dirty="0"/>
              <a:t>Все затраты должны быть объяснены в описательной </a:t>
            </a:r>
            <a:r>
              <a:rPr lang="ru-RU" sz="1800" dirty="0" smtClean="0"/>
              <a:t>части.</a:t>
            </a:r>
            <a:endParaRPr lang="ru-RU" sz="1800" dirty="0"/>
          </a:p>
          <a:p>
            <a:pPr eaLnBrk="1" hangingPunct="1">
              <a:defRPr/>
            </a:pPr>
            <a:r>
              <a:rPr lang="ru-RU" sz="1800" dirty="0"/>
              <a:t>Все </a:t>
            </a:r>
            <a:r>
              <a:rPr lang="ru-RU" sz="1800" dirty="0" smtClean="0"/>
              <a:t>мероприятия, указанные </a:t>
            </a:r>
            <a:r>
              <a:rPr lang="ru-RU" sz="1800" dirty="0"/>
              <a:t>в описательной части, должны </a:t>
            </a:r>
            <a:r>
              <a:rPr lang="ru-RU" sz="1800" dirty="0" smtClean="0"/>
              <a:t>быть </a:t>
            </a:r>
            <a:r>
              <a:rPr lang="ru-RU" sz="1800" dirty="0"/>
              <a:t>в </a:t>
            </a:r>
            <a:r>
              <a:rPr lang="ru-RU" sz="1800" dirty="0" smtClean="0"/>
              <a:t>Бюджете.</a:t>
            </a:r>
            <a:endParaRPr lang="en-GB" sz="14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FF6600"/>
                </a:solidFill>
              </a:rPr>
              <a:t>5.2 </a:t>
            </a:r>
            <a:r>
              <a:rPr lang="ru-RU" sz="2000" dirty="0" smtClean="0">
                <a:solidFill>
                  <a:srgbClr val="FF6600"/>
                </a:solidFill>
              </a:rPr>
              <a:t>Удовлетворительно ли соотношение между планируемыми расходами и ожидаемыми результатами</a:t>
            </a:r>
            <a:r>
              <a:rPr lang="en-US" sz="2000" dirty="0" smtClean="0">
                <a:solidFill>
                  <a:srgbClr val="FF6600"/>
                </a:solidFill>
              </a:rPr>
              <a:t>?</a:t>
            </a:r>
            <a:endParaRPr lang="en-GB" sz="2000" dirty="0" smtClean="0">
              <a:solidFill>
                <a:srgbClr val="FF66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sz="14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1800" dirty="0"/>
              <a:t>См. Комментарий к </a:t>
            </a:r>
            <a:r>
              <a:rPr lang="ru-RU" sz="1800" dirty="0" smtClean="0"/>
              <a:t>КЗ </a:t>
            </a:r>
            <a:r>
              <a:rPr lang="ru-RU" sz="1800" dirty="0"/>
              <a:t>2.2. </a:t>
            </a:r>
            <a:r>
              <a:rPr lang="ru-RU" sz="1800" dirty="0" smtClean="0"/>
              <a:t>и ФС </a:t>
            </a:r>
            <a:r>
              <a:rPr lang="ru-RU" sz="1800" dirty="0"/>
              <a:t>3.1 -&gt; Если цели и ожидаемые результаты скромны, </a:t>
            </a:r>
            <a:r>
              <a:rPr lang="ru-RU" sz="1800" dirty="0" smtClean="0"/>
              <a:t>такими же должны быть </a:t>
            </a:r>
            <a:r>
              <a:rPr lang="ru-RU" sz="1800" dirty="0"/>
              <a:t>и все другие элементы (бюджет также должен быть скорректирован с </a:t>
            </a:r>
            <a:r>
              <a:rPr lang="ru-RU" sz="1800" dirty="0" smtClean="0"/>
              <a:t>учётом </a:t>
            </a:r>
            <a:r>
              <a:rPr lang="ru-RU" sz="1800" dirty="0"/>
              <a:t>этого стратегического выбора)</a:t>
            </a:r>
            <a:r>
              <a:rPr lang="en-US" sz="1800" dirty="0" smtClean="0"/>
              <a:t>. </a:t>
            </a:r>
            <a:endParaRPr lang="en-US" altLang="en-US" b="1" dirty="0" smtClean="0">
              <a:solidFill>
                <a:srgbClr val="FF0066"/>
              </a:solidFill>
            </a:endParaRPr>
          </a:p>
        </p:txBody>
      </p:sp>
      <p:sp>
        <p:nvSpPr>
          <p:cNvPr id="5120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4F2C8E-8FF3-8449-A175-7AD3763CCC3B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47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296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 eaLnBrk="1" hangingPunct="1"/>
            <a:r>
              <a:rPr lang="ru-RU" sz="3600" dirty="0" smtClean="0">
                <a:latin typeface="Verdana" charset="0"/>
                <a:ea typeface="ＭＳ Ｐゴシック" charset="0"/>
              </a:rPr>
              <a:t>Заключительная оценка полного проектного предложения</a:t>
            </a:r>
            <a:endParaRPr lang="en-GB" sz="3600" dirty="0">
              <a:latin typeface="Verdana" charset="0"/>
              <a:ea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20888"/>
            <a:ext cx="8229600" cy="3930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1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КРИТЕРИИ ПРИСУЖДЕНИЯ</a:t>
            </a:r>
            <a:r>
              <a:rPr lang="en-GB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 </a:t>
            </a:r>
            <a:r>
              <a:rPr lang="sl-SI" sz="2000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- </a:t>
            </a:r>
            <a:r>
              <a:rPr lang="ru-RU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РЕЙТИНГ</a:t>
            </a:r>
            <a:r>
              <a:rPr lang="en-GB" sz="2000" dirty="0" smtClean="0">
                <a:latin typeface="Verdana" charset="0"/>
                <a:ea typeface="ＭＳ Ｐゴシック" charset="0"/>
              </a:rPr>
              <a:t>,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по результатам оценки будет сформирована </a:t>
            </a:r>
            <a:r>
              <a:rPr lang="ru-RU" sz="2000" dirty="0">
                <a:latin typeface="Verdana" charset="0"/>
                <a:ea typeface="ＭＳ Ｐゴシック" charset="0"/>
              </a:rPr>
              <a:t>таблица, в которой будут указаны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заявки с рейтингом </a:t>
            </a:r>
            <a:r>
              <a:rPr lang="ru-RU" sz="2000" dirty="0">
                <a:latin typeface="Verdana" charset="0"/>
                <a:ea typeface="ＭＳ Ｐゴシック" charset="0"/>
              </a:rPr>
              <a:t>по среднему баллу, указанному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участниками оценочного комитета, и вписывающиеся </a:t>
            </a:r>
            <a:r>
              <a:rPr lang="ru-RU" sz="2000" dirty="0">
                <a:latin typeface="Verdana" charset="0"/>
                <a:ea typeface="ＭＳ Ｐゴシック" charset="0"/>
              </a:rPr>
              <a:t>в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рамки </a:t>
            </a:r>
            <a:r>
              <a:rPr lang="ru-RU" sz="2000" dirty="0">
                <a:latin typeface="Verdana" charset="0"/>
                <a:ea typeface="ＭＳ Ｐゴシック" charset="0"/>
              </a:rPr>
              <a:t>имеющегося бюджета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, а также будет составлен резервный список.</a:t>
            </a:r>
          </a:p>
          <a:p>
            <a:pPr algn="just" eaLnBrk="1" hangingPunct="1"/>
            <a:endParaRPr lang="ru-RU" sz="18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sz="2000" dirty="0" smtClean="0">
                <a:latin typeface="Verdana" charset="0"/>
                <a:ea typeface="ＭＳ Ｐゴシック" charset="0"/>
              </a:rPr>
              <a:t>Нет никакого минимального количества </a:t>
            </a:r>
            <a:r>
              <a:rPr lang="ru-RU" sz="2000" dirty="0">
                <a:latin typeface="Verdana" charset="0"/>
                <a:ea typeface="ＭＳ Ｐゴシック" charset="0"/>
              </a:rPr>
              <a:t>баллов, которое необходимо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набрать для ранжирования.</a:t>
            </a:r>
          </a:p>
          <a:p>
            <a:pPr algn="just" eaLnBrk="1" hangingPunct="1"/>
            <a:endParaRPr lang="en-US" sz="1100" dirty="0">
              <a:latin typeface="Verdana" charset="0"/>
              <a:ea typeface="ＭＳ Ｐゴシック" charset="0"/>
            </a:endParaRPr>
          </a:p>
          <a:p>
            <a:pPr algn="just" eaLnBrk="1" hangingPunct="1"/>
            <a:r>
              <a:rPr lang="ru-RU" sz="2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ИНФОРМАЦИЯ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 </a:t>
            </a:r>
            <a:r>
              <a:rPr lang="sl-SI" sz="2000" dirty="0">
                <a:latin typeface="Verdana" charset="0"/>
                <a:ea typeface="ＭＳ Ｐゴシック" charset="0"/>
              </a:rPr>
              <a:t>–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Отклонённые </a:t>
            </a:r>
            <a:r>
              <a:rPr lang="ru-RU" sz="2000" dirty="0">
                <a:latin typeface="Verdana" charset="0"/>
                <a:ea typeface="ＭＳ Ｐゴシック" charset="0"/>
              </a:rPr>
              <a:t>и временно отобранные кандидаты будут впоследствии проинформированы о результатах</a:t>
            </a:r>
            <a:r>
              <a:rPr lang="en-US" sz="2000" dirty="0" smtClean="0">
                <a:latin typeface="Verdana" charset="0"/>
                <a:ea typeface="ＭＳ Ｐゴシック" charset="0"/>
              </a:rPr>
              <a:t>. </a:t>
            </a:r>
            <a:endParaRPr lang="en-GB" sz="2000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latin typeface="Verdana" charset="0"/>
              <a:ea typeface="ＭＳ Ｐゴシック" charset="0"/>
            </a:endParaRPr>
          </a:p>
        </p:txBody>
      </p:sp>
      <p:sp>
        <p:nvSpPr>
          <p:cNvPr id="5222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FAB891-0745-CE40-ADF8-0229B84CA7E6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48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B5FEBD-1434-D241-80D2-4FCF78E24CA3}" type="slidenum">
              <a:rPr lang="en-GB" sz="1400" i="0">
                <a:solidFill>
                  <a:schemeClr val="tx1"/>
                </a:solidFill>
                <a:latin typeface="Arial" charset="0"/>
              </a:rPr>
              <a:pPr algn="r" eaLnBrk="1" hangingPunct="1"/>
              <a:t>49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1413"/>
            <a:ext cx="8101013" cy="719137"/>
          </a:xfrm>
        </p:spPr>
        <p:txBody>
          <a:bodyPr/>
          <a:lstStyle/>
          <a:p>
            <a:pPr indent="0" algn="ctr" eaLnBrk="1" hangingPunct="1"/>
            <a:r>
              <a:rPr lang="en-GB" sz="28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Verdana" charset="0"/>
                <a:ea typeface="ＭＳ Ｐゴシック" charset="0"/>
              </a:rPr>
            </a:br>
            <a:r>
              <a:rPr lang="ru-RU" sz="2800" dirty="0" smtClean="0">
                <a:latin typeface="Verdana" charset="0"/>
                <a:ea typeface="ＭＳ Ｐゴシック" charset="0"/>
              </a:rPr>
              <a:t>КОНТРАКТ</a:t>
            </a:r>
            <a:endParaRPr lang="en-GB" sz="2800" dirty="0">
              <a:latin typeface="Verdana" charset="0"/>
              <a:ea typeface="ＭＳ Ｐゴシック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893175" cy="4205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2000" b="1" dirty="0">
                <a:latin typeface="Verdana" charset="0"/>
                <a:ea typeface="ＭＳ Ｐゴシック" charset="0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sz="2000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000" b="1" dirty="0" smtClean="0">
                <a:latin typeface="Verdana" charset="0"/>
                <a:ea typeface="ＭＳ Ｐゴシック" charset="0"/>
              </a:rPr>
              <a:t>Особые условия					Общие условия</a:t>
            </a: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b="1" dirty="0">
                <a:latin typeface="Verdana" charset="0"/>
                <a:ea typeface="ＭＳ Ｐゴシック" charset="0"/>
              </a:rPr>
              <a:t>			     </a:t>
            </a:r>
            <a:r>
              <a:rPr lang="ru-RU" b="1" dirty="0" smtClean="0">
                <a:latin typeface="Verdana" charset="0"/>
                <a:ea typeface="ＭＳ Ｐゴシック" charset="0"/>
              </a:rPr>
              <a:t>Описание деятельности</a:t>
            </a: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b="1" dirty="0">
                <a:latin typeface="Verdana" charset="0"/>
                <a:ea typeface="ＭＳ Ｐゴシック" charset="0"/>
              </a:rPr>
              <a:t>				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b="1" dirty="0">
                <a:latin typeface="Verdana" charset="0"/>
                <a:ea typeface="ＭＳ Ｐゴシック" charset="0"/>
              </a:rPr>
              <a:t>				</a:t>
            </a:r>
            <a:r>
              <a:rPr lang="ru-RU" b="1" dirty="0" smtClean="0">
                <a:latin typeface="Verdana" charset="0"/>
                <a:ea typeface="ＭＳ Ｐゴシック" charset="0"/>
              </a:rPr>
              <a:t>Бюджет</a:t>
            </a:r>
            <a:r>
              <a:rPr lang="en-GB" b="1" dirty="0">
                <a:latin typeface="Verdana" charset="0"/>
                <a:ea typeface="ＭＳ Ｐゴシック" charset="0"/>
              </a:rPr>
              <a:t>	</a:t>
            </a:r>
            <a:r>
              <a:rPr lang="ru-RU" b="1" dirty="0" smtClean="0">
                <a:latin typeface="Verdana" charset="0"/>
                <a:ea typeface="ＭＳ Ｐゴシック" charset="0"/>
              </a:rPr>
              <a:t>  	    Приложение</a:t>
            </a:r>
            <a:r>
              <a:rPr lang="en-GB" b="1" dirty="0" smtClean="0">
                <a:latin typeface="Verdana" charset="0"/>
                <a:ea typeface="ＭＳ Ｐゴシック" charset="0"/>
              </a:rPr>
              <a:t> </a:t>
            </a:r>
            <a:r>
              <a:rPr lang="en-GB" b="1" dirty="0">
                <a:latin typeface="Verdana" charset="0"/>
                <a:ea typeface="ＭＳ Ｐゴシック" charset="0"/>
              </a:rPr>
              <a:t>IV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b="1" dirty="0" smtClean="0">
                <a:latin typeface="Verdana" charset="0"/>
                <a:ea typeface="ＭＳ Ｐゴシック" charset="0"/>
              </a:rPr>
              <a:t>Шаблоны</a:t>
            </a:r>
            <a:endParaRPr lang="en-GB" b="1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b="1" dirty="0">
              <a:latin typeface="Verdana" charset="0"/>
              <a:ea typeface="ＭＳ Ｐゴシック" charset="0"/>
            </a:endParaRPr>
          </a:p>
        </p:txBody>
      </p:sp>
      <p:sp>
        <p:nvSpPr>
          <p:cNvPr id="53253" name="Left-Right Arrow 2"/>
          <p:cNvSpPr>
            <a:spLocks noChangeArrowheads="1"/>
          </p:cNvSpPr>
          <p:nvPr/>
        </p:nvSpPr>
        <p:spPr bwMode="auto">
          <a:xfrm>
            <a:off x="3276600" y="2276475"/>
            <a:ext cx="1800225" cy="720725"/>
          </a:xfrm>
          <a:prstGeom prst="left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eaLnBrk="1" hangingPunct="1"/>
            <a:endParaRPr lang="en-US"/>
          </a:p>
        </p:txBody>
      </p:sp>
      <p:sp>
        <p:nvSpPr>
          <p:cNvPr id="53254" name="Down Arrow 3"/>
          <p:cNvSpPr>
            <a:spLocks noChangeArrowheads="1"/>
          </p:cNvSpPr>
          <p:nvPr/>
        </p:nvSpPr>
        <p:spPr bwMode="auto">
          <a:xfrm>
            <a:off x="1333500" y="2997200"/>
            <a:ext cx="627063" cy="1193800"/>
          </a:xfrm>
          <a:prstGeom prst="downArrow">
            <a:avLst>
              <a:gd name="adj1" fmla="val 50000"/>
              <a:gd name="adj2" fmla="val 49948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eaLnBrk="1" hangingPunct="1"/>
            <a:endParaRPr lang="en-US"/>
          </a:p>
        </p:txBody>
      </p:sp>
      <p:sp>
        <p:nvSpPr>
          <p:cNvPr id="53255" name="Down Arrow 9"/>
          <p:cNvSpPr>
            <a:spLocks noChangeArrowheads="1"/>
          </p:cNvSpPr>
          <p:nvPr/>
        </p:nvSpPr>
        <p:spPr bwMode="auto">
          <a:xfrm>
            <a:off x="6834188" y="2852738"/>
            <a:ext cx="627062" cy="1195387"/>
          </a:xfrm>
          <a:prstGeom prst="downArrow">
            <a:avLst>
              <a:gd name="adj1" fmla="val 50000"/>
              <a:gd name="adj2" fmla="val 50015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eaLnBrk="1" hangingPunct="1"/>
            <a:endParaRPr lang="en-US"/>
          </a:p>
        </p:txBody>
      </p:sp>
      <p:sp>
        <p:nvSpPr>
          <p:cNvPr id="53256" name="Down Arrow 4"/>
          <p:cNvSpPr>
            <a:spLocks noChangeArrowheads="1"/>
          </p:cNvSpPr>
          <p:nvPr/>
        </p:nvSpPr>
        <p:spPr bwMode="auto">
          <a:xfrm>
            <a:off x="4140200" y="4076700"/>
            <a:ext cx="4318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eaLnBrk="1" hangingPunct="1"/>
            <a:endParaRPr lang="en-US"/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4499992" y="4581128"/>
            <a:ext cx="1223963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32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AE7FE7-C9E4-8A43-9402-6AC9EB8B0AC7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49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79057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Хронология</a:t>
            </a:r>
            <a:endParaRPr lang="en-GB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6008ED-1C8C-2C43-AB1B-7ED0FD7876B6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16832"/>
            <a:ext cx="7627503" cy="42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2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C0BB937-2723-C04C-B712-F98135277616}" type="slidenum">
              <a:rPr lang="en-GB" sz="1400" i="0">
                <a:solidFill>
                  <a:schemeClr val="tx1"/>
                </a:solidFill>
                <a:latin typeface="Arial" charset="0"/>
              </a:rPr>
              <a:pPr algn="r" eaLnBrk="1" hangingPunct="1"/>
              <a:t>50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>
                <a:latin typeface="Verdana" charset="0"/>
                <a:ea typeface="ＭＳ Ｐゴシック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Процедура присуждения контракта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924175"/>
            <a:ext cx="8229600" cy="20447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r>
              <a:rPr lang="ru-RU" dirty="0">
                <a:latin typeface="Verdana" charset="0"/>
                <a:ea typeface="ＭＳ Ｐゴシック" charset="0"/>
              </a:rPr>
              <a:t>Если </a:t>
            </a:r>
            <a:r>
              <a:rPr lang="ru-RU" dirty="0" smtClean="0">
                <a:latin typeface="Verdana" charset="0"/>
                <a:ea typeface="ＭＳ Ｐゴシック" charset="0"/>
              </a:rPr>
              <a:t>выполнение Деятельности по проекту предполагает </a:t>
            </a:r>
            <a:r>
              <a:rPr lang="ru-RU" dirty="0">
                <a:latin typeface="Verdana" charset="0"/>
                <a:ea typeface="ＭＳ Ｐゴシック" charset="0"/>
              </a:rPr>
              <a:t>заключение </a:t>
            </a:r>
            <a:r>
              <a:rPr lang="ru-RU" dirty="0" smtClean="0">
                <a:latin typeface="Verdana" charset="0"/>
                <a:ea typeface="ＭＳ Ｐゴシック" charset="0"/>
              </a:rPr>
              <a:t>контрактов с </a:t>
            </a:r>
            <a:r>
              <a:rPr lang="ru-RU" dirty="0">
                <a:latin typeface="Verdana" charset="0"/>
                <a:ea typeface="ＭＳ Ｐゴシック" charset="0"/>
              </a:rPr>
              <a:t>Бенефициаром, </a:t>
            </a:r>
            <a:r>
              <a:rPr lang="ru-RU" dirty="0" smtClean="0">
                <a:latin typeface="Verdana" charset="0"/>
                <a:ea typeface="ＭＳ Ｐゴシック" charset="0"/>
              </a:rPr>
              <a:t>то применяются </a:t>
            </a:r>
            <a:r>
              <a:rPr lang="ru-RU" dirty="0">
                <a:latin typeface="Verdana" charset="0"/>
                <a:ea typeface="ＭＳ Ｐゴシック" charset="0"/>
              </a:rPr>
              <a:t>процедуры заключения контрактов, изложенные в </a:t>
            </a:r>
            <a:r>
              <a:rPr lang="ru-RU" dirty="0">
                <a:solidFill>
                  <a:srgbClr val="660066"/>
                </a:solidFill>
                <a:latin typeface="Verdana" charset="0"/>
                <a:ea typeface="ＭＳ Ｐゴシック" charset="0"/>
              </a:rPr>
              <a:t>Приложении IV</a:t>
            </a:r>
            <a:r>
              <a:rPr lang="ru-RU" dirty="0">
                <a:latin typeface="Verdana" charset="0"/>
                <a:ea typeface="ＭＳ Ｐゴシック" charset="0"/>
              </a:rPr>
              <a:t>.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542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6838FF-6EC9-FF4C-93D9-B7C8A8A05CE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50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A0A1C34-64BF-2945-BE32-A8FDA06DD26F}" type="slidenum">
              <a:rPr lang="en-GB" sz="1400" i="0">
                <a:solidFill>
                  <a:schemeClr val="tx1"/>
                </a:solidFill>
                <a:latin typeface="Arial" charset="0"/>
              </a:rPr>
              <a:pPr algn="r" eaLnBrk="1" hangingPunct="1"/>
              <a:t>51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229600" cy="1009650"/>
          </a:xfrm>
        </p:spPr>
        <p:txBody>
          <a:bodyPr/>
          <a:lstStyle/>
          <a:p>
            <a:pPr indent="0" algn="ctr" eaLnBrk="1" hangingPunct="1"/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Бюджет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785225" cy="39687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b="1" dirty="0" smtClean="0">
                <a:solidFill>
                  <a:srgbClr val="FF0000"/>
                </a:solidFill>
              </a:rPr>
              <a:t>Косвенные расходы </a:t>
            </a:r>
            <a:r>
              <a:rPr lang="sv-SE" altLang="en-US" dirty="0" smtClean="0"/>
              <a:t>(</a:t>
            </a:r>
            <a:r>
              <a:rPr lang="ru-RU" altLang="en-US" dirty="0" smtClean="0"/>
              <a:t>могут составлять до </a:t>
            </a:r>
            <a:r>
              <a:rPr lang="sv-SE" altLang="en-US" dirty="0" smtClean="0"/>
              <a:t>7% </a:t>
            </a:r>
            <a:r>
              <a:rPr lang="ru-RU" altLang="en-US" dirty="0" smtClean="0"/>
              <a:t>от прямых расходов</a:t>
            </a:r>
            <a:r>
              <a:rPr lang="sv-SE" altLang="en-US" dirty="0" smtClean="0"/>
              <a:t>)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dirty="0"/>
              <a:t>Они не могут быть идентифицированы как конкретные расходы, непосредственно связанные с </a:t>
            </a:r>
            <a:r>
              <a:rPr lang="ru-RU" dirty="0" smtClean="0"/>
              <a:t>осуществлением деятельности, </a:t>
            </a:r>
            <a:r>
              <a:rPr lang="ru-RU" dirty="0"/>
              <a:t>но должны быть </a:t>
            </a:r>
            <a:r>
              <a:rPr lang="ru-RU" dirty="0" smtClean="0"/>
              <a:t>обоснованы </a:t>
            </a:r>
            <a:r>
              <a:rPr lang="ru-RU" dirty="0"/>
              <a:t>с использованием системы бухгалтерского </a:t>
            </a:r>
            <a:r>
              <a:rPr lang="ru-RU" dirty="0" smtClean="0"/>
              <a:t>учёта как понесенные </a:t>
            </a:r>
            <a:r>
              <a:rPr lang="ru-RU" dirty="0"/>
              <a:t>в связи с приемлемыми прямыми затратами </a:t>
            </a:r>
            <a:r>
              <a:rPr lang="ru-RU" dirty="0" smtClean="0"/>
              <a:t>по осуществлению деятельности</a:t>
            </a:r>
            <a:r>
              <a:rPr lang="en-GB" dirty="0" smtClean="0"/>
              <a:t>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000" dirty="0" smtClean="0"/>
              <a:t>Косвенные </a:t>
            </a:r>
            <a:r>
              <a:rPr lang="ru-RU" sz="2000" dirty="0"/>
              <a:t>затраты не могут включать в себя любые приемлемые прямые затраты, </a:t>
            </a:r>
            <a:r>
              <a:rPr lang="ru-RU" sz="2000" dirty="0" smtClean="0"/>
              <a:t>включённые </a:t>
            </a:r>
            <a:r>
              <a:rPr lang="ru-RU" sz="2000" dirty="0"/>
              <a:t>в другие </a:t>
            </a:r>
            <a:r>
              <a:rPr lang="ru-RU" sz="2000" dirty="0" smtClean="0"/>
              <a:t>разделы </a:t>
            </a:r>
            <a:r>
              <a:rPr lang="ru-RU" sz="2000" dirty="0"/>
              <a:t>Б</a:t>
            </a:r>
            <a:r>
              <a:rPr lang="ru-RU" sz="2000" dirty="0" smtClean="0"/>
              <a:t>юджета</a:t>
            </a:r>
            <a:r>
              <a:rPr lang="en-GB" sz="2000" dirty="0" smtClean="0"/>
              <a:t>.</a:t>
            </a:r>
            <a:endParaRPr lang="sv-SE" altLang="en-US" sz="2000" b="1" dirty="0"/>
          </a:p>
          <a:p>
            <a:pPr eaLnBrk="1" hangingPunct="1">
              <a:buFontTx/>
              <a:buNone/>
              <a:defRPr/>
            </a:pPr>
            <a:r>
              <a:rPr lang="sv-SE" altLang="en-US" sz="2000" b="1" dirty="0" smtClean="0"/>
              <a:t>	</a:t>
            </a:r>
            <a:r>
              <a:rPr lang="sv-SE" sz="2000" b="1" dirty="0">
                <a:solidFill>
                  <a:srgbClr val="008000"/>
                </a:solidFill>
              </a:rPr>
              <a:t>	</a:t>
            </a:r>
            <a:r>
              <a:rPr lang="ru-RU" sz="1600" dirty="0">
                <a:solidFill>
                  <a:srgbClr val="008000"/>
                </a:solidFill>
              </a:rPr>
              <a:t>Заявителям может быть предложено обосновать </a:t>
            </a:r>
            <a:r>
              <a:rPr lang="ru-RU" sz="1600" dirty="0" smtClean="0">
                <a:solidFill>
                  <a:srgbClr val="008000"/>
                </a:solidFill>
              </a:rPr>
              <a:t>запрашиваемый процент до </a:t>
            </a:r>
            <a:r>
              <a:rPr lang="ru-RU" sz="1600" dirty="0">
                <a:solidFill>
                  <a:srgbClr val="008000"/>
                </a:solidFill>
              </a:rPr>
              <a:t>подписания Контракта</a:t>
            </a:r>
            <a:r>
              <a:rPr lang="en-GB" sz="1600" dirty="0" smtClean="0">
                <a:solidFill>
                  <a:srgbClr val="008000"/>
                </a:solidFill>
              </a:rPr>
              <a:t>. </a:t>
            </a:r>
            <a:endParaRPr lang="sv-SE" altLang="en-US" sz="1600" dirty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GB" sz="1600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altLang="en-US" sz="2000" i="0" dirty="0" smtClean="0"/>
          </a:p>
        </p:txBody>
      </p:sp>
      <p:sp>
        <p:nvSpPr>
          <p:cNvPr id="553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673E0D-41E3-FA43-9CDC-C4101CE0AB19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Бюджет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Косвенные расходы</a:t>
            </a:r>
            <a:endParaRPr lang="sv-SE" b="1" dirty="0">
              <a:solidFill>
                <a:srgbClr val="FF0000"/>
              </a:solidFill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ru-RU" sz="2000" dirty="0" smtClean="0">
                <a:latin typeface="Verdana" charset="0"/>
                <a:ea typeface="ＭＳ Ｐゴシック" charset="0"/>
              </a:rPr>
              <a:t>Например</a:t>
            </a:r>
            <a:r>
              <a:rPr lang="ru-RU" sz="2000" dirty="0">
                <a:latin typeface="Verdana" charset="0"/>
                <a:ea typeface="ＭＳ Ｐゴシック" charset="0"/>
              </a:rPr>
              <a:t>: расходы, связанные с инфраструктурой и общей деятельностью Бенефициара на уровне штаб-квартиры,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а также </a:t>
            </a:r>
            <a:r>
              <a:rPr lang="ru-RU" sz="2000" dirty="0">
                <a:latin typeface="Verdana" charset="0"/>
                <a:ea typeface="ＭＳ Ｐゴシック" charset="0"/>
              </a:rPr>
              <a:t>такие затраты, как административное и финансовое управление, обучение, юридические консультации, документация,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ИТ, </a:t>
            </a:r>
            <a:r>
              <a:rPr lang="ru-RU" sz="2000" dirty="0">
                <a:latin typeface="Verdana" charset="0"/>
                <a:ea typeface="ＭＳ Ｐゴシック" charset="0"/>
              </a:rPr>
              <a:t>обслуживание зданий, вода, газ, электроэнергия, страхование, канцелярские принадлежности,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связь, кадры, оплата бухгалтерских услуг, </a:t>
            </a:r>
            <a:r>
              <a:rPr lang="ru-RU" sz="2000" dirty="0">
                <a:latin typeface="Verdana" charset="0"/>
                <a:ea typeface="ＭＳ Ｐゴシック" charset="0"/>
              </a:rPr>
              <a:t>амортизация, телефонные счета, командировочные и другие коммунальные расходы и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так далее.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5678F7-522E-4840-81B1-976E3B97B25C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52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charset="0"/>
                <a:ea typeface="ＭＳ Ｐゴシック" charset="0"/>
              </a:rPr>
              <a:t>Бюджет</a:t>
            </a:r>
            <a:endParaRPr lang="en-GB" dirty="0">
              <a:solidFill>
                <a:schemeClr val="tx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SE" b="1" dirty="0">
                <a:latin typeface="Verdana" charset="0"/>
                <a:ea typeface="ＭＳ Ｐゴシック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Verdana" charset="0"/>
                <a:ea typeface="ＭＳ Ｐゴシック" charset="0"/>
              </a:rPr>
              <a:t>Непредвиденные расходы</a:t>
            </a:r>
            <a:r>
              <a:rPr lang="sv-SE" b="1" dirty="0" smtClean="0">
                <a:latin typeface="Verdana" charset="0"/>
                <a:ea typeface="ＭＳ Ｐゴシック" charset="0"/>
              </a:rPr>
              <a:t> </a:t>
            </a:r>
            <a:endParaRPr lang="sv-SE" b="1" dirty="0">
              <a:latin typeface="Verdana" charset="0"/>
              <a:ea typeface="ＭＳ Ｐゴシック" charset="0"/>
            </a:endParaRPr>
          </a:p>
          <a:p>
            <a:pPr algn="just" eaLnBrk="1" hangingPunct="1">
              <a:buFontTx/>
              <a:buNone/>
            </a:pPr>
            <a:r>
              <a:rPr lang="sv-SE" sz="2000" b="1" dirty="0">
                <a:latin typeface="Verdana" charset="0"/>
                <a:ea typeface="ＭＳ Ｐゴシック" charset="0"/>
              </a:rPr>
              <a:t>	</a:t>
            </a:r>
            <a:r>
              <a:rPr lang="ru-RU" sz="2000" dirty="0">
                <a:latin typeface="Verdana" charset="0"/>
                <a:ea typeface="ＭＳ Ｐゴシック" charset="0"/>
              </a:rPr>
              <a:t>В бюджете </a:t>
            </a:r>
            <a:r>
              <a:rPr lang="ru-RU" sz="2000" b="1" dirty="0">
                <a:latin typeface="Verdana" charset="0"/>
                <a:ea typeface="ＭＳ Ｐゴシック" charset="0"/>
              </a:rPr>
              <a:t>может быть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предусмотрен </a:t>
            </a:r>
            <a:r>
              <a:rPr lang="ru-RU" sz="2000" dirty="0">
                <a:latin typeface="Verdana" charset="0"/>
                <a:ea typeface="ＭＳ Ｐゴシック" charset="0"/>
              </a:rPr>
              <a:t>резерв на непредвиденные расходы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и/или </a:t>
            </a:r>
            <a:r>
              <a:rPr lang="ru-RU" sz="2000" dirty="0">
                <a:latin typeface="Verdana" charset="0"/>
                <a:ea typeface="ＭＳ Ｐゴシック" charset="0"/>
              </a:rPr>
              <a:t>колебания валютного курса, не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превышающий </a:t>
            </a:r>
            <a:r>
              <a:rPr lang="ru-RU" sz="2000" dirty="0">
                <a:latin typeface="Verdana" charset="0"/>
                <a:ea typeface="ＭＳ Ｐゴシック" charset="0"/>
              </a:rPr>
              <a:t>5%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от суммы </a:t>
            </a:r>
            <a:r>
              <a:rPr lang="ru-RU" sz="2000" dirty="0">
                <a:latin typeface="Verdana" charset="0"/>
                <a:ea typeface="ＭＳ Ｐゴシック" charset="0"/>
              </a:rPr>
              <a:t>прямых приемлемых расходов, с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учётом </a:t>
            </a:r>
            <a:r>
              <a:rPr lang="ru-RU" sz="2000" dirty="0">
                <a:latin typeface="Verdana" charset="0"/>
                <a:ea typeface="ＭＳ Ｐゴシック" charset="0"/>
              </a:rPr>
              <a:t>специфики и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уровня </a:t>
            </a:r>
            <a:r>
              <a:rPr lang="ru-RU" sz="2000" dirty="0">
                <a:latin typeface="Verdana" charset="0"/>
                <a:ea typeface="ＭＳ Ｐゴシック" charset="0"/>
              </a:rPr>
              <a:t>непредсказуемости внешних воздействий.</a:t>
            </a:r>
          </a:p>
          <a:p>
            <a:pPr algn="just" eaLnBrk="1" hangingPunct="1">
              <a:buFontTx/>
              <a:buNone/>
            </a:pPr>
            <a:r>
              <a:rPr lang="ru-RU" sz="2000" dirty="0">
                <a:latin typeface="Verdana" charset="0"/>
                <a:ea typeface="ＭＳ Ｐゴシック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ru-RU" sz="2000" dirty="0">
                <a:latin typeface="Verdana" charset="0"/>
                <a:ea typeface="ＭＳ Ｐゴシック" charset="0"/>
              </a:rPr>
              <a:t>Использование резерва на непредвиденные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расходы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Verdana" charset="0"/>
                <a:ea typeface="ＭＳ Ｐゴシック" charset="0"/>
              </a:rPr>
              <a:t>подлежит </a:t>
            </a:r>
            <a:r>
              <a:rPr lang="ru-RU" sz="2000" u="sng" dirty="0">
                <a:latin typeface="Verdana" charset="0"/>
                <a:ea typeface="ＭＳ Ｐゴシック" charset="0"/>
              </a:rPr>
              <a:t>предварительному письменному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согласованию с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Verdana" charset="0"/>
                <a:ea typeface="ＭＳ Ｐゴシック" charset="0"/>
              </a:rPr>
              <a:t>Организатором конкурса, </a:t>
            </a:r>
            <a:r>
              <a:rPr lang="ru-RU" sz="2000" dirty="0">
                <a:latin typeface="Verdana" charset="0"/>
                <a:ea typeface="ＭＳ Ｐゴシック" charset="0"/>
              </a:rPr>
              <a:t>который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проведёт оценку и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Verdana" charset="0"/>
                <a:ea typeface="ＭＳ Ｐゴシック" charset="0"/>
              </a:rPr>
              <a:t>примет решение в каждом отдельном случае.</a:t>
            </a:r>
            <a:endParaRPr lang="en-GB" dirty="0">
              <a:latin typeface="Verdana" charset="0"/>
              <a:ea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D1A607-9080-544F-BACD-2535AAE4F1F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53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9E760F0-8C60-A848-9D75-60E8BBC7043D}" type="slidenum">
              <a:rPr lang="en-GB" sz="1400" i="0">
                <a:solidFill>
                  <a:schemeClr val="tx1"/>
                </a:solidFill>
                <a:latin typeface="Arial" charset="0"/>
              </a:rPr>
              <a:pPr algn="r" eaLnBrk="1" hangingPunct="1"/>
              <a:t>54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412875"/>
            <a:ext cx="8435975" cy="48323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  <a:tabLst>
                <a:tab pos="627063" algn="l"/>
              </a:tabLst>
            </a:pPr>
            <a:r>
              <a:rPr lang="ru-RU" sz="3200" b="1" dirty="0" smtClean="0">
                <a:latin typeface="Verdana" charset="0"/>
                <a:ea typeface="ＭＳ Ｐゴシック" charset="0"/>
              </a:rPr>
              <a:t>Расходы, покрываемые грантом</a:t>
            </a:r>
            <a:endParaRPr lang="fr-BE" sz="3200" b="1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lnSpc>
                <a:spcPct val="150000"/>
              </a:lnSpc>
              <a:tabLst>
                <a:tab pos="627063" algn="l"/>
              </a:tabLst>
            </a:pPr>
            <a:r>
              <a:rPr lang="ru-RU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Должны выполняться </a:t>
            </a:r>
            <a:r>
              <a:rPr lang="ru-RU" sz="1600" b="1" u="sng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ВСЕ</a:t>
            </a:r>
            <a:r>
              <a:rPr lang="fr-BE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нижеследующие критерии </a:t>
            </a:r>
            <a:r>
              <a:rPr lang="fr-BE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(</a:t>
            </a:r>
            <a:r>
              <a:rPr lang="ru-RU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статья</a:t>
            </a:r>
            <a:r>
              <a:rPr lang="fr-BE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 14.1 </a:t>
            </a:r>
            <a:r>
              <a:rPr lang="ru-RU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Общих условий</a:t>
            </a:r>
            <a:r>
              <a:rPr lang="fr-BE" sz="1600" b="1" dirty="0" smtClean="0">
                <a:solidFill>
                  <a:srgbClr val="00B050"/>
                </a:solidFill>
                <a:latin typeface="Verdana" charset="0"/>
                <a:ea typeface="ＭＳ Ｐゴシック" charset="0"/>
              </a:rPr>
              <a:t>): </a:t>
            </a:r>
            <a:r>
              <a:rPr lang="fr-BE" sz="1600" b="1" dirty="0">
                <a:latin typeface="Verdana" charset="0"/>
                <a:ea typeface="ＭＳ Ｐゴシック" charset="0"/>
              </a:rPr>
              <a:t/>
            </a:r>
            <a:br>
              <a:rPr lang="fr-BE" sz="1600" b="1" dirty="0">
                <a:latin typeface="Verdana" charset="0"/>
                <a:ea typeface="ＭＳ Ｐゴシック" charset="0"/>
              </a:rPr>
            </a:br>
            <a:r>
              <a:rPr lang="ru-RU" sz="1600" dirty="0">
                <a:latin typeface="Verdana" charset="0"/>
                <a:ea typeface="ＭＳ Ｐゴシック" charset="0"/>
              </a:rPr>
              <a:t>Понесены бенефициаром по договору</a:t>
            </a:r>
          </a:p>
          <a:p>
            <a:pPr marL="0" indent="0" eaLnBrk="1" hangingPunct="1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ru-RU" sz="1600" dirty="0" smtClean="0">
                <a:latin typeface="Verdana" charset="0"/>
                <a:ea typeface="ＭＳ Ｐゴシック" charset="0"/>
              </a:rPr>
              <a:t>Являются необходимыми</a:t>
            </a:r>
            <a:endParaRPr lang="ru-RU" sz="16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ru-RU" sz="1600" dirty="0">
                <a:latin typeface="Verdana" charset="0"/>
                <a:ea typeface="ＭＳ Ｐゴシック" charset="0"/>
              </a:rPr>
              <a:t>Соответствуют проектной деятельности и указаны в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Бюджете</a:t>
            </a:r>
            <a:r>
              <a:rPr lang="ru-RU" sz="1600" dirty="0">
                <a:latin typeface="Verdana" charset="0"/>
                <a:ea typeface="ＭＳ Ｐゴシック" charset="0"/>
              </a:rPr>
              <a:t>,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поддаются определению </a:t>
            </a:r>
            <a:r>
              <a:rPr lang="ru-RU" sz="1600" dirty="0">
                <a:latin typeface="Verdana" charset="0"/>
                <a:ea typeface="ＭＳ Ｐゴシック" charset="0"/>
              </a:rPr>
              <a:t>и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проверке </a:t>
            </a:r>
            <a:r>
              <a:rPr lang="ru-RU" sz="1600" dirty="0">
                <a:latin typeface="Verdana" charset="0"/>
                <a:ea typeface="ＭＳ Ｐゴシック" charset="0"/>
              </a:rPr>
              <a:t>(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подтверждаются документально)</a:t>
            </a:r>
            <a:endParaRPr lang="ru-RU" sz="16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ru-RU" sz="1600" dirty="0" smtClean="0">
                <a:latin typeface="Verdana" charset="0"/>
                <a:ea typeface="ＭＳ Ｐゴシック" charset="0"/>
              </a:rPr>
              <a:t>Реально понесены</a:t>
            </a:r>
            <a:endParaRPr lang="ru-RU" sz="16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ru-RU" sz="1600" dirty="0" smtClean="0">
                <a:latin typeface="Verdana" charset="0"/>
                <a:ea typeface="ＭＳ Ｐゴシック" charset="0"/>
              </a:rPr>
              <a:t>Разумны и обоснованы </a:t>
            </a:r>
            <a:r>
              <a:rPr lang="ru-RU" sz="1600" dirty="0">
                <a:latin typeface="Verdana" charset="0"/>
                <a:ea typeface="ＭＳ Ｐゴシック" charset="0"/>
              </a:rPr>
              <a:t>(разумное финансовое управление)</a:t>
            </a:r>
          </a:p>
          <a:p>
            <a:pPr marL="0" indent="0" eaLnBrk="1" hangingPunct="1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ru-RU" sz="1600" dirty="0">
                <a:latin typeface="Verdana" charset="0"/>
                <a:ea typeface="ＭＳ Ｐゴシック" charset="0"/>
              </a:rPr>
              <a:t>(</a:t>
            </a:r>
            <a:r>
              <a:rPr lang="ru-RU" sz="1600" u="sng" dirty="0">
                <a:latin typeface="Verdana" charset="0"/>
                <a:ea typeface="ＭＳ Ｐゴシック" charset="0"/>
              </a:rPr>
              <a:t>Исключение</a:t>
            </a:r>
            <a:r>
              <a:rPr lang="ru-RU" sz="1600" dirty="0">
                <a:latin typeface="Verdana" charset="0"/>
                <a:ea typeface="ＭＳ Ｐゴシック" charset="0"/>
              </a:rPr>
              <a:t>: расходы, связанные с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подготовкой финального отчёта </a:t>
            </a:r>
            <a:r>
              <a:rPr lang="ru-RU" sz="1600" dirty="0">
                <a:latin typeface="Verdana" charset="0"/>
                <a:ea typeface="ＭＳ Ｐゴシック" charset="0"/>
              </a:rPr>
              <a:t>и </a:t>
            </a:r>
            <a:r>
              <a:rPr lang="ru-RU" sz="1600" dirty="0" smtClean="0">
                <a:latin typeface="Verdana" charset="0"/>
                <a:ea typeface="ＭＳ Ｐゴシック" charset="0"/>
              </a:rPr>
              <a:t>проверки расходов)</a:t>
            </a:r>
            <a:endParaRPr lang="ru-RU" sz="16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ru-RU" sz="1600" dirty="0" smtClean="0">
                <a:latin typeface="Verdana" charset="0"/>
                <a:ea typeface="ＭＳ Ｐゴシック" charset="0"/>
              </a:rPr>
              <a:t>Соответствуют требованиям </a:t>
            </a:r>
            <a:r>
              <a:rPr lang="ru-RU" sz="1600" dirty="0">
                <a:latin typeface="Verdana" charset="0"/>
                <a:ea typeface="ＭＳ Ｐゴシック" charset="0"/>
              </a:rPr>
              <a:t>действующего налогового и социального законодательства</a:t>
            </a:r>
            <a:r>
              <a:rPr lang="fr-BE" sz="1600" dirty="0">
                <a:latin typeface="Verdana" charset="0"/>
                <a:ea typeface="ＭＳ Ｐゴシック" charset="0"/>
              </a:rPr>
              <a:t/>
            </a:r>
            <a:br>
              <a:rPr lang="fr-BE" sz="1600" dirty="0">
                <a:latin typeface="Verdana" charset="0"/>
                <a:ea typeface="ＭＳ Ｐゴシック" charset="0"/>
              </a:rPr>
            </a:br>
            <a:endParaRPr lang="fr-BE" sz="1600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lnSpc>
                <a:spcPts val="3200"/>
              </a:lnSpc>
              <a:buFontTx/>
              <a:buNone/>
              <a:tabLst>
                <a:tab pos="627063" algn="l"/>
              </a:tabLst>
            </a:pPr>
            <a:r>
              <a:rPr lang="fr-BE" sz="1600" dirty="0">
                <a:latin typeface="Verdana" charset="0"/>
                <a:ea typeface="ＭＳ Ｐゴシック" charset="0"/>
              </a:rPr>
              <a:t/>
            </a:r>
            <a:br>
              <a:rPr lang="fr-BE" sz="1600" dirty="0">
                <a:latin typeface="Verdana" charset="0"/>
                <a:ea typeface="ＭＳ Ｐゴシック" charset="0"/>
              </a:rPr>
            </a:br>
            <a:r>
              <a:rPr lang="fr-BE" sz="1600" dirty="0">
                <a:latin typeface="Verdana" charset="0"/>
                <a:ea typeface="ＭＳ Ｐゴシック" charset="0"/>
              </a:rPr>
              <a:t>	</a:t>
            </a:r>
            <a:endParaRPr lang="fr-BE" sz="1600" b="1" dirty="0">
              <a:latin typeface="Verdana" charset="0"/>
              <a:ea typeface="ＭＳ Ｐゴシック" charset="0"/>
            </a:endParaRPr>
          </a:p>
          <a:p>
            <a:pPr marL="0" indent="0" eaLnBrk="1" hangingPunct="1">
              <a:buFontTx/>
              <a:buNone/>
              <a:tabLst>
                <a:tab pos="627063" algn="l"/>
              </a:tabLst>
            </a:pPr>
            <a:endParaRPr lang="en-GB" sz="1600" b="1" dirty="0">
              <a:latin typeface="Verdana" charset="0"/>
              <a:ea typeface="ＭＳ Ｐゴシック" charset="0"/>
            </a:endParaRP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C0E2FF-F0A8-E44A-9643-3AB475D82293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54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74C9850-9D31-A34B-99E2-1D733F004F95}" type="slidenum">
              <a:rPr lang="en-GB" sz="1400" i="0">
                <a:solidFill>
                  <a:schemeClr val="tx1"/>
                </a:solidFill>
                <a:latin typeface="Arial" charset="0"/>
              </a:rPr>
              <a:pPr algn="r" eaLnBrk="1" hangingPunct="1"/>
              <a:t>55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AutoShape 2"/>
          <p:cNvSpPr>
            <a:spLocks noChangeArrowheads="1"/>
          </p:cNvSpPr>
          <p:nvPr/>
        </p:nvSpPr>
        <p:spPr bwMode="auto">
          <a:xfrm rot="5400000">
            <a:off x="3636169" y="-27781"/>
            <a:ext cx="1692275" cy="5437187"/>
          </a:xfrm>
          <a:prstGeom prst="moon">
            <a:avLst>
              <a:gd name="adj" fmla="val 87500"/>
            </a:avLst>
          </a:prstGeom>
          <a:solidFill>
            <a:srgbClr val="F6DA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547813" y="3284538"/>
            <a:ext cx="6192837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 rot="10800000">
            <a:off x="1331913" y="3284538"/>
            <a:ext cx="5688012" cy="1728787"/>
          </a:xfrm>
          <a:prstGeom prst="flowChartExtra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4211638" y="3284538"/>
            <a:ext cx="3313112" cy="1728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812088" y="3357563"/>
            <a:ext cx="792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Время</a:t>
            </a:r>
            <a:endParaRPr lang="en-GB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00" name="AutoShape 7"/>
          <p:cNvSpPr>
            <a:spLocks noChangeArrowheads="1"/>
          </p:cNvSpPr>
          <p:nvPr/>
        </p:nvSpPr>
        <p:spPr bwMode="auto">
          <a:xfrm rot="10800000">
            <a:off x="2268538" y="3284538"/>
            <a:ext cx="3816350" cy="1728787"/>
          </a:xfrm>
          <a:prstGeom prst="flowChartExtra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9401" name="Text Box 8"/>
          <p:cNvSpPr txBox="1">
            <a:spLocks noChangeArrowheads="1"/>
          </p:cNvSpPr>
          <p:nvPr/>
        </p:nvSpPr>
        <p:spPr bwMode="auto">
          <a:xfrm>
            <a:off x="2268538" y="2420938"/>
            <a:ext cx="4321175" cy="11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i="0" dirty="0" smtClean="0">
                <a:solidFill>
                  <a:schemeClr val="tx1"/>
                </a:solidFill>
              </a:rPr>
              <a:t>Период исполнения контракта</a:t>
            </a:r>
            <a:endParaRPr lang="en-GB" sz="2200" i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sz="1500" i="0" dirty="0">
                <a:solidFill>
                  <a:schemeClr val="tx1"/>
                </a:solidFill>
              </a:rPr>
              <a:t> </a:t>
            </a:r>
            <a:endParaRPr lang="en-GB" sz="1500" i="0" dirty="0">
              <a:solidFill>
                <a:schemeClr val="tx1"/>
              </a:solidFill>
            </a:endParaRP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2771775" y="3357563"/>
            <a:ext cx="2736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i="0" dirty="0" smtClean="0">
                <a:solidFill>
                  <a:schemeClr val="tx1"/>
                </a:solidFill>
              </a:rPr>
              <a:t>Срок реализации</a:t>
            </a:r>
            <a:endParaRPr lang="en-GB" sz="1200" i="0" dirty="0">
              <a:solidFill>
                <a:schemeClr val="tx1"/>
              </a:solidFill>
            </a:endParaRPr>
          </a:p>
        </p:txBody>
      </p:sp>
      <p:sp>
        <p:nvSpPr>
          <p:cNvPr id="59403" name="Line 10"/>
          <p:cNvSpPr>
            <a:spLocks noChangeShapeType="1"/>
          </p:cNvSpPr>
          <p:nvPr/>
        </p:nvSpPr>
        <p:spPr bwMode="auto">
          <a:xfrm>
            <a:off x="1116013" y="3284538"/>
            <a:ext cx="698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>
            <a:off x="7164388" y="32845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diamond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>
            <a:off x="1835150" y="32845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diamond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827584" y="5373688"/>
            <a:ext cx="1080591" cy="461665"/>
          </a:xfrm>
          <a:prstGeom prst="rect">
            <a:avLst/>
          </a:prstGeom>
          <a:solidFill>
            <a:srgbClr val="F6DA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Подписание контракта</a:t>
            </a:r>
            <a:endParaRPr lang="en-GB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2051050" y="5373688"/>
            <a:ext cx="2160588" cy="830997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Согласованная дата начала деятельности </a:t>
            </a:r>
            <a:r>
              <a:rPr lang="en-GB" sz="1200" i="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дата после даты подписания контракта</a:t>
            </a:r>
            <a:r>
              <a:rPr lang="en-GB" sz="1200" i="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en-GB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08" name="Line 15"/>
          <p:cNvSpPr>
            <a:spLocks noChangeShapeType="1"/>
          </p:cNvSpPr>
          <p:nvPr/>
        </p:nvSpPr>
        <p:spPr bwMode="auto">
          <a:xfrm>
            <a:off x="2268538" y="32845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diamond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Text Box 16"/>
          <p:cNvSpPr txBox="1">
            <a:spLocks noChangeArrowheads="1"/>
          </p:cNvSpPr>
          <p:nvPr/>
        </p:nvSpPr>
        <p:spPr bwMode="auto">
          <a:xfrm>
            <a:off x="4572000" y="5373688"/>
            <a:ext cx="1584325" cy="46166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Завершение деятельности</a:t>
            </a:r>
            <a:endParaRPr lang="en-GB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10" name="Line 17"/>
          <p:cNvSpPr>
            <a:spLocks noChangeShapeType="1"/>
          </p:cNvSpPr>
          <p:nvPr/>
        </p:nvSpPr>
        <p:spPr bwMode="auto">
          <a:xfrm>
            <a:off x="6084888" y="3284538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diamond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1" name="Text Box 18"/>
          <p:cNvSpPr txBox="1">
            <a:spLocks noChangeArrowheads="1"/>
          </p:cNvSpPr>
          <p:nvPr/>
        </p:nvSpPr>
        <p:spPr bwMode="auto">
          <a:xfrm>
            <a:off x="7092950" y="5373688"/>
            <a:ext cx="1800225" cy="276225"/>
          </a:xfrm>
          <a:prstGeom prst="rect">
            <a:avLst/>
          </a:prstGeom>
          <a:solidFill>
            <a:srgbClr val="F6DA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Последняя выплата</a:t>
            </a:r>
            <a:endParaRPr lang="en-GB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12" name="Text Box 19"/>
          <p:cNvSpPr txBox="1">
            <a:spLocks noChangeArrowheads="1"/>
          </p:cNvSpPr>
          <p:nvPr/>
        </p:nvSpPr>
        <p:spPr bwMode="auto">
          <a:xfrm>
            <a:off x="6877050" y="1930400"/>
            <a:ext cx="2305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Хранение документов в течение 5 лет</a:t>
            </a:r>
            <a:endParaRPr lang="en-GB" sz="120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GB" sz="12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13" name="Arc 20"/>
          <p:cNvSpPr>
            <a:spLocks/>
          </p:cNvSpPr>
          <p:nvPr/>
        </p:nvSpPr>
        <p:spPr bwMode="auto">
          <a:xfrm flipV="1">
            <a:off x="7164388" y="2205038"/>
            <a:ext cx="1160462" cy="1258887"/>
          </a:xfrm>
          <a:custGeom>
            <a:avLst/>
            <a:gdLst>
              <a:gd name="T0" fmla="*/ 2147483647 w 21393"/>
              <a:gd name="T1" fmla="*/ 2147483647 h 21016"/>
              <a:gd name="T2" fmla="*/ 0 w 21393"/>
              <a:gd name="T3" fmla="*/ 2147483647 h 21016"/>
              <a:gd name="T4" fmla="*/ 2147483647 w 21393"/>
              <a:gd name="T5" fmla="*/ 0 h 21016"/>
              <a:gd name="T6" fmla="*/ 0 60000 65536"/>
              <a:gd name="T7" fmla="*/ 0 60000 65536"/>
              <a:gd name="T8" fmla="*/ 0 60000 65536"/>
              <a:gd name="T9" fmla="*/ 0 w 21393"/>
              <a:gd name="T10" fmla="*/ 0 h 21016"/>
              <a:gd name="T11" fmla="*/ 21393 w 21393"/>
              <a:gd name="T12" fmla="*/ 21016 h 2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3" h="21016" fill="none" extrusionOk="0">
                <a:moveTo>
                  <a:pt x="16403" y="21015"/>
                </a:moveTo>
                <a:cubicBezTo>
                  <a:pt x="7741" y="18959"/>
                  <a:pt x="1229" y="11799"/>
                  <a:pt x="-1" y="2983"/>
                </a:cubicBezTo>
              </a:path>
              <a:path w="21393" h="21016" stroke="0" extrusionOk="0">
                <a:moveTo>
                  <a:pt x="16403" y="21015"/>
                </a:moveTo>
                <a:cubicBezTo>
                  <a:pt x="7741" y="18959"/>
                  <a:pt x="1229" y="11799"/>
                  <a:pt x="-1" y="2983"/>
                </a:cubicBezTo>
                <a:lnTo>
                  <a:pt x="21393" y="0"/>
                </a:lnTo>
                <a:lnTo>
                  <a:pt x="16403" y="210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AutoShape 21"/>
          <p:cNvSpPr>
            <a:spLocks noChangeArrowheads="1"/>
          </p:cNvSpPr>
          <p:nvPr/>
        </p:nvSpPr>
        <p:spPr bwMode="auto">
          <a:xfrm>
            <a:off x="5076825" y="981075"/>
            <a:ext cx="2447925" cy="865188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415" name="Text Box 22"/>
          <p:cNvSpPr txBox="1">
            <a:spLocks noChangeArrowheads="1"/>
          </p:cNvSpPr>
          <p:nvPr/>
        </p:nvSpPr>
        <p:spPr bwMode="auto">
          <a:xfrm rot="-528219">
            <a:off x="5586413" y="835144"/>
            <a:ext cx="16240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20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1200" i="0" dirty="0" smtClean="0">
                <a:solidFill>
                  <a:schemeClr val="tx1"/>
                </a:solidFill>
                <a:latin typeface="Arial" charset="0"/>
              </a:rPr>
              <a:t>Изменения контракта</a:t>
            </a:r>
            <a:endParaRPr lang="en-GB" sz="130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GB" sz="13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913" name="Text Box 23"/>
          <p:cNvSpPr txBox="1">
            <a:spLocks noChangeArrowheads="1"/>
          </p:cNvSpPr>
          <p:nvPr/>
        </p:nvSpPr>
        <p:spPr bwMode="auto">
          <a:xfrm>
            <a:off x="188913" y="1130300"/>
            <a:ext cx="3529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en-US" b="1" i="0" dirty="0" smtClean="0">
                <a:latin typeface="+mj-lt"/>
                <a:cs typeface="+mn-cs"/>
              </a:rPr>
              <a:t>Срок реализации проекта и период исполнения контракта</a:t>
            </a:r>
            <a:endParaRPr lang="en-US" altLang="en-US" b="1" i="0" dirty="0" smtClean="0">
              <a:latin typeface="+mj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3188" y="6165850"/>
            <a:ext cx="2746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000" kern="0" dirty="0">
                <a:solidFill>
                  <a:srgbClr val="103C72"/>
                </a:solidFill>
                <a:latin typeface="Verdana"/>
                <a:ea typeface="MS PGothic" pitchFamily="34" charset="-128"/>
                <a:cs typeface="+mn-cs"/>
                <a:hlinkClick r:id="rId3" action="ppaction://hlinksldjump"/>
              </a:rPr>
              <a:t> </a:t>
            </a:r>
            <a:endParaRPr lang="en-GB" dirty="0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94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1A818E-7789-4D42-917C-278A03A2232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349500"/>
            <a:ext cx="8518525" cy="41036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Процедуры и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запросы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могут быть размещены до начала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деятельности.</a:t>
            </a:r>
            <a:endParaRPr lang="ru-RU" altLang="zh-CN" sz="1800" dirty="0">
              <a:latin typeface="Verdana" charset="0"/>
              <a:ea typeface="宋体" charset="0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Счета и платежи не могут быть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оформлены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до начала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реализации проекта.</a:t>
            </a:r>
            <a:endParaRPr lang="ru-RU" altLang="zh-CN" sz="1800" dirty="0">
              <a:latin typeface="Verdana" charset="0"/>
              <a:ea typeface="宋体" charset="0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Товары/услуги/работы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должны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использоваться/предоставляться только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в период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осуществления проекта.</a:t>
            </a:r>
            <a:endParaRPr lang="ru-RU" altLang="zh-CN" sz="1800" dirty="0">
              <a:latin typeface="Verdana" charset="0"/>
              <a:ea typeface="宋体" charset="0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Контракты могут заключаться до даты начала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реализации проекта.</a:t>
            </a:r>
            <a:endParaRPr lang="ru-RU" altLang="zh-CN" sz="1800" dirty="0">
              <a:latin typeface="Verdana" charset="0"/>
              <a:ea typeface="宋体" charset="0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Заказы должны быть размещены до окончания периода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осуществления деятельности по проекту.</a:t>
            </a:r>
            <a:endParaRPr lang="ru-RU" altLang="zh-CN" sz="1800" dirty="0">
              <a:latin typeface="Verdana" charset="0"/>
              <a:ea typeface="宋体" charset="0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Заказываемые товары должны быть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поставлены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до окончания периода осуществления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деятельности.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Платежи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могут быть сделаны после окончания периода осуществления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деятельности только </a:t>
            </a:r>
            <a:r>
              <a:rPr lang="ru-RU" altLang="zh-CN" sz="1800" dirty="0">
                <a:latin typeface="Verdana" charset="0"/>
                <a:ea typeface="宋体" charset="0"/>
                <a:cs typeface="宋体" charset="0"/>
              </a:rPr>
              <a:t>в определенной степени (предполагаемая дата платежа указывается в финансовом </a:t>
            </a:r>
            <a:r>
              <a:rPr lang="ru-RU" altLang="zh-CN" sz="1800" dirty="0" smtClean="0">
                <a:latin typeface="Verdana" charset="0"/>
                <a:ea typeface="宋体" charset="0"/>
                <a:cs typeface="宋体" charset="0"/>
              </a:rPr>
              <a:t>отчёте)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zh-CN" sz="1800" dirty="0">
              <a:latin typeface="Verdana" charset="0"/>
              <a:ea typeface="宋体" charset="0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zh-CN" sz="1800" dirty="0">
                <a:solidFill>
                  <a:srgbClr val="00B050"/>
                </a:solidFill>
                <a:latin typeface="Verdana" charset="0"/>
                <a:ea typeface="宋体" charset="0"/>
                <a:cs typeface="宋体" charset="0"/>
              </a:rPr>
              <a:t>Это означает, что </a:t>
            </a:r>
            <a:r>
              <a:rPr lang="ru-RU" altLang="zh-CN" sz="1800" dirty="0" smtClean="0">
                <a:solidFill>
                  <a:srgbClr val="00B050"/>
                </a:solidFill>
                <a:latin typeface="Verdana" charset="0"/>
                <a:ea typeface="宋体" charset="0"/>
                <a:cs typeface="宋体" charset="0"/>
              </a:rPr>
              <a:t>акции </a:t>
            </a:r>
            <a:r>
              <a:rPr lang="ru-RU" altLang="zh-CN" sz="1800" dirty="0">
                <a:solidFill>
                  <a:srgbClr val="00B050"/>
                </a:solidFill>
                <a:latin typeface="Verdana" charset="0"/>
                <a:ea typeface="宋体" charset="0"/>
                <a:cs typeface="宋体" charset="0"/>
              </a:rPr>
              <a:t>не являются </a:t>
            </a:r>
            <a:r>
              <a:rPr lang="ru-RU" altLang="zh-CN" sz="1800" dirty="0" smtClean="0">
                <a:solidFill>
                  <a:srgbClr val="00B050"/>
                </a:solidFill>
                <a:latin typeface="Verdana" charset="0"/>
                <a:ea typeface="宋体" charset="0"/>
                <a:cs typeface="宋体" charset="0"/>
              </a:rPr>
              <a:t>приемлемыми расходами.</a:t>
            </a:r>
            <a:endParaRPr lang="en-GB" sz="1800" dirty="0">
              <a:solidFill>
                <a:srgbClr val="00B05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820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15000"/>
              </a:spcBef>
              <a:buClrTx/>
              <a:buFontTx/>
              <a:buNone/>
              <a:defRPr/>
            </a:pPr>
            <a:r>
              <a:rPr lang="ru-RU" altLang="en-US" sz="2800" b="1" i="0" dirty="0" smtClean="0">
                <a:latin typeface="+mj-lt"/>
                <a:cs typeface="+mn-cs"/>
              </a:rPr>
              <a:t>Принцип отсутствия обратной силы</a:t>
            </a:r>
            <a:endParaRPr lang="en-GB" altLang="en-US" sz="2800" b="1" i="0" dirty="0" smtClean="0">
              <a:latin typeface="+mj-lt"/>
              <a:cs typeface="+mn-cs"/>
            </a:endParaRPr>
          </a:p>
        </p:txBody>
      </p:sp>
      <p:sp>
        <p:nvSpPr>
          <p:cNvPr id="604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84FA73-3CB5-1043-A02E-CD2114923299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Подтверждающие документы</a:t>
            </a:r>
            <a:endParaRPr lang="en-GB" sz="32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8424862" cy="37449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>
                <a:latin typeface="Verdana" charset="0"/>
                <a:ea typeface="ＭＳ Ｐゴシック" charset="0"/>
              </a:rPr>
              <a:t>Бухгалтерские записи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>
                <a:latin typeface="Verdana" charset="0"/>
                <a:ea typeface="ＭＳ Ｐゴシック" charset="0"/>
              </a:rPr>
              <a:t>Процедуры закупок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Контракты/заказы </a:t>
            </a:r>
            <a:r>
              <a:rPr lang="ru-RU" sz="1800" i="0" dirty="0">
                <a:latin typeface="Verdana" charset="0"/>
                <a:ea typeface="ＭＳ Ｐゴシック" charset="0"/>
              </a:rPr>
              <a:t>на поставку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Предоставление </a:t>
            </a:r>
            <a:r>
              <a:rPr lang="ru-RU" sz="1800" i="0" dirty="0">
                <a:latin typeface="Verdana" charset="0"/>
                <a:ea typeface="ＭＳ Ｐゴシック" charset="0"/>
              </a:rPr>
              <a:t>услуг (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отч</a:t>
            </a:r>
            <a:r>
              <a:rPr lang="ru-RU" sz="1800" i="0" dirty="0">
                <a:latin typeface="Verdana" charset="0"/>
                <a:ea typeface="ＭＳ Ｐゴシック" charset="0"/>
              </a:rPr>
              <a:t>ё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ты</a:t>
            </a:r>
            <a:r>
              <a:rPr lang="ru-RU" sz="1800" i="0" dirty="0">
                <a:latin typeface="Verdana" charset="0"/>
                <a:ea typeface="ＭＳ Ｐゴシック" charset="0"/>
              </a:rPr>
              <a:t>, расписания, транспортные билеты, посещение семинаров, сертификаты,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полученные материалы.</a:t>
            </a:r>
            <a:r>
              <a:rPr lang="ru-RU" sz="1800" i="0" dirty="0">
                <a:latin typeface="Verdana" charset="0"/>
                <a:ea typeface="ＭＳ Ｐゴシック" charset="0"/>
              </a:rPr>
              <a:t>.)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Акты  </a:t>
            </a:r>
            <a:r>
              <a:rPr lang="ru-RU" sz="1800" i="0" dirty="0">
                <a:latin typeface="Verdana" charset="0"/>
                <a:ea typeface="ＭＳ Ｐゴシック" charset="0"/>
              </a:rPr>
              <a:t>приемке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выполненных работ</a:t>
            </a:r>
            <a:endParaRPr lang="ru-RU" sz="1800" i="0" dirty="0">
              <a:latin typeface="Verdana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>
                <a:latin typeface="Verdana" charset="0"/>
                <a:ea typeface="ＭＳ Ｐゴシック" charset="0"/>
              </a:rPr>
              <a:t>Счета, квитанции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>
                <a:latin typeface="Verdana" charset="0"/>
                <a:ea typeface="ＭＳ Ｐゴシック" charset="0"/>
              </a:rPr>
              <a:t>Доказательства оплаты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Чеки оплат за топливо, </a:t>
            </a:r>
            <a:r>
              <a:rPr lang="ru-RU" sz="1800" i="0" dirty="0">
                <a:latin typeface="Verdana" charset="0"/>
                <a:ea typeface="ＭＳ Ｐゴシック" charset="0"/>
              </a:rPr>
              <a:t>журнал поездок,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квитанции/счета </a:t>
            </a:r>
            <a:r>
              <a:rPr lang="ru-RU" sz="1800" i="0" dirty="0">
                <a:latin typeface="Verdana" charset="0"/>
                <a:ea typeface="ＭＳ Ｐゴシック" charset="0"/>
              </a:rPr>
              <a:t>на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обслуживание ТС</a:t>
            </a:r>
            <a:endParaRPr lang="ru-RU" sz="1800" i="0" dirty="0">
              <a:latin typeface="Verdana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 smtClean="0">
                <a:latin typeface="Verdana" charset="0"/>
                <a:ea typeface="ＭＳ Ｐゴシック" charset="0"/>
              </a:rPr>
              <a:t>Кадровые и платежные </a:t>
            </a:r>
            <a:r>
              <a:rPr lang="ru-RU" sz="1800" i="0" dirty="0">
                <a:latin typeface="Verdana" charset="0"/>
                <a:ea typeface="ＭＳ Ｐゴシック" charset="0"/>
              </a:rPr>
              <a:t>ведомости - контракты, декларации о заработной плате,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табели рабочего времени</a:t>
            </a:r>
            <a:endParaRPr lang="ru-RU" sz="1800" i="0" dirty="0">
              <a:latin typeface="Verdana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i="0" dirty="0">
                <a:latin typeface="Verdana" charset="0"/>
                <a:ea typeface="ＭＳ Ｐゴシック" charset="0"/>
              </a:rPr>
              <a:t>Подтверждение соответствия требованиям применимого налогового и социального </a:t>
            </a:r>
            <a:r>
              <a:rPr lang="ru-RU" sz="1800" i="0" dirty="0" smtClean="0">
                <a:latin typeface="Verdana" charset="0"/>
                <a:ea typeface="ＭＳ Ｐゴシック" charset="0"/>
              </a:rPr>
              <a:t>законодательства и иные</a:t>
            </a:r>
            <a:endParaRPr lang="en-GB" sz="1800" i="0" dirty="0">
              <a:latin typeface="Verdana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sz="1600" i="0" dirty="0">
                <a:latin typeface="Verdana" charset="0"/>
                <a:ea typeface="ＭＳ Ｐゴシック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GB" sz="1600" i="0" dirty="0">
              <a:latin typeface="Verdana" charset="0"/>
              <a:ea typeface="ＭＳ Ｐゴシック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GB" sz="1600" i="0" dirty="0">
              <a:latin typeface="Verdana" charset="0"/>
              <a:ea typeface="ＭＳ Ｐゴシック" charset="0"/>
            </a:endParaRPr>
          </a:p>
        </p:txBody>
      </p:sp>
      <p:pic>
        <p:nvPicPr>
          <p:cNvPr id="61444" name="Picture 5" descr="document-p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836613"/>
            <a:ext cx="15954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681892-206A-4B42-AD25-DBAAAF0CAE01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57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137878" y="4626511"/>
            <a:ext cx="50403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/>
            <a:r>
              <a:rPr lang="ru-RU" sz="2000" dirty="0" smtClean="0">
                <a:solidFill>
                  <a:srgbClr val="FF0000"/>
                </a:solidFill>
              </a:rPr>
              <a:t>Должны быть</a:t>
            </a:r>
            <a:r>
              <a:rPr lang="fr-BE" sz="2000" dirty="0" smtClean="0">
                <a:solidFill>
                  <a:srgbClr val="FF0000"/>
                </a:solidFill>
              </a:rPr>
              <a:t>: </a:t>
            </a:r>
            <a:endParaRPr lang="fr-BE" sz="2000" dirty="0">
              <a:solidFill>
                <a:srgbClr val="FF0000"/>
              </a:solidFill>
            </a:endParaRPr>
          </a:p>
          <a:p>
            <a:pPr marL="265113" indent="-265113"/>
            <a:endParaRPr lang="fr-BE" sz="2000" dirty="0">
              <a:solidFill>
                <a:srgbClr val="FF0000"/>
              </a:solidFill>
            </a:endParaRPr>
          </a:p>
          <a:p>
            <a:pPr marL="265113" indent="-265113">
              <a:buFontTx/>
              <a:buChar char="•"/>
            </a:pPr>
            <a:r>
              <a:rPr lang="ru-RU" sz="2000" dirty="0" smtClean="0"/>
              <a:t>Одобрены и утверждены </a:t>
            </a:r>
            <a:r>
              <a:rPr lang="be-BY" sz="2000" dirty="0" smtClean="0"/>
              <a:t>Представительством </a:t>
            </a:r>
            <a:r>
              <a:rPr lang="ru-RU" sz="2000" dirty="0" smtClean="0"/>
              <a:t>ЕС</a:t>
            </a:r>
            <a:endParaRPr lang="fr-BE" sz="2000" dirty="0"/>
          </a:p>
        </p:txBody>
      </p:sp>
      <p:pic>
        <p:nvPicPr>
          <p:cNvPr id="62467" name="Picture 4" descr="filing-sec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29257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3070225" y="3068638"/>
            <a:ext cx="59769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>
              <a:spcBef>
                <a:spcPct val="20000"/>
              </a:spcBef>
              <a:buFont typeface="Wingdings" charset="0"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ЗАЧЕМ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fr-BE" sz="2000" dirty="0">
              <a:solidFill>
                <a:srgbClr val="FF0000"/>
              </a:solidFill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fr-BE" sz="2000" dirty="0"/>
              <a:t> </a:t>
            </a:r>
            <a:r>
              <a:rPr lang="ru-RU" sz="2000" dirty="0" smtClean="0"/>
              <a:t>для мониторинга реализации проекта</a:t>
            </a:r>
            <a:endParaRPr lang="fr-BE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fr-BE" sz="2000" dirty="0"/>
              <a:t> </a:t>
            </a:r>
            <a:r>
              <a:rPr lang="ru-RU" sz="2000" dirty="0" smtClean="0"/>
              <a:t>для обоснования запросов на оплату</a:t>
            </a:r>
            <a:endParaRPr lang="fr-BE" sz="2000" dirty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538" y="1341438"/>
            <a:ext cx="2774950" cy="936625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Verdana" charset="0"/>
                <a:ea typeface="ＭＳ Ｐゴシック" charset="0"/>
              </a:rPr>
              <a:t>ОТЧЁТЫ</a:t>
            </a:r>
            <a:endParaRPr lang="en-GB" sz="3200" dirty="0">
              <a:latin typeface="Verdana" charset="0"/>
              <a:ea typeface="ＭＳ Ｐゴシック" charset="0"/>
            </a:endParaRPr>
          </a:p>
        </p:txBody>
      </p:sp>
      <p:sp>
        <p:nvSpPr>
          <p:cNvPr id="624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C2BBF6-11AF-9B4B-BA87-C5195A9747D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58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05038"/>
            <a:ext cx="8229600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charset="0"/>
              <a:buNone/>
            </a:pPr>
            <a:endParaRPr lang="en-GB" sz="2000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Symbol" charset="0"/>
              <a:buNone/>
            </a:pPr>
            <a:r>
              <a:rPr lang="en-GB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ea typeface="ＭＳ Ｐゴシック" charset="0"/>
              </a:rPr>
              <a:t>    </a:t>
            </a:r>
            <a:r>
              <a:rPr lang="ru-RU" sz="2000" dirty="0">
                <a:latin typeface="Verdana" charset="0"/>
                <a:ea typeface="ＭＳ Ｐゴシック" charset="0"/>
              </a:rPr>
              <a:t>Для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целей ведения отчётности конвертирование </a:t>
            </a:r>
            <a:r>
              <a:rPr lang="ru-RU" sz="2000" dirty="0">
                <a:latin typeface="Verdana" charset="0"/>
                <a:ea typeface="ＭＳ Ｐゴシック" charset="0"/>
              </a:rPr>
              <a:t>в валюту, установленную в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Особых </a:t>
            </a:r>
            <a:r>
              <a:rPr lang="ru-RU" sz="2000" dirty="0">
                <a:latin typeface="Verdana" charset="0"/>
                <a:ea typeface="ＭＳ Ｐゴシック" charset="0"/>
              </a:rPr>
              <a:t>условиях, производится с использованием обменного курса, по которому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взнос Организатора конкурса </a:t>
            </a:r>
            <a:r>
              <a:rPr lang="ru-RU" sz="2000" dirty="0">
                <a:latin typeface="Verdana" charset="0"/>
                <a:ea typeface="ＭＳ Ｐゴシック" charset="0"/>
              </a:rPr>
              <a:t>регистрировался на счетах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бенефициара(-</a:t>
            </a:r>
            <a:r>
              <a:rPr lang="ru-RU" sz="2000" dirty="0" err="1" smtClean="0">
                <a:latin typeface="Verdana" charset="0"/>
                <a:ea typeface="ＭＳ Ｐゴシック" charset="0"/>
              </a:rPr>
              <a:t>ов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)</a:t>
            </a:r>
            <a:r>
              <a:rPr lang="ru-RU" sz="2000" dirty="0">
                <a:latin typeface="Verdana" charset="0"/>
                <a:ea typeface="ＭＳ Ｐゴシック" charset="0"/>
              </a:rPr>
              <a:t>, если иное не предусмотрено </a:t>
            </a:r>
            <a:r>
              <a:rPr lang="ru-RU" sz="2000" dirty="0" smtClean="0">
                <a:latin typeface="Verdana" charset="0"/>
                <a:ea typeface="ＭＳ Ｐゴシック" charset="0"/>
              </a:rPr>
              <a:t>в Особых условиях.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Symbol" charset="0"/>
              <a:buChar char="Þ"/>
            </a:pPr>
            <a:endParaRPr lang="ru-RU" sz="2000" b="1" dirty="0" smtClean="0">
              <a:latin typeface="Verdana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Symbol" charset="0"/>
              <a:buChar char="Þ"/>
            </a:pPr>
            <a:r>
              <a:rPr lang="ru-RU" sz="2000" b="1" dirty="0">
                <a:latin typeface="Verdana" charset="0"/>
                <a:ea typeface="ＭＳ Ｐゴシック" charset="0"/>
              </a:rPr>
              <a:t>Потери </a:t>
            </a:r>
            <a:r>
              <a:rPr lang="ru-RU" sz="2000" b="1" dirty="0" smtClean="0">
                <a:latin typeface="Verdana" charset="0"/>
                <a:ea typeface="ＭＳ Ｐゴシック" charset="0"/>
              </a:rPr>
              <a:t>на обменных </a:t>
            </a:r>
            <a:r>
              <a:rPr lang="ru-RU" sz="2000" b="1" dirty="0">
                <a:latin typeface="Verdana" charset="0"/>
                <a:ea typeface="ＭＳ Ｐゴシック" charset="0"/>
              </a:rPr>
              <a:t>курсах не являются </a:t>
            </a:r>
            <a:r>
              <a:rPr lang="ru-RU" sz="2000" b="1" dirty="0" smtClean="0">
                <a:latin typeface="Verdana" charset="0"/>
                <a:ea typeface="ＭＳ Ｐゴシック" charset="0"/>
              </a:rPr>
              <a:t>приемлемыми расходами, покрываемые грантом</a:t>
            </a:r>
            <a:endParaRPr lang="en-GB" sz="2000" b="1" dirty="0">
              <a:latin typeface="Verdana" charset="0"/>
              <a:ea typeface="ＭＳ Ｐゴシック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11413" y="1268413"/>
            <a:ext cx="4700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3200" b="1" i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Курсы обмена валют</a:t>
            </a:r>
            <a:endParaRPr lang="en-GB" sz="3200" b="1" i="0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634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C22C3F-563F-5D44-964B-C1363789C9F7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59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84213" y="1916113"/>
            <a:ext cx="7747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800" i="0" dirty="0" smtClean="0">
              <a:solidFill>
                <a:schemeClr val="tx1"/>
              </a:solidFill>
              <a:cs typeface="+mn-cs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en-US" sz="2600" i="0" dirty="0" smtClean="0">
                <a:cs typeface="+mn-cs"/>
              </a:rPr>
              <a:t>Участие в финансировании посредством </a:t>
            </a:r>
            <a:r>
              <a:rPr lang="ru-RU" altLang="en-US" sz="2600" b="1" i="0" dirty="0" smtClean="0">
                <a:cs typeface="+mn-cs"/>
              </a:rPr>
              <a:t>безвозмездного взноса </a:t>
            </a:r>
            <a:r>
              <a:rPr lang="ru-RU" altLang="en-US" sz="2600" i="0" dirty="0" smtClean="0">
                <a:cs typeface="+mn-cs"/>
              </a:rPr>
              <a:t>для </a:t>
            </a:r>
            <a:r>
              <a:rPr lang="ru-RU" altLang="en-US" sz="2600" b="1" i="0" dirty="0" smtClean="0">
                <a:cs typeface="+mn-cs"/>
              </a:rPr>
              <a:t>со-финансирования какого-либо проекта </a:t>
            </a:r>
            <a:r>
              <a:rPr lang="ru-RU" altLang="en-US" sz="2600" i="0" dirty="0" smtClean="0">
                <a:cs typeface="+mn-cs"/>
              </a:rPr>
              <a:t>при условии соблюдения следующих основных принципов:</a:t>
            </a:r>
            <a:endParaRPr lang="en-GB" altLang="en-US" sz="2600" i="0" dirty="0" smtClean="0">
              <a:cs typeface="+mn-cs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2800" i="0" dirty="0" smtClean="0">
              <a:solidFill>
                <a:srgbClr val="C00000"/>
              </a:solidFill>
              <a:cs typeface="+mn-cs"/>
            </a:endParaRP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en-US" i="0" dirty="0" smtClean="0">
                <a:solidFill>
                  <a:srgbClr val="C00000"/>
                </a:solidFill>
                <a:cs typeface="+mn-cs"/>
              </a:rPr>
              <a:t>Проект не должен приносить </a:t>
            </a:r>
            <a:r>
              <a:rPr lang="ru-RU" altLang="en-US" i="0" dirty="0">
                <a:solidFill>
                  <a:srgbClr val="C00000"/>
                </a:solidFill>
                <a:cs typeface="+mn-cs"/>
              </a:rPr>
              <a:t>прибыль</a:t>
            </a: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en-US" i="0" dirty="0" smtClean="0">
                <a:solidFill>
                  <a:srgbClr val="C00000"/>
                </a:solidFill>
                <a:cs typeface="+mn-cs"/>
              </a:rPr>
              <a:t>Проект еще </a:t>
            </a:r>
            <a:r>
              <a:rPr lang="ru-RU" altLang="en-US" i="0" dirty="0">
                <a:solidFill>
                  <a:srgbClr val="C00000"/>
                </a:solidFill>
                <a:cs typeface="+mn-cs"/>
              </a:rPr>
              <a:t>не </a:t>
            </a:r>
            <a:r>
              <a:rPr lang="ru-RU" altLang="en-US" i="0" dirty="0" smtClean="0">
                <a:solidFill>
                  <a:srgbClr val="C00000"/>
                </a:solidFill>
                <a:cs typeface="+mn-cs"/>
              </a:rPr>
              <a:t>реализован</a:t>
            </a:r>
            <a:endParaRPr lang="ru-RU" altLang="en-US" i="0" dirty="0">
              <a:solidFill>
                <a:srgbClr val="C00000"/>
              </a:solidFill>
              <a:cs typeface="+mn-cs"/>
            </a:endParaRPr>
          </a:p>
          <a:p>
            <a:pPr marL="457200" indent="-457200">
              <a:spcBef>
                <a:spcPct val="0"/>
              </a:spcBef>
              <a:buClrTx/>
              <a:defRPr/>
            </a:pPr>
            <a:r>
              <a:rPr lang="ru-RU" altLang="en-US" i="0" dirty="0">
                <a:solidFill>
                  <a:srgbClr val="C00000"/>
                </a:solidFill>
                <a:cs typeface="+mn-cs"/>
              </a:rPr>
              <a:t>ЕС не </a:t>
            </a:r>
            <a:r>
              <a:rPr lang="ru-RU" altLang="en-US" i="0" dirty="0" smtClean="0">
                <a:solidFill>
                  <a:srgbClr val="C00000"/>
                </a:solidFill>
                <a:cs typeface="+mn-cs"/>
              </a:rPr>
              <a:t>осуществляет полное финансирование проекта</a:t>
            </a:r>
            <a:endParaRPr lang="en-GB" altLang="en-US" i="0" dirty="0" smtClean="0">
              <a:solidFill>
                <a:srgbClr val="C00000"/>
              </a:solidFill>
              <a:cs typeface="+mn-cs"/>
            </a:endParaRPr>
          </a:p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2600" i="0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39750" y="1268413"/>
            <a:ext cx="804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такое грант</a:t>
            </a:r>
            <a:r>
              <a:rPr lang="en-GB" sz="3200" b="1" dirty="0" smtClean="0">
                <a:solidFill>
                  <a:srgbClr val="C00000"/>
                </a:solidFill>
              </a:rPr>
              <a:t>?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7931DE-ABCE-E844-84C6-14B2A06B6485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3"/>
          <p:cNvSpPr>
            <a:spLocks noChangeArrowheads="1"/>
          </p:cNvSpPr>
          <p:nvPr/>
        </p:nvSpPr>
        <p:spPr bwMode="auto">
          <a:xfrm>
            <a:off x="1116013" y="1412875"/>
            <a:ext cx="748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3200" b="1" i="0" dirty="0" smtClean="0">
                <a:latin typeface="+mj-lt"/>
                <a:cs typeface="+mn-cs"/>
              </a:rPr>
              <a:t>Платежи</a:t>
            </a:r>
            <a:endParaRPr lang="fr-FR" altLang="en-US" sz="3200" b="1" i="0" dirty="0" smtClean="0">
              <a:latin typeface="+mj-lt"/>
              <a:cs typeface="+mn-cs"/>
            </a:endParaRPr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827088" y="2060575"/>
            <a:ext cx="75612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357188" algn="l"/>
              </a:tabLst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57188" algn="l"/>
              </a:tabLst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tabLst>
                <a:tab pos="357188" algn="l"/>
              </a:tabLst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FontTx/>
              <a:buChar char="•"/>
            </a:pPr>
            <a:r>
              <a:rPr lang="ru-RU" sz="1800" dirty="0" smtClean="0"/>
              <a:t>График платежей описан в </a:t>
            </a:r>
            <a:r>
              <a:rPr lang="ru-RU" sz="1800" dirty="0" err="1" smtClean="0"/>
              <a:t>грантовом</a:t>
            </a:r>
            <a:r>
              <a:rPr lang="ru-RU" sz="1800" dirty="0" smtClean="0"/>
              <a:t> соглашении </a:t>
            </a:r>
            <a:r>
              <a:rPr lang="fr-FR" sz="1800" dirty="0" smtClean="0"/>
              <a:t>(</a:t>
            </a:r>
            <a:r>
              <a:rPr lang="ru-RU" sz="1800" dirty="0" smtClean="0"/>
              <a:t>в Особых условиях</a:t>
            </a:r>
            <a:r>
              <a:rPr lang="fr-FR" sz="1800" dirty="0" smtClean="0"/>
              <a:t>)</a:t>
            </a:r>
            <a:endParaRPr lang="fr-FR" sz="1800" dirty="0"/>
          </a:p>
          <a:p>
            <a:pPr>
              <a:buClr>
                <a:srgbClr val="000099"/>
              </a:buClr>
              <a:buFontTx/>
              <a:buChar char="•"/>
            </a:pPr>
            <a:endParaRPr lang="fr-FR" sz="1800" dirty="0"/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sz="1800" dirty="0"/>
              <a:t>Взнос ЕС выплачивается несколькими платежами: предварительное </a:t>
            </a:r>
            <a:r>
              <a:rPr lang="ru-RU" sz="1800" dirty="0" smtClean="0"/>
              <a:t>финансирование, последующее </a:t>
            </a:r>
            <a:r>
              <a:rPr lang="ru-RU" sz="1800" dirty="0"/>
              <a:t>предварительное финансирование и </a:t>
            </a:r>
            <a:r>
              <a:rPr lang="ru-RU" sz="1800" dirty="0" smtClean="0"/>
              <a:t>балансовый платёж</a:t>
            </a:r>
            <a:endParaRPr lang="ru-RU" sz="1800" dirty="0"/>
          </a:p>
          <a:p>
            <a:pPr marL="0" indent="0">
              <a:buClr>
                <a:srgbClr val="000099"/>
              </a:buClr>
            </a:pPr>
            <a:endParaRPr lang="ru-RU" sz="1800" dirty="0"/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sz="1800" dirty="0"/>
              <a:t>Первое предварительное финансирование обычно выплачивается </a:t>
            </a:r>
            <a:r>
              <a:rPr lang="ru-RU" sz="1800" dirty="0" smtClean="0"/>
              <a:t>в течение </a:t>
            </a:r>
            <a:r>
              <a:rPr lang="ru-RU" sz="1800" dirty="0"/>
              <a:t>30 дней после подписания контракта, при условии, что </a:t>
            </a:r>
            <a:r>
              <a:rPr lang="ru-RU" sz="1800" dirty="0" smtClean="0"/>
              <a:t>реализация проекта может </a:t>
            </a:r>
            <a:r>
              <a:rPr lang="ru-RU" sz="1800" dirty="0"/>
              <a:t>начаться незамедлительно (вопрос </a:t>
            </a:r>
            <a:r>
              <a:rPr lang="ru-RU" sz="1800" dirty="0" smtClean="0"/>
              <a:t>регистрации проекта как международной технической помощи)</a:t>
            </a:r>
            <a:endParaRPr lang="ru-RU" sz="1800" dirty="0"/>
          </a:p>
          <a:p>
            <a:pPr>
              <a:buClr>
                <a:srgbClr val="000099"/>
              </a:buClr>
              <a:buFontTx/>
              <a:buChar char="•"/>
            </a:pPr>
            <a:endParaRPr lang="ru-RU" sz="1800" dirty="0"/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sz="1800" dirty="0"/>
              <a:t>Первый взнос соответствует 100% </a:t>
            </a:r>
            <a:r>
              <a:rPr lang="ru-RU" sz="1800" dirty="0" smtClean="0"/>
              <a:t>бюджета, предусмотренного </a:t>
            </a:r>
            <a:r>
              <a:rPr lang="ru-RU" sz="1800" dirty="0"/>
              <a:t>на первый </a:t>
            </a:r>
            <a:r>
              <a:rPr lang="ru-RU" sz="1800" dirty="0" smtClean="0"/>
              <a:t>год.</a:t>
            </a:r>
            <a:endParaRPr lang="fr-FR" sz="2000" dirty="0"/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AE6E90-09D6-834A-ADD6-F49DA9FC8BCD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60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728719" y="1301646"/>
            <a:ext cx="7956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2800" b="1" i="0" dirty="0" smtClean="0">
                <a:latin typeface="+mj-lt"/>
                <a:cs typeface="+mn-cs"/>
              </a:rPr>
              <a:t>Платежи</a:t>
            </a:r>
            <a:endParaRPr lang="ru-RU" altLang="en-US" i="0" dirty="0"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2000" i="0" dirty="0" smtClean="0">
                <a:cs typeface="+mn-cs"/>
              </a:rPr>
              <a:t>Последующее предварительное финансирование</a:t>
            </a:r>
            <a:endParaRPr lang="en-GB" altLang="en-US" sz="2000" i="0" dirty="0" smtClean="0">
              <a:cs typeface="+mn-cs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74264" y="2276872"/>
            <a:ext cx="7991475" cy="38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tabLst>
                <a:tab pos="363538" algn="l"/>
              </a:tabLst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63538" algn="l"/>
              </a:tabLst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tabLst>
                <a:tab pos="363538" algn="l"/>
              </a:tabLst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tabLst>
                <a:tab pos="363538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en-GB" sz="1800" dirty="0"/>
              <a:t>	</a:t>
            </a:r>
            <a:r>
              <a:rPr lang="ru-RU" sz="1600" dirty="0" smtClean="0"/>
              <a:t>Возмещение приемлемых расходов, понесённых Бенефициаром</a:t>
            </a:r>
            <a:endParaRPr lang="ru-RU" sz="1600" dirty="0"/>
          </a:p>
          <a:p>
            <a:pPr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600" dirty="0"/>
              <a:t>Может повторяться, но общая сумма не может превышать 90% взноса ЕС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600" dirty="0" smtClean="0"/>
              <a:t>Оплачивается </a:t>
            </a:r>
            <a:r>
              <a:rPr lang="ru-RU" sz="1600" dirty="0"/>
              <a:t>в течение 90 дней с момента </a:t>
            </a:r>
            <a:r>
              <a:rPr lang="ru-RU" sz="1600" dirty="0" smtClean="0"/>
              <a:t>представления запроса</a:t>
            </a:r>
            <a:endParaRPr lang="ru-RU" sz="1600" dirty="0"/>
          </a:p>
          <a:p>
            <a:pPr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600" dirty="0"/>
              <a:t>Может быть </a:t>
            </a:r>
            <a:r>
              <a:rPr lang="ru-RU" sz="1600" dirty="0" smtClean="0"/>
              <a:t>отложено </a:t>
            </a:r>
            <a:r>
              <a:rPr lang="ru-RU" sz="1600" dirty="0"/>
              <a:t>или </a:t>
            </a:r>
            <a:r>
              <a:rPr lang="ru-RU" sz="1600" dirty="0" smtClean="0"/>
              <a:t>сокращено </a:t>
            </a:r>
            <a:r>
              <a:rPr lang="ru-RU" sz="1600" dirty="0"/>
              <a:t>(на основе фактически понесенных расходов)</a:t>
            </a:r>
          </a:p>
          <a:p>
            <a:pPr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600" dirty="0"/>
              <a:t>Необходимые документы:</a:t>
            </a:r>
            <a:endParaRPr lang="en-GB" sz="1600" dirty="0"/>
          </a:p>
          <a:p>
            <a:pPr marL="742950" lvl="1" indent="-285750"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200" b="0" i="1" dirty="0" smtClean="0"/>
              <a:t>Запрос на оплату</a:t>
            </a:r>
            <a:endParaRPr lang="ru-RU" sz="1200" b="0" i="1" dirty="0"/>
          </a:p>
          <a:p>
            <a:pPr marL="742950" lvl="1" indent="-285750"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200" b="0" i="1" dirty="0"/>
              <a:t>Промежуточный </a:t>
            </a:r>
            <a:r>
              <a:rPr lang="ru-RU" sz="1200" b="0" i="1" dirty="0" smtClean="0"/>
              <a:t>отчёт</a:t>
            </a:r>
            <a:endParaRPr lang="ru-RU" sz="1200" b="0" i="1" dirty="0"/>
          </a:p>
          <a:p>
            <a:pPr marL="742950" lvl="1" indent="-285750"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200" b="0" i="1" dirty="0"/>
              <a:t>Список подтверждающих документов</a:t>
            </a:r>
          </a:p>
          <a:p>
            <a:pPr marL="742950" lvl="1" indent="-285750"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Pct val="125000"/>
              <a:buFontTx/>
              <a:buChar char="•"/>
            </a:pPr>
            <a:r>
              <a:rPr lang="ru-RU" sz="1200" b="0" i="1" dirty="0" smtClean="0"/>
              <a:t>Прогнозируемый бюджет на </a:t>
            </a:r>
            <a:r>
              <a:rPr lang="ru-RU" sz="1200" b="0" i="1" dirty="0"/>
              <a:t>следующие 12 месяцев (или более </a:t>
            </a:r>
            <a:r>
              <a:rPr lang="ru-RU" sz="1200" b="0" i="1" dirty="0" smtClean="0"/>
              <a:t>короткий период)</a:t>
            </a:r>
            <a:endParaRPr lang="en-GB" sz="1200" b="0" i="1" dirty="0"/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361956-630F-214D-8BCE-43F9821D2637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61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67544" y="2060848"/>
            <a:ext cx="7777162" cy="392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BE" sz="1800" dirty="0">
              <a:solidFill>
                <a:srgbClr val="000099"/>
              </a:solidFill>
            </a:endParaRPr>
          </a:p>
          <a:p>
            <a:pPr>
              <a:spcBef>
                <a:spcPct val="55000"/>
              </a:spcBef>
              <a:buClr>
                <a:schemeClr val="tx1"/>
              </a:buClr>
            </a:pPr>
            <a:r>
              <a:rPr lang="ru-RU" sz="1800" dirty="0" smtClean="0"/>
              <a:t>Завершает </a:t>
            </a:r>
            <a:r>
              <a:rPr lang="ru-RU" sz="1800" dirty="0"/>
              <a:t>грантовое соглашение: все </a:t>
            </a:r>
            <a:r>
              <a:rPr lang="ru-RU" sz="1800" dirty="0" smtClean="0"/>
              <a:t>отчёты были одобрены</a:t>
            </a:r>
            <a:endParaRPr lang="ru-RU" sz="1800" dirty="0"/>
          </a:p>
          <a:p>
            <a:pPr algn="just">
              <a:spcBef>
                <a:spcPct val="55000"/>
              </a:spcBef>
              <a:buClr>
                <a:schemeClr val="tx1"/>
              </a:buClr>
            </a:pPr>
            <a:r>
              <a:rPr lang="ru-RU" sz="1800" dirty="0" smtClean="0"/>
              <a:t>Расчёт</a:t>
            </a:r>
            <a:r>
              <a:rPr lang="ru-RU" sz="1800" dirty="0"/>
              <a:t>: процент принятых </a:t>
            </a:r>
            <a:r>
              <a:rPr lang="ru-RU" sz="1800" dirty="0" smtClean="0"/>
              <a:t>приемлемых затрат/максимальная </a:t>
            </a:r>
            <a:r>
              <a:rPr lang="ru-RU" sz="1800" dirty="0"/>
              <a:t>сумма гранта (принцип бесприбыльности</a:t>
            </a:r>
            <a:r>
              <a:rPr lang="ru-RU" sz="1800" dirty="0" smtClean="0"/>
              <a:t>)</a:t>
            </a:r>
          </a:p>
          <a:p>
            <a:pPr algn="just"/>
            <a:endParaRPr lang="ru-RU" sz="1600" dirty="0"/>
          </a:p>
          <a:p>
            <a:pPr algn="just"/>
            <a:r>
              <a:rPr lang="ru-RU" sz="1800" dirty="0" smtClean="0"/>
              <a:t>Выполняется в форме платежа или запроса на возврат средств</a:t>
            </a:r>
            <a:endParaRPr lang="en-GB" sz="18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125000"/>
            </a:pPr>
            <a:r>
              <a:rPr lang="ru-RU" sz="1800" dirty="0" smtClean="0"/>
              <a:t>Необходимые документы:</a:t>
            </a:r>
            <a:endParaRPr lang="en-GB" sz="1800" dirty="0"/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SzPct val="125000"/>
              <a:buFontTx/>
              <a:buChar char="•"/>
            </a:pPr>
            <a:r>
              <a:rPr lang="ru-RU" sz="1600" b="0" i="1" dirty="0"/>
              <a:t>Запрос на оплату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SzPct val="125000"/>
              <a:buFontTx/>
              <a:buChar char="•"/>
            </a:pPr>
            <a:r>
              <a:rPr lang="ru-RU" sz="1600" b="0" i="1" dirty="0" smtClean="0"/>
              <a:t>Отчёт </a:t>
            </a:r>
            <a:r>
              <a:rPr lang="ru-RU" sz="1600" b="0" i="1" dirty="0"/>
              <a:t>о проверке расходов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SzPct val="125000"/>
              <a:buFontTx/>
              <a:buChar char="•"/>
            </a:pPr>
            <a:r>
              <a:rPr lang="ru-RU" sz="1600" b="0" i="1" dirty="0"/>
              <a:t>Итоговый </a:t>
            </a:r>
            <a:r>
              <a:rPr lang="ru-RU" sz="1600" b="0" i="1" dirty="0" smtClean="0"/>
              <a:t>отчёт (описательный </a:t>
            </a:r>
            <a:r>
              <a:rPr lang="ru-RU" sz="1600" b="0" i="1" dirty="0"/>
              <a:t>и финансовый)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SzPct val="125000"/>
              <a:buFontTx/>
              <a:buChar char="•"/>
            </a:pPr>
            <a:r>
              <a:rPr lang="ru-RU" sz="1600" b="0" i="1" dirty="0"/>
              <a:t>Список подтверждающих документов</a:t>
            </a:r>
            <a:endParaRPr lang="en-GB" sz="1800" b="0" i="1" dirty="0"/>
          </a:p>
        </p:txBody>
      </p:sp>
      <p:sp>
        <p:nvSpPr>
          <p:cNvPr id="119812" name="Rectangle 3"/>
          <p:cNvSpPr>
            <a:spLocks noChangeArrowheads="1"/>
          </p:cNvSpPr>
          <p:nvPr/>
        </p:nvSpPr>
        <p:spPr bwMode="auto">
          <a:xfrm>
            <a:off x="1547664" y="1341438"/>
            <a:ext cx="5400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2800" b="1" i="0" dirty="0" smtClean="0">
                <a:latin typeface="+mj-lt"/>
                <a:cs typeface="+mn-cs"/>
              </a:rPr>
              <a:t>Платежи</a:t>
            </a:r>
            <a:r>
              <a:rPr lang="en-GB" altLang="en-US" sz="2000" b="1" i="0" dirty="0" smtClean="0">
                <a:cs typeface="+mn-cs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i="0" dirty="0" smtClean="0">
                <a:cs typeface="+mn-cs"/>
              </a:rPr>
              <a:t>Балансовый платёж</a:t>
            </a:r>
            <a:endParaRPr lang="en-GB" altLang="en-US" i="0" dirty="0" smtClean="0">
              <a:cs typeface="+mn-cs"/>
            </a:endParaRP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255135-DB21-EF43-95FF-46F0DF5B5CDA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62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2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6FEF50B-A922-B24A-BC30-81D932CCD540}" type="slidenum">
              <a:rPr lang="en-GB" sz="1400" i="0">
                <a:solidFill>
                  <a:schemeClr val="tx1"/>
                </a:solidFill>
                <a:latin typeface="Arial" charset="0"/>
              </a:rPr>
              <a:pPr algn="r" eaLnBrk="1" hangingPunct="1"/>
              <a:t>63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412875"/>
            <a:ext cx="5903862" cy="788988"/>
          </a:xfrm>
        </p:spPr>
        <p:txBody>
          <a:bodyPr/>
          <a:lstStyle/>
          <a:p>
            <a:r>
              <a:rPr lang="ru-RU" sz="3200" dirty="0" smtClean="0">
                <a:latin typeface="Verdana" charset="0"/>
                <a:ea typeface="ＭＳ Ｐゴシック" charset="0"/>
              </a:rPr>
              <a:t>Мониторинг и контроль</a:t>
            </a:r>
            <a:endParaRPr lang="en-GB" sz="3200" dirty="0">
              <a:latin typeface="Verdana" charset="0"/>
              <a:ea typeface="ＭＳ Ｐゴシック" charset="0"/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8218487" cy="2286000"/>
          </a:xfrm>
        </p:spPr>
        <p:txBody>
          <a:bodyPr/>
          <a:lstStyle/>
          <a:p>
            <a:pPr eaLnBrk="1" hangingPunct="1"/>
            <a:endParaRPr lang="en-GB" sz="1400" i="0">
              <a:latin typeface="Verdana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sz="1400" i="0">
              <a:latin typeface="Verdana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sz="1400" i="0">
              <a:latin typeface="Verdana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sz="1800" b="1">
              <a:solidFill>
                <a:srgbClr val="FFCC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7589" name="Rectangle 3"/>
          <p:cNvSpPr txBox="1">
            <a:spLocks noChangeArrowheads="1"/>
          </p:cNvSpPr>
          <p:nvPr/>
        </p:nvSpPr>
        <p:spPr bwMode="auto">
          <a:xfrm>
            <a:off x="395288" y="2212974"/>
            <a:ext cx="8218487" cy="4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endParaRPr lang="en-GB" sz="1400" i="0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b="1" dirty="0" smtClean="0">
                <a:solidFill>
                  <a:srgbClr val="FF0000"/>
                </a:solidFill>
              </a:rPr>
              <a:t>Кто?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/>
              <a:t>Европейская комиссия, </a:t>
            </a:r>
            <a:r>
              <a:rPr lang="ru-RU" sz="1200" b="1" dirty="0" smtClean="0"/>
              <a:t>Счётная </a:t>
            </a:r>
            <a:r>
              <a:rPr lang="ru-RU" sz="1200" b="1" dirty="0"/>
              <a:t>палата</a:t>
            </a:r>
            <a:endParaRPr lang="en-US" sz="1200" b="1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sz="1200" b="1" dirty="0"/>
              <a:t>         </a:t>
            </a:r>
            <a:r>
              <a:rPr lang="ru-RU" sz="1200" u="sng" dirty="0" smtClean="0"/>
              <a:t>Внешние </a:t>
            </a:r>
            <a:r>
              <a:rPr lang="ru-RU" sz="1200" u="sng" dirty="0"/>
              <a:t>консультанты и аудиторы, </a:t>
            </a:r>
            <a:r>
              <a:rPr lang="ru-RU" sz="1200" u="sng" dirty="0" smtClean="0"/>
              <a:t>привлечённые иными учреждениями</a:t>
            </a:r>
            <a:endParaRPr lang="en-US" sz="1200" u="sng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b="1" dirty="0" smtClean="0">
                <a:solidFill>
                  <a:srgbClr val="FF0000"/>
                </a:solidFill>
              </a:rPr>
              <a:t>Сроки?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/>
              <a:t>Ex ante/ Ex </a:t>
            </a:r>
            <a:r>
              <a:rPr lang="en-US" sz="1200" b="1" dirty="0" smtClean="0"/>
              <a:t>post </a:t>
            </a:r>
            <a:r>
              <a:rPr lang="ru-RU" sz="1200" b="1" dirty="0" smtClean="0">
                <a:solidFill>
                  <a:srgbClr val="FF0000"/>
                </a:solidFill>
              </a:rPr>
              <a:t>В ЛЮБОЕ ВРЕМЯ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В ТЕЧЕНИЕ 5 ЛЕТ ПОСЛЕ ПОСЛЕДНЕЙ ВЫПЛАТЫ</a:t>
            </a: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b="1" dirty="0">
                <a:solidFill>
                  <a:srgbClr val="FF0000"/>
                </a:solidFill>
              </a:rPr>
              <a:t>Зачем</a:t>
            </a:r>
            <a:r>
              <a:rPr lang="en-US" sz="1200" b="1" dirty="0">
                <a:solidFill>
                  <a:srgbClr val="FF0000"/>
                </a:solidFill>
              </a:rPr>
              <a:t>? 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-"/>
            </a:pPr>
            <a:r>
              <a:rPr lang="en-US" sz="1200" dirty="0"/>
              <a:t>- </a:t>
            </a:r>
            <a:r>
              <a:rPr lang="ru-RU" sz="1200" dirty="0"/>
              <a:t>Оценка </a:t>
            </a:r>
            <a:r>
              <a:rPr lang="ru-RU" sz="1200" dirty="0" smtClean="0"/>
              <a:t>прогресса по проекту </a:t>
            </a:r>
            <a:r>
              <a:rPr lang="ru-RU" sz="1200" dirty="0"/>
              <a:t>с </a:t>
            </a:r>
            <a:r>
              <a:rPr lang="ru-RU" sz="1200" dirty="0" smtClean="0"/>
              <a:t>ходом </a:t>
            </a:r>
            <a:r>
              <a:rPr lang="ru-RU" sz="1200" dirty="0"/>
              <a:t>времени по сравнению с заявленными целями и результатами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dirty="0" smtClean="0"/>
              <a:t> </a:t>
            </a:r>
            <a:r>
              <a:rPr lang="ru-RU" sz="1200" dirty="0"/>
              <a:t>- </a:t>
            </a:r>
            <a:r>
              <a:rPr lang="ru-RU" sz="1200" dirty="0" smtClean="0"/>
              <a:t>Использование средств в </a:t>
            </a:r>
            <a:r>
              <a:rPr lang="ru-RU" sz="1200" dirty="0"/>
              <a:t>соответствии с правилами и по назначению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dirty="0" smtClean="0"/>
              <a:t> - Финансовые </a:t>
            </a:r>
            <a:r>
              <a:rPr lang="ru-RU" sz="1200" dirty="0"/>
              <a:t>и юридические аспекты </a:t>
            </a:r>
            <a:endParaRPr lang="ru-RU" sz="1200" dirty="0" smtClean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endParaRPr lang="ru-RU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b="1" dirty="0" smtClean="0">
                <a:solidFill>
                  <a:srgbClr val="FF0000"/>
                </a:solidFill>
              </a:rPr>
              <a:t>Как</a:t>
            </a:r>
            <a:r>
              <a:rPr lang="en-GB" sz="1200" b="1" dirty="0" smtClean="0">
                <a:solidFill>
                  <a:srgbClr val="FF0000"/>
                </a:solidFill>
              </a:rPr>
              <a:t>?  </a:t>
            </a:r>
            <a:r>
              <a:rPr lang="ru-RU" sz="1200" b="1" dirty="0" smtClean="0"/>
              <a:t>Проверки на местах</a:t>
            </a:r>
            <a:r>
              <a:rPr lang="en-GB" sz="1200" b="1" dirty="0" smtClean="0">
                <a:solidFill>
                  <a:srgbClr val="008000"/>
                </a:solidFill>
              </a:rPr>
              <a:t>/</a:t>
            </a:r>
            <a:r>
              <a:rPr lang="ru-RU" sz="1200" b="1" dirty="0" smtClean="0">
                <a:solidFill>
                  <a:srgbClr val="008000"/>
                </a:solidFill>
              </a:rPr>
              <a:t>Фактические аудиты</a:t>
            </a:r>
            <a:r>
              <a:rPr lang="en-GB" sz="1200" b="1" dirty="0" smtClean="0">
                <a:solidFill>
                  <a:srgbClr val="008000"/>
                </a:solidFill>
              </a:rPr>
              <a:t>/</a:t>
            </a:r>
            <a:r>
              <a:rPr lang="ru-RU" sz="1200" b="1" dirty="0" smtClean="0">
                <a:solidFill>
                  <a:srgbClr val="008000"/>
                </a:solidFill>
              </a:rPr>
              <a:t>проверки</a:t>
            </a:r>
            <a:r>
              <a:rPr lang="en-GB" sz="1200" b="1" dirty="0" smtClean="0">
                <a:solidFill>
                  <a:srgbClr val="008000"/>
                </a:solidFill>
              </a:rPr>
              <a:t>/ </a:t>
            </a:r>
            <a:endParaRPr lang="en-GB" sz="1200" b="1" dirty="0">
              <a:solidFill>
                <a:srgbClr val="008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GB" sz="1200" b="1" dirty="0">
                <a:solidFill>
                  <a:srgbClr val="008000"/>
                </a:solidFill>
              </a:rPr>
              <a:t>         </a:t>
            </a:r>
            <a:r>
              <a:rPr lang="ru-RU" sz="1200" b="1" dirty="0" smtClean="0">
                <a:solidFill>
                  <a:srgbClr val="7030A0"/>
                </a:solidFill>
              </a:rPr>
              <a:t>Специальные отчёты</a:t>
            </a:r>
            <a:r>
              <a:rPr lang="en-GB" sz="1200" b="1" dirty="0" smtClean="0">
                <a:solidFill>
                  <a:srgbClr val="7030A0"/>
                </a:solidFill>
              </a:rPr>
              <a:t>/</a:t>
            </a:r>
            <a:r>
              <a:rPr lang="ru-RU" sz="1200" b="1" dirty="0" smtClean="0">
                <a:solidFill>
                  <a:schemeClr val="hlink"/>
                </a:solidFill>
              </a:rPr>
              <a:t>Мониторинговые визиты</a:t>
            </a: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US" sz="1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b="1" dirty="0" smtClean="0">
                <a:solidFill>
                  <a:srgbClr val="FF0000"/>
                </a:solidFill>
              </a:rPr>
              <a:t>Что</a:t>
            </a:r>
            <a:r>
              <a:rPr lang="en-US" sz="1200" b="1" dirty="0" smtClean="0">
                <a:solidFill>
                  <a:srgbClr val="FF0000"/>
                </a:solidFill>
              </a:rPr>
              <a:t>? </a:t>
            </a:r>
            <a:r>
              <a:rPr lang="ru-RU" sz="1200" b="1" dirty="0" smtClean="0"/>
              <a:t>Документы на местах</a:t>
            </a:r>
            <a:endParaRPr lang="en-GB" sz="1200" b="1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1200" b="1" dirty="0">
              <a:solidFill>
                <a:srgbClr val="7030A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ru-RU" sz="1200" b="1" dirty="0" smtClean="0">
                <a:solidFill>
                  <a:srgbClr val="FF0000"/>
                </a:solidFill>
              </a:rPr>
              <a:t>Мониторинговый инструмент</a:t>
            </a:r>
            <a:r>
              <a:rPr lang="en-GB" sz="1200" b="1" dirty="0" smtClean="0">
                <a:solidFill>
                  <a:srgbClr val="FF0000"/>
                </a:solidFill>
              </a:rPr>
              <a:t>: </a:t>
            </a:r>
            <a:r>
              <a:rPr lang="ru-RU" sz="1200" b="1" dirty="0" smtClean="0"/>
              <a:t>Грантовое соглашение</a:t>
            </a:r>
            <a:r>
              <a:rPr lang="en-GB" sz="1200" b="1" dirty="0" smtClean="0"/>
              <a:t>/</a:t>
            </a:r>
            <a:r>
              <a:rPr lang="ru-RU" sz="1200" b="1" dirty="0"/>
              <a:t>Финансовый </a:t>
            </a:r>
            <a:r>
              <a:rPr lang="ru-RU" sz="1200" b="1" dirty="0" smtClean="0"/>
              <a:t>регламент</a:t>
            </a:r>
            <a:endParaRPr lang="en-GB" sz="1400" i="0" dirty="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1400" i="0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 typeface="Wingdings" charset="0"/>
              <a:buNone/>
            </a:pPr>
            <a:endParaRPr lang="en-GB" sz="1400" i="0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 typeface="Wingdings" charset="0"/>
              <a:buNone/>
            </a:pPr>
            <a:endParaRPr lang="en-GB" sz="1400" i="0" dirty="0"/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 typeface="Wingdings" charset="0"/>
              <a:buNone/>
            </a:pPr>
            <a:endParaRPr lang="en-GB" sz="1800" b="1" dirty="0">
              <a:solidFill>
                <a:srgbClr val="FFCC00"/>
              </a:solidFill>
            </a:endParaRPr>
          </a:p>
        </p:txBody>
      </p:sp>
      <p:pic>
        <p:nvPicPr>
          <p:cNvPr id="67590" name="Picture 7" descr="EC-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79" y="3645024"/>
            <a:ext cx="1369484" cy="176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94" y="4470935"/>
            <a:ext cx="1224136" cy="11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C3A22C-B01D-E54D-8BF3-20F42DA69669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63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79388" y="1824038"/>
            <a:ext cx="813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fr-FR" altLang="en-US" sz="2800" i="0" dirty="0" smtClean="0">
                <a:solidFill>
                  <a:srgbClr val="000099"/>
                </a:solidFill>
                <a:cs typeface="+mn-cs"/>
              </a:rPr>
              <a:t>     </a:t>
            </a:r>
            <a:r>
              <a:rPr lang="ru-RU" altLang="en-US" sz="2800" b="1" i="0" dirty="0" smtClean="0">
                <a:cs typeface="+mn-cs"/>
              </a:rPr>
              <a:t>Возможные последствия контроля</a:t>
            </a:r>
            <a:endParaRPr lang="fr-FR" altLang="en-US" sz="2800" b="1" i="0" dirty="0" smtClean="0">
              <a:latin typeface="+mj-lt"/>
              <a:cs typeface="+mn-cs"/>
            </a:endParaRPr>
          </a:p>
        </p:txBody>
      </p:sp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595313" y="3068638"/>
            <a:ext cx="78120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3075" indent="-473075"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25000"/>
              <a:buFont typeface="Wingdings" charset="0"/>
              <a:buChar char="§"/>
            </a:pPr>
            <a:r>
              <a:rPr lang="ru-RU" sz="2000" b="1" dirty="0"/>
              <a:t>Для проекта: </a:t>
            </a:r>
            <a:r>
              <a:rPr lang="ru-RU" sz="2000" dirty="0"/>
              <a:t>приостановление, прекращение, финансовая корректировка, восстановление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25000"/>
              <a:buFont typeface="Wingdings" charset="0"/>
              <a:buChar char="§"/>
            </a:pPr>
            <a:r>
              <a:rPr lang="ru-RU" sz="2000" b="1" dirty="0"/>
              <a:t>Для задействованных услуг</a:t>
            </a:r>
            <a:r>
              <a:rPr lang="ru-RU" sz="2000" dirty="0"/>
              <a:t>: изменение внутренних процедур, корректировка системы внутреннего контроля, пересмотр правил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25000"/>
              <a:buFont typeface="Wingdings" charset="0"/>
              <a:buChar char="§"/>
            </a:pPr>
            <a:r>
              <a:rPr lang="ru-RU" sz="2000" b="1" dirty="0"/>
              <a:t>Для бенефициара</a:t>
            </a:r>
            <a:r>
              <a:rPr lang="ru-RU" sz="2000" dirty="0"/>
              <a:t>: </a:t>
            </a:r>
            <a:r>
              <a:rPr lang="ru-RU" sz="2000" dirty="0" smtClean="0"/>
              <a:t>отчёт в службу по борьбе с мошенничеством/ санкции</a:t>
            </a:r>
            <a:endParaRPr lang="en-GB" sz="2000" dirty="0"/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D0117F-87AF-E443-B091-8B1DB56A3EF4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64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58888" y="1268413"/>
            <a:ext cx="6697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ru-RU" sz="3600" dirty="0" smtClean="0"/>
              <a:t>Последняя возможность задать вопросы</a:t>
            </a:r>
            <a:endParaRPr lang="en-GB" sz="3600" dirty="0"/>
          </a:p>
        </p:txBody>
      </p:sp>
      <p:pic>
        <p:nvPicPr>
          <p:cNvPr id="69635" name="Picture 3" descr="helpdesk-c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2608132"/>
            <a:ext cx="4463950" cy="401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4653D1-C2FB-504D-A2C7-9C93511AF184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65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0" y="12684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fr-FR" altLang="en-US" sz="2800" i="0" dirty="0" smtClean="0">
                <a:cs typeface="+mn-cs"/>
              </a:rPr>
              <a:t>     </a:t>
            </a:r>
            <a:r>
              <a:rPr lang="ru-RU" altLang="en-US" sz="2800" b="1" i="0" dirty="0" smtClean="0">
                <a:cs typeface="+mn-cs"/>
              </a:rPr>
              <a:t>Полезные ссылки</a:t>
            </a:r>
            <a:endParaRPr lang="fr-FR" altLang="en-US" sz="2800" b="1" i="0" dirty="0" smtClean="0">
              <a:latin typeface="+mj-lt"/>
              <a:cs typeface="+mn-cs"/>
            </a:endParaRP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468313" y="1779588"/>
            <a:ext cx="799147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3075" indent="-4730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sz="1400" dirty="0" smtClean="0">
                <a:solidFill>
                  <a:srgbClr val="2D5EC1"/>
                </a:solidFill>
                <a:cs typeface="+mn-cs"/>
              </a:rPr>
              <a:t>Project Cycle Management </a:t>
            </a:r>
            <a:r>
              <a:rPr lang="en-GB" sz="1400" dirty="0" smtClean="0">
                <a:cs typeface="+mn-cs"/>
              </a:rPr>
              <a:t>(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PCM</a:t>
            </a:r>
            <a:r>
              <a:rPr lang="en-GB" sz="1400" dirty="0" smtClean="0">
                <a:cs typeface="+mn-cs"/>
              </a:rPr>
              <a:t>) Guidelines </a:t>
            </a:r>
          </a:p>
          <a:p>
            <a:pPr>
              <a:defRPr/>
            </a:pPr>
            <a:r>
              <a:rPr lang="en-GB" sz="1400" u="sng" dirty="0" smtClean="0">
                <a:cs typeface="+mn-cs"/>
                <a:hlinkClick r:id="rId3"/>
              </a:rPr>
              <a:t>https://ec.europa.eu/europeaid/aid-delivery-methods-project-cycle-management-guidelines-vol-1_en</a:t>
            </a:r>
            <a:endParaRPr lang="en-GB" sz="1400" dirty="0" smtClean="0">
              <a:cs typeface="+mn-cs"/>
            </a:endParaRPr>
          </a:p>
          <a:p>
            <a:pPr>
              <a:defRPr/>
            </a:pPr>
            <a:endParaRPr lang="en-GB" sz="1000" cap="small" dirty="0" smtClean="0">
              <a:cs typeface="+mn-cs"/>
            </a:endParaRPr>
          </a:p>
          <a:p>
            <a:pPr>
              <a:defRPr/>
            </a:pPr>
            <a:r>
              <a:rPr lang="en-GB" sz="1400" dirty="0" smtClean="0">
                <a:cs typeface="+mn-cs"/>
              </a:rPr>
              <a:t>The implementation of grant contracts - A Users' Guide (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Companion</a:t>
            </a:r>
            <a:r>
              <a:rPr lang="en-GB" sz="1400" dirty="0" smtClean="0">
                <a:cs typeface="+mn-cs"/>
              </a:rPr>
              <a:t>)</a:t>
            </a:r>
          </a:p>
          <a:p>
            <a:pPr>
              <a:defRPr/>
            </a:pPr>
            <a:r>
              <a:rPr lang="en-GB" sz="1400" u="sng" dirty="0" smtClean="0">
                <a:cs typeface="+mn-cs"/>
                <a:hlinkClick r:id="rId4"/>
              </a:rPr>
              <a:t>http://ec.europa.eu/europeaid/companion/document.do?nodeNumber=19</a:t>
            </a:r>
            <a:endParaRPr lang="en-GB" sz="1400" u="sng" dirty="0" smtClean="0">
              <a:cs typeface="+mn-cs"/>
            </a:endParaRPr>
          </a:p>
          <a:p>
            <a:pPr>
              <a:defRPr/>
            </a:pPr>
            <a:endParaRPr lang="en-GB" sz="1000" dirty="0" smtClean="0">
              <a:cs typeface="+mn-cs"/>
            </a:endParaRPr>
          </a:p>
          <a:p>
            <a:pPr>
              <a:defRPr/>
            </a:pPr>
            <a:r>
              <a:rPr lang="en-GB" sz="1400" dirty="0" smtClean="0">
                <a:cs typeface="+mn-cs"/>
              </a:rPr>
              <a:t>Financial </a:t>
            </a:r>
            <a:r>
              <a:rPr lang="en-GB" sz="1400" dirty="0">
                <a:cs typeface="+mn-cs"/>
              </a:rPr>
              <a:t>Management </a:t>
            </a:r>
            <a:r>
              <a:rPr lang="en-GB" sz="1400" b="1" dirty="0">
                <a:solidFill>
                  <a:srgbClr val="FF0000"/>
                </a:solidFill>
                <a:cs typeface="+mn-cs"/>
              </a:rPr>
              <a:t>Toolkit</a:t>
            </a:r>
            <a:r>
              <a:rPr lang="en-GB" sz="1400" dirty="0">
                <a:cs typeface="+mn-cs"/>
              </a:rPr>
              <a:t> for recipients of EU funds for external actions </a:t>
            </a:r>
            <a:endParaRPr lang="en-GB" sz="1400" dirty="0">
              <a:cs typeface="+mn-cs"/>
              <a:hlinkClick r:id="rId5"/>
            </a:endParaRPr>
          </a:p>
          <a:p>
            <a:pPr>
              <a:defRPr/>
            </a:pPr>
            <a:r>
              <a:rPr lang="en-GB" sz="1400" dirty="0">
                <a:cs typeface="+mn-cs"/>
                <a:hlinkClick r:id="rId5"/>
              </a:rPr>
              <a:t>http://ec.europa.eu/europeaid/work/procedures/financial-management-toolkit_en.htm_en</a:t>
            </a:r>
            <a:endParaRPr lang="en-GB" sz="1400" dirty="0">
              <a:cs typeface="+mn-cs"/>
            </a:endParaRPr>
          </a:p>
          <a:p>
            <a:pPr>
              <a:defRPr/>
            </a:pPr>
            <a:endParaRPr lang="en-GB" sz="1000" b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GB" sz="1400" b="1" dirty="0" err="1" smtClean="0">
                <a:solidFill>
                  <a:srgbClr val="FF0000"/>
                </a:solidFill>
                <a:cs typeface="+mn-cs"/>
              </a:rPr>
              <a:t>PR</a:t>
            </a:r>
            <a:r>
              <a:rPr lang="en-GB" sz="1400" dirty="0" err="1" smtClean="0">
                <a:cs typeface="+mn-cs"/>
              </a:rPr>
              <a:t>ocurement</a:t>
            </a:r>
            <a:r>
              <a:rPr lang="en-GB" sz="1400" dirty="0" smtClean="0">
                <a:cs typeface="+mn-cs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A</a:t>
            </a:r>
            <a:r>
              <a:rPr lang="en-GB" sz="1400" dirty="0" smtClean="0">
                <a:cs typeface="+mn-cs"/>
              </a:rPr>
              <a:t>nd 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G</a:t>
            </a:r>
            <a:r>
              <a:rPr lang="en-GB" sz="1400" dirty="0" smtClean="0">
                <a:cs typeface="+mn-cs"/>
              </a:rPr>
              <a:t>rants for European Union external actions. A Practical Guide (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PRAG</a:t>
            </a:r>
            <a:r>
              <a:rPr lang="en-GB" sz="1400" dirty="0" smtClean="0">
                <a:cs typeface="+mn-cs"/>
              </a:rPr>
              <a:t>) </a:t>
            </a:r>
          </a:p>
          <a:p>
            <a:pPr>
              <a:defRPr/>
            </a:pPr>
            <a:r>
              <a:rPr lang="en-GB" sz="1400" dirty="0">
                <a:cs typeface="+mn-cs"/>
                <a:hlinkClick r:id="rId6"/>
              </a:rPr>
              <a:t>http://ec.europa.eu/europeaid/prag/document.do?nodeNumber=6</a:t>
            </a:r>
            <a:endParaRPr lang="en-GB" sz="1400" dirty="0">
              <a:cs typeface="+mn-cs"/>
            </a:endParaRPr>
          </a:p>
          <a:p>
            <a:pPr>
              <a:defRPr/>
            </a:pPr>
            <a:endParaRPr lang="en-GB" sz="1000" dirty="0" smtClean="0">
              <a:cs typeface="+mn-cs"/>
            </a:endParaRPr>
          </a:p>
          <a:p>
            <a:pPr>
              <a:defRPr/>
            </a:pP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PROSPECT</a:t>
            </a:r>
            <a:r>
              <a:rPr lang="en-GB" sz="1400" dirty="0" smtClean="0">
                <a:cs typeface="+mn-cs"/>
              </a:rPr>
              <a:t> (Electronic system to facilitate the submission of applications for call for proposals)</a:t>
            </a:r>
          </a:p>
          <a:p>
            <a:pPr>
              <a:defRPr/>
            </a:pPr>
            <a:r>
              <a:rPr lang="en-GB" sz="1400" dirty="0" smtClean="0">
                <a:cs typeface="+mn-cs"/>
                <a:hlinkClick r:id="rId7"/>
              </a:rPr>
              <a:t>https://webgate.ec.europa.eu/europeaid/prospect/external/</a:t>
            </a:r>
            <a:endParaRPr lang="en-GB" sz="1400" dirty="0" smtClean="0">
              <a:cs typeface="+mn-cs"/>
            </a:endParaRPr>
          </a:p>
          <a:p>
            <a:pPr>
              <a:defRPr/>
            </a:pPr>
            <a:endParaRPr lang="en-GB" sz="1000" b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PADOR</a:t>
            </a:r>
            <a:r>
              <a:rPr lang="en-GB" sz="1400" dirty="0" smtClean="0">
                <a:cs typeface="+mn-cs"/>
              </a:rPr>
              <a:t> (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P</a:t>
            </a:r>
            <a:r>
              <a:rPr lang="en-GB" sz="1400" dirty="0" smtClean="0">
                <a:cs typeface="+mn-cs"/>
              </a:rPr>
              <a:t>otential 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A</a:t>
            </a:r>
            <a:r>
              <a:rPr lang="en-GB" sz="1400" dirty="0" smtClean="0">
                <a:cs typeface="+mn-cs"/>
              </a:rPr>
              <a:t>pplicant 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D</a:t>
            </a:r>
            <a:r>
              <a:rPr lang="en-GB" sz="1400" dirty="0" smtClean="0">
                <a:cs typeface="+mn-cs"/>
              </a:rPr>
              <a:t>ata 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O</a:t>
            </a:r>
            <a:r>
              <a:rPr lang="en-GB" sz="1400" dirty="0" smtClean="0">
                <a:cs typeface="+mn-cs"/>
              </a:rPr>
              <a:t>n-line </a:t>
            </a:r>
            <a:r>
              <a:rPr lang="en-GB" sz="1400" b="1" dirty="0" smtClean="0">
                <a:solidFill>
                  <a:srgbClr val="FF0000"/>
                </a:solidFill>
                <a:cs typeface="+mn-cs"/>
              </a:rPr>
              <a:t>R</a:t>
            </a:r>
            <a:r>
              <a:rPr lang="en-GB" sz="1400" dirty="0" smtClean="0">
                <a:cs typeface="+mn-cs"/>
              </a:rPr>
              <a:t>egistration)</a:t>
            </a:r>
          </a:p>
          <a:p>
            <a:pPr>
              <a:defRPr/>
            </a:pPr>
            <a:r>
              <a:rPr lang="en-GB" sz="1400" dirty="0" smtClean="0">
                <a:cs typeface="+mn-cs"/>
                <a:hlinkClick r:id="rId8"/>
              </a:rPr>
              <a:t>http://ec.europa.eu/europeaid/pador-guide-applicants_en</a:t>
            </a:r>
            <a:endParaRPr lang="en-GB" sz="1400" dirty="0" smtClean="0">
              <a:cs typeface="+mn-cs"/>
            </a:endParaRPr>
          </a:p>
          <a:p>
            <a:pPr>
              <a:defRPr/>
            </a:pPr>
            <a:endParaRPr lang="en-GB" sz="1400" dirty="0" smtClean="0">
              <a:cs typeface="+mn-cs"/>
            </a:endParaRPr>
          </a:p>
        </p:txBody>
      </p:sp>
      <p:sp>
        <p:nvSpPr>
          <p:cNvPr id="706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C78600-FEDE-CE4F-BC98-F839DF2ADE36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66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4AAA2-3C7F-F947-8714-7F8133A8D90A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162880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i="1" dirty="0">
                <a:latin typeface="+mn-lt"/>
                <a:cs typeface="Times New Roman" panose="02020603050405020304" pitchFamily="18" charset="0"/>
              </a:rPr>
              <a:t>Данная презентация предоставляет</a:t>
            </a:r>
            <a:r>
              <a:rPr lang="en-US" sz="24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+mn-lt"/>
                <a:cs typeface="Times New Roman" panose="02020603050405020304" pitchFamily="18" charset="0"/>
              </a:rPr>
              <a:t>собой 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справочную информацию </a:t>
            </a:r>
            <a:r>
              <a:rPr lang="ru-RU" sz="2400" i="1" dirty="0">
                <a:latin typeface="+mn-lt"/>
                <a:cs typeface="Times New Roman" panose="02020603050405020304" pitchFamily="18" charset="0"/>
              </a:rPr>
              <a:t>для 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участников конкурса.</a:t>
            </a:r>
          </a:p>
          <a:p>
            <a:pPr marL="0" indent="0" algn="just">
              <a:buNone/>
            </a:pPr>
            <a:endParaRPr lang="en-US" sz="2400" i="1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+mn-lt"/>
                <a:cs typeface="Times New Roman" panose="02020603050405020304" pitchFamily="18" charset="0"/>
              </a:rPr>
              <a:t>Информация, содержащаяся в данной презентации, 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не заменяет и не отменяет положений Руководства. </a:t>
            </a:r>
          </a:p>
          <a:p>
            <a:pPr marL="0" indent="0" algn="just">
              <a:buNone/>
            </a:pPr>
            <a:endParaRPr lang="ru-RU" sz="2400" i="1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+mn-lt"/>
                <a:cs typeface="Times New Roman" panose="02020603050405020304" pitchFamily="18" charset="0"/>
              </a:rPr>
              <a:t>случае несоответствия </a:t>
            </a:r>
            <a:r>
              <a:rPr lang="ru-RU" sz="2400" i="1" dirty="0" smtClean="0">
                <a:latin typeface="+mn-lt"/>
                <a:cs typeface="Times New Roman" panose="02020603050405020304" pitchFamily="18" charset="0"/>
              </a:rPr>
              <a:t>информации,</a:t>
            </a:r>
            <a:endParaRPr lang="ru-RU" sz="2400" i="1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+mn-lt"/>
                <a:cs typeface="Times New Roman" panose="02020603050405020304" pitchFamily="18" charset="0"/>
              </a:rPr>
              <a:t>Руководство является единственным документом, имеющим юридическую силу.</a:t>
            </a:r>
          </a:p>
        </p:txBody>
      </p:sp>
    </p:spTree>
    <p:extLst>
      <p:ext uri="{BB962C8B-B14F-4D97-AF65-F5344CB8AC3E}">
        <p14:creationId xmlns:p14="http://schemas.microsoft.com/office/powerpoint/2010/main" val="224269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3810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>
                <a:solidFill>
                  <a:srgbClr val="0000FF"/>
                </a:solidFill>
                <a:latin typeface="Times New Roman" charset="0"/>
              </a:rPr>
              <a:t>		</a:t>
            </a:r>
            <a:endParaRPr lang="fr-BE" sz="2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285163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3000" b="1" i="0" dirty="0" smtClean="0">
                <a:solidFill>
                  <a:srgbClr val="C00000"/>
                </a:solidFill>
                <a:cs typeface="+mn-cs"/>
              </a:rPr>
              <a:t>Принцип со-финансирования</a:t>
            </a:r>
            <a:endParaRPr lang="en-GB" altLang="en-US" sz="3000" b="1" i="0" dirty="0" smtClean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3000" i="0" dirty="0" smtClean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3000" i="0" dirty="0" smtClean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3000" i="0" dirty="0" smtClean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3000" i="0" dirty="0" smtClean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3000" i="0" dirty="0" smtClean="0">
              <a:solidFill>
                <a:srgbClr val="C00000"/>
              </a:solidFill>
              <a:cs typeface="+mn-cs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i="0" dirty="0" smtClean="0">
              <a:solidFill>
                <a:schemeClr val="tx1"/>
              </a:solidFill>
              <a:cs typeface="+mn-cs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i="0" dirty="0" smtClean="0">
              <a:solidFill>
                <a:schemeClr val="tx1"/>
              </a:solidFill>
              <a:cs typeface="+mn-cs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i="0" dirty="0" smtClean="0">
              <a:solidFill>
                <a:schemeClr val="tx1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600" i="0" dirty="0" err="1" smtClean="0">
                <a:solidFill>
                  <a:schemeClr val="tx1"/>
                </a:solidFill>
                <a:cs typeface="+mn-cs"/>
              </a:rPr>
              <a:t>EuropeAid</a:t>
            </a:r>
            <a:r>
              <a:rPr lang="en-GB" altLang="en-US" sz="1600" i="0" dirty="0" smtClean="0">
                <a:solidFill>
                  <a:schemeClr val="tx1"/>
                </a:solidFill>
                <a:cs typeface="+mn-cs"/>
              </a:rPr>
              <a:t>/154793</a:t>
            </a:r>
            <a:endParaRPr lang="ru-RU" altLang="en-US" sz="1600" i="0" dirty="0" smtClean="0">
              <a:solidFill>
                <a:schemeClr val="tx1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i="0" dirty="0" smtClean="0">
              <a:solidFill>
                <a:schemeClr val="tx1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ru-RU" altLang="en-US" sz="1800" i="0" dirty="0" smtClean="0">
                <a:solidFill>
                  <a:srgbClr val="C00000"/>
                </a:solidFill>
                <a:cs typeface="+mn-cs"/>
              </a:rPr>
              <a:t>Размер со-финансирования составляет от</a:t>
            </a:r>
            <a:r>
              <a:rPr lang="en-GB" altLang="en-US" sz="1800" i="0" dirty="0" smtClean="0">
                <a:solidFill>
                  <a:srgbClr val="C00000"/>
                </a:solidFill>
                <a:cs typeface="+mn-cs"/>
              </a:rPr>
              <a:t> 50</a:t>
            </a:r>
            <a:r>
              <a:rPr lang="ru-RU" altLang="en-US" sz="1800" i="0" dirty="0" smtClean="0">
                <a:solidFill>
                  <a:srgbClr val="C00000"/>
                </a:solidFill>
                <a:cs typeface="+mn-cs"/>
              </a:rPr>
              <a:t>%</a:t>
            </a:r>
            <a:r>
              <a:rPr lang="en-GB" altLang="en-US" sz="1800" i="0" dirty="0" smtClean="0">
                <a:solidFill>
                  <a:srgbClr val="C00000"/>
                </a:solidFill>
                <a:cs typeface="+mn-cs"/>
              </a:rPr>
              <a:t> - </a:t>
            </a:r>
            <a:r>
              <a:rPr lang="ru-RU" altLang="en-US" sz="1800" i="0" dirty="0" smtClean="0">
                <a:solidFill>
                  <a:srgbClr val="C00000"/>
                </a:solidFill>
                <a:cs typeface="+mn-cs"/>
              </a:rPr>
              <a:t>до </a:t>
            </a:r>
            <a:r>
              <a:rPr lang="en-GB" altLang="en-US" sz="1800" i="0" dirty="0" smtClean="0">
                <a:solidFill>
                  <a:srgbClr val="C00000"/>
                </a:solidFill>
                <a:cs typeface="+mn-cs"/>
              </a:rPr>
              <a:t>75/90/95%</a:t>
            </a:r>
            <a:endParaRPr lang="ru-RU" altLang="en-US" sz="1800" i="0" dirty="0" smtClean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0"/>
              </a:spcBef>
              <a:buClrTx/>
              <a:buNone/>
              <a:defRPr/>
            </a:pPr>
            <a:endParaRPr lang="en-GB" altLang="en-US" sz="2000" i="0" dirty="0" smtClean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10244" name="Picture 4" descr="Principe_ de_ co-finan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55825"/>
            <a:ext cx="396081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CCDA9A-A77F-B542-969D-4790C15D0E80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GB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Авторство</a:t>
            </a:r>
            <a:r>
              <a:rPr lang="en-US" sz="26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/ </a:t>
            </a:r>
            <a:r>
              <a:rPr lang="ru-RU" sz="2600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Использование результатов проекта и приобретённого оборудования</a:t>
            </a:r>
            <a:endParaRPr lang="en-GB" sz="2600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800" dirty="0">
              <a:latin typeface="Verdan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Verdana" charset="0"/>
                <a:ea typeface="ＭＳ Ｐゴシック" charset="0"/>
              </a:rPr>
              <a:t>Имущественные права, а также права интеллектуальной и промышленной собственности на результаты действий по проекту, отчёты и другие связанные с ними документы </a:t>
            </a:r>
            <a:r>
              <a:rPr lang="ru-RU" sz="2200" dirty="0" smtClean="0">
                <a:solidFill>
                  <a:srgbClr val="A9000F"/>
                </a:solidFill>
                <a:latin typeface="Verdana" charset="0"/>
                <a:ea typeface="ＭＳ Ｐゴシック" charset="0"/>
              </a:rPr>
              <a:t>принадлежат Бенефициару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1800" dirty="0" smtClean="0">
              <a:latin typeface="Verdan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Verdana" charset="0"/>
                <a:ea typeface="ＭＳ Ｐゴシック" charset="0"/>
              </a:rPr>
              <a:t>Тем не менее, </a:t>
            </a:r>
            <a:r>
              <a:rPr lang="ru-RU" sz="2200" dirty="0" smtClean="0">
                <a:solidFill>
                  <a:srgbClr val="A9000F"/>
                </a:solidFill>
                <a:latin typeface="Verdana" charset="0"/>
                <a:ea typeface="ＭＳ Ｐゴシック" charset="0"/>
              </a:rPr>
              <a:t>Европейский союз сохраняет право свободно пользоваться всеми документами</a:t>
            </a:r>
            <a:r>
              <a:rPr lang="ru-RU" sz="2200" dirty="0" smtClean="0">
                <a:latin typeface="Verdana" charset="0"/>
                <a:ea typeface="ＭＳ Ｐゴシック" charset="0"/>
              </a:rPr>
              <a:t>, которые являются результатом реализации проекта, независимо от их формы, при условии, что это не нарушает существующие права на промышленную и интеллектуальную собственность</a:t>
            </a:r>
            <a:r>
              <a:rPr lang="en-US" sz="2200" dirty="0" smtClean="0">
                <a:latin typeface="Verdana" charset="0"/>
                <a:ea typeface="ＭＳ Ｐゴシック" charset="0"/>
              </a:rPr>
              <a:t>.</a:t>
            </a:r>
            <a:endParaRPr lang="ar-JO" sz="2200" dirty="0">
              <a:latin typeface="Verdana" charset="0"/>
              <a:ea typeface="ＭＳ Ｐゴシック" charset="0"/>
              <a:cs typeface="Arial" charset="0"/>
            </a:endParaRPr>
          </a:p>
          <a:p>
            <a:endParaRPr lang="en-GB" sz="2000" dirty="0">
              <a:latin typeface="Verdana" charset="0"/>
              <a:ea typeface="ＭＳ Ｐゴシック" charset="0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ECF462-651E-314B-ACF5-CC963ED8E726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Verdana" charset="0"/>
                <a:ea typeface="ＭＳ Ｐゴシック" charset="0"/>
              </a:rPr>
              <a:t>Финансирование</a:t>
            </a:r>
            <a:endParaRPr lang="en-GB" dirty="0">
              <a:solidFill>
                <a:srgbClr val="C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888953"/>
          </a:xfrm>
        </p:spPr>
        <p:txBody>
          <a:bodyPr/>
          <a:lstStyle/>
          <a:p>
            <a:r>
              <a:rPr lang="ru-RU" sz="2800" i="0" dirty="0" smtClean="0">
                <a:latin typeface="Verdana" charset="0"/>
                <a:ea typeface="ＭＳ Ｐゴシック" charset="0"/>
              </a:rPr>
              <a:t>Предоставляемая ЕС сумма</a:t>
            </a:r>
            <a:endParaRPr lang="en-GB" sz="2800" i="0" dirty="0">
              <a:latin typeface="Verdana" charset="0"/>
              <a:ea typeface="ＭＳ Ｐゴシック" charset="0"/>
            </a:endParaRPr>
          </a:p>
          <a:p>
            <a:endParaRPr lang="en-GB" i="0" dirty="0">
              <a:latin typeface="Verdana" charset="0"/>
              <a:ea typeface="ＭＳ Ｐゴシック" charset="0"/>
            </a:endParaRPr>
          </a:p>
          <a:p>
            <a:r>
              <a:rPr lang="ru-RU" sz="2800" i="0" dirty="0" smtClean="0">
                <a:latin typeface="Verdana" charset="0"/>
                <a:ea typeface="ＭＳ Ｐゴシック" charset="0"/>
              </a:rPr>
              <a:t>Запрашиваемая сумма (с ограничениями по минимальному и максимальному:</a:t>
            </a:r>
            <a:endParaRPr lang="en-GB" sz="2800" i="0" dirty="0">
              <a:latin typeface="Verdana" charset="0"/>
              <a:ea typeface="ＭＳ Ｐゴシック" charset="0"/>
            </a:endParaRPr>
          </a:p>
          <a:p>
            <a:pPr marL="857250" lvl="1" indent="-457200"/>
            <a:r>
              <a:rPr lang="ru-RU" sz="2400" b="0" dirty="0" smtClean="0">
                <a:latin typeface="Verdana" charset="0"/>
                <a:ea typeface="ＭＳ Ｐゴシック" charset="0"/>
              </a:rPr>
              <a:t>размеру гранта</a:t>
            </a:r>
            <a:endParaRPr lang="en-GB" sz="2400" b="0" dirty="0">
              <a:latin typeface="Verdana" charset="0"/>
              <a:ea typeface="ＭＳ Ｐゴシック" charset="0"/>
            </a:endParaRPr>
          </a:p>
          <a:p>
            <a:pPr marL="857250" lvl="1" indent="-457200"/>
            <a:r>
              <a:rPr lang="ru-RU" sz="2400" b="0" dirty="0" smtClean="0">
                <a:latin typeface="Verdana" charset="0"/>
                <a:ea typeface="ＭＳ Ｐゴシック" charset="0"/>
              </a:rPr>
              <a:t>размеру со-финансирования</a:t>
            </a:r>
            <a:endParaRPr lang="en-GB" sz="2400" b="0" dirty="0">
              <a:latin typeface="Verdana" charset="0"/>
              <a:ea typeface="ＭＳ Ｐゴシック" charset="0"/>
            </a:endParaRPr>
          </a:p>
          <a:p>
            <a:pPr marL="857250" lvl="1" indent="-457200"/>
            <a:r>
              <a:rPr lang="ru-RU" sz="2400" b="0" dirty="0" smtClean="0">
                <a:latin typeface="Verdana" charset="0"/>
                <a:ea typeface="ＭＳ Ｐゴシック" charset="0"/>
              </a:rPr>
              <a:t>проценту, выделяемому для финансовой поддержки третьих лиц)</a:t>
            </a:r>
            <a:endParaRPr lang="en-GB" sz="2400" dirty="0">
              <a:latin typeface="Verdana" charset="0"/>
              <a:ea typeface="ＭＳ Ｐゴシック" charset="0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4AC616-0633-4C4A-9EB9-B267ED404416}" type="slidenum">
              <a:rPr lang="en-GB" sz="1400" i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GB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18713</TotalTime>
  <Words>3218</Words>
  <Application>Microsoft Office PowerPoint</Application>
  <PresentationFormat>On-screen Show (4:3)</PresentationFormat>
  <Paragraphs>647</Paragraphs>
  <Slides>67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Slide_Master</vt:lpstr>
      <vt:lpstr>Worksheet</vt:lpstr>
      <vt:lpstr>PowerPoint Presentation</vt:lpstr>
      <vt:lpstr>       Пути достижения ЕС своих     стратегических целей</vt:lpstr>
      <vt:lpstr>Конкурсы заявок ЕС</vt:lpstr>
      <vt:lpstr>Процесс присуждения гранта</vt:lpstr>
      <vt:lpstr>Хронология</vt:lpstr>
      <vt:lpstr>PowerPoint Presentation</vt:lpstr>
      <vt:lpstr>PowerPoint Presentation</vt:lpstr>
      <vt:lpstr>Авторство / Использование результатов проекта и приобретённого оборудования</vt:lpstr>
      <vt:lpstr>Финансирование</vt:lpstr>
      <vt:lpstr>Участники</vt:lpstr>
      <vt:lpstr>Критерии отбора заявителей</vt:lpstr>
      <vt:lpstr>Нововведение №1: Один конкурс и два финансовых инструмента</vt:lpstr>
      <vt:lpstr>Нововведение №2: Один конкурс и два лота</vt:lpstr>
      <vt:lpstr>Нововведение №3:  меньше грантов – крупнее суммы</vt:lpstr>
      <vt:lpstr>Нововведение №4:  настоятельно рекомендуем включить 1-3 со-заявителей</vt:lpstr>
      <vt:lpstr>Нововведение №5: настоятельная рекомендация/обязательство  по перераспределению грантов</vt:lpstr>
      <vt:lpstr>Финансовая поддержка третьих лиц</vt:lpstr>
      <vt:lpstr>Нововведение №6: открытый конкурс  («в один этап»)</vt:lpstr>
      <vt:lpstr>Нововведение №7: PROSPECT</vt:lpstr>
      <vt:lpstr>PowerPoint Presentation</vt:lpstr>
      <vt:lpstr>PowerPoint Presentation</vt:lpstr>
      <vt:lpstr>PowerPoint Presentation</vt:lpstr>
      <vt:lpstr>Бюджет</vt:lpstr>
      <vt:lpstr>1. Кадры</vt:lpstr>
      <vt:lpstr>2. Командировочные расходы</vt:lpstr>
      <vt:lpstr>3. Оборудование и материалы</vt:lpstr>
      <vt:lpstr>4. Местный офис</vt:lpstr>
      <vt:lpstr>5. Прочие расходы</vt:lpstr>
      <vt:lpstr>PowerPoint Presentation</vt:lpstr>
      <vt:lpstr>PowerPoint Presentation</vt:lpstr>
      <vt:lpstr>Что мы ищем?</vt:lpstr>
      <vt:lpstr>Оценка концепции проекта предложения/полного предложения</vt:lpstr>
      <vt:lpstr>Оценка концепции проекта предложения</vt:lpstr>
      <vt:lpstr>Оценка концепции проектного предложения: Актуальность проекта</vt:lpstr>
      <vt:lpstr>Оценка концепции проектного предложения: Актуальность проекта</vt:lpstr>
      <vt:lpstr>Оценка концепции проектного предложения: Актуальность проекта (максимум 10 баллов)</vt:lpstr>
      <vt:lpstr>Оценка концепции проектного предложения: Актуальность проекта</vt:lpstr>
      <vt:lpstr>Оценка концепции проектного предложения: Планирование деятельности</vt:lpstr>
      <vt:lpstr>Окончательная оценка концепции проектного предложения</vt:lpstr>
      <vt:lpstr>Оценка полного проектного предложения</vt:lpstr>
      <vt:lpstr>Оценка полного предложения</vt:lpstr>
      <vt:lpstr>Оценка полного предложения:  Финансовые и Производственные возможности (максимальное число баллов за весь раздел = 20)</vt:lpstr>
      <vt:lpstr>Оценка полного предложения:  Актуальность деятельности (максимальное число баллов за весь раздел = 30)</vt:lpstr>
      <vt:lpstr>Оценка полного предложения (1/2): Эффективность и возможность реализации (максимальное число баллов на весь раздел = 20 )</vt:lpstr>
      <vt:lpstr>Оценка полного предложения (2/2): Эффективность и возможность реализации</vt:lpstr>
      <vt:lpstr>Оценка полного предложения: Устойчивость (максимальное число баллов на весь раздел = 15 )</vt:lpstr>
      <vt:lpstr>Оценка полного проектного предложения: Бюджет и экономическая эффективность (максимальное число баллов на весь раздел = 15 )</vt:lpstr>
      <vt:lpstr>Заключительная оценка полного проектного предложения</vt:lpstr>
      <vt:lpstr> КОНТРАКТ</vt:lpstr>
      <vt:lpstr>    Процедура присуждения контракта</vt:lpstr>
      <vt:lpstr>Бюджет</vt:lpstr>
      <vt:lpstr>Бюджет</vt:lpstr>
      <vt:lpstr>Бюджет</vt:lpstr>
      <vt:lpstr>PowerPoint Presentation</vt:lpstr>
      <vt:lpstr>PowerPoint Presentation</vt:lpstr>
      <vt:lpstr>PowerPoint Presentation</vt:lpstr>
      <vt:lpstr>Подтверждающие документы</vt:lpstr>
      <vt:lpstr>ОТЧЁТЫ</vt:lpstr>
      <vt:lpstr>PowerPoint Presentation</vt:lpstr>
      <vt:lpstr>PowerPoint Presentation</vt:lpstr>
      <vt:lpstr>PowerPoint Presentation</vt:lpstr>
      <vt:lpstr>PowerPoint Presentation</vt:lpstr>
      <vt:lpstr>Мониторинг и контроль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SAUCHANKA Volha (RELEX-MINSK-EXT)</cp:lastModifiedBy>
  <cp:revision>897</cp:revision>
  <cp:lastPrinted>2017-05-02T08:32:30Z</cp:lastPrinted>
  <dcterms:created xsi:type="dcterms:W3CDTF">2011-10-28T10:25:18Z</dcterms:created>
  <dcterms:modified xsi:type="dcterms:W3CDTF">2017-05-03T09:39:17Z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