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28"/>
  </p:notesMasterIdLst>
  <p:handoutMasterIdLst>
    <p:handoutMasterId r:id="rId29"/>
  </p:handoutMasterIdLst>
  <p:sldIdLst>
    <p:sldId id="257" r:id="rId2"/>
    <p:sldId id="309" r:id="rId3"/>
    <p:sldId id="310" r:id="rId4"/>
    <p:sldId id="311" r:id="rId5"/>
    <p:sldId id="285" r:id="rId6"/>
    <p:sldId id="312" r:id="rId7"/>
    <p:sldId id="258" r:id="rId8"/>
    <p:sldId id="279" r:id="rId9"/>
    <p:sldId id="314" r:id="rId10"/>
    <p:sldId id="316" r:id="rId11"/>
    <p:sldId id="332"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08" r:id="rId27"/>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F78CC5-4695-49EA-B407-C9966D5DA076}" v="20" dt="2024-05-15T21:57:18.00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672" autoAdjust="0"/>
  </p:normalViewPr>
  <p:slideViewPr>
    <p:cSldViewPr snapToGrid="0">
      <p:cViewPr varScale="1">
        <p:scale>
          <a:sx n="56" d="100"/>
          <a:sy n="56" d="100"/>
        </p:scale>
        <p:origin x="12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im SAIFI" userId="429a8382-a98b-4b1e-97a2-74633f84a0c5" providerId="ADAL" clId="{53F78CC5-4695-49EA-B407-C9966D5DA076}"/>
    <pc:docChg chg="undo custSel addSld modSld sldOrd">
      <pc:chgData name="Salim SAIFI" userId="429a8382-a98b-4b1e-97a2-74633f84a0c5" providerId="ADAL" clId="{53F78CC5-4695-49EA-B407-C9966D5DA076}" dt="2024-05-15T22:01:52.718" v="7647" actId="120"/>
      <pc:docMkLst>
        <pc:docMk/>
      </pc:docMkLst>
      <pc:sldChg chg="modSp mod">
        <pc:chgData name="Salim SAIFI" userId="429a8382-a98b-4b1e-97a2-74633f84a0c5" providerId="ADAL" clId="{53F78CC5-4695-49EA-B407-C9966D5DA076}" dt="2024-05-15T19:57:29.388" v="5" actId="6549"/>
        <pc:sldMkLst>
          <pc:docMk/>
          <pc:sldMk cId="2510304107" sldId="257"/>
        </pc:sldMkLst>
        <pc:spChg chg="mod">
          <ac:chgData name="Salim SAIFI" userId="429a8382-a98b-4b1e-97a2-74633f84a0c5" providerId="ADAL" clId="{53F78CC5-4695-49EA-B407-C9966D5DA076}" dt="2024-05-15T19:57:29.388" v="5" actId="6549"/>
          <ac:spMkLst>
            <pc:docMk/>
            <pc:sldMk cId="2510304107" sldId="257"/>
            <ac:spMk id="4" creationId="{D2240494-3D7C-2EDD-8FC7-63855A51C414}"/>
          </ac:spMkLst>
        </pc:spChg>
      </pc:sldChg>
      <pc:sldChg chg="modSp mod">
        <pc:chgData name="Salim SAIFI" userId="429a8382-a98b-4b1e-97a2-74633f84a0c5" providerId="ADAL" clId="{53F78CC5-4695-49EA-B407-C9966D5DA076}" dt="2024-05-15T20:10:11.925" v="360" actId="20577"/>
        <pc:sldMkLst>
          <pc:docMk/>
          <pc:sldMk cId="3372262316" sldId="260"/>
        </pc:sldMkLst>
        <pc:spChg chg="mod">
          <ac:chgData name="Salim SAIFI" userId="429a8382-a98b-4b1e-97a2-74633f84a0c5" providerId="ADAL" clId="{53F78CC5-4695-49EA-B407-C9966D5DA076}" dt="2024-05-15T20:10:11.925" v="360" actId="20577"/>
          <ac:spMkLst>
            <pc:docMk/>
            <pc:sldMk cId="3372262316" sldId="260"/>
            <ac:spMk id="3" creationId="{4B37F38F-D678-B86F-2BB7-DB00270350CD}"/>
          </ac:spMkLst>
        </pc:spChg>
      </pc:sldChg>
      <pc:sldChg chg="modSp mod">
        <pc:chgData name="Salim SAIFI" userId="429a8382-a98b-4b1e-97a2-74633f84a0c5" providerId="ADAL" clId="{53F78CC5-4695-49EA-B407-C9966D5DA076}" dt="2024-05-15T20:24:05.868" v="829" actId="6549"/>
        <pc:sldMkLst>
          <pc:docMk/>
          <pc:sldMk cId="549533175" sldId="261"/>
        </pc:sldMkLst>
        <pc:spChg chg="mod">
          <ac:chgData name="Salim SAIFI" userId="429a8382-a98b-4b1e-97a2-74633f84a0c5" providerId="ADAL" clId="{53F78CC5-4695-49EA-B407-C9966D5DA076}" dt="2024-05-15T20:24:05.868" v="829" actId="6549"/>
          <ac:spMkLst>
            <pc:docMk/>
            <pc:sldMk cId="549533175" sldId="261"/>
            <ac:spMk id="3" creationId="{FC83CECC-1B97-A30C-7031-3150C799BF56}"/>
          </ac:spMkLst>
        </pc:spChg>
        <pc:spChg chg="mod">
          <ac:chgData name="Salim SAIFI" userId="429a8382-a98b-4b1e-97a2-74633f84a0c5" providerId="ADAL" clId="{53F78CC5-4695-49EA-B407-C9966D5DA076}" dt="2024-05-15T20:16:35.190" v="595" actId="20577"/>
          <ac:spMkLst>
            <pc:docMk/>
            <pc:sldMk cId="549533175" sldId="261"/>
            <ac:spMk id="10" creationId="{B77601D6-3D06-7AE9-5E62-FE6C2B533264}"/>
          </ac:spMkLst>
        </pc:spChg>
      </pc:sldChg>
      <pc:sldChg chg="modSp mod">
        <pc:chgData name="Salim SAIFI" userId="429a8382-a98b-4b1e-97a2-74633f84a0c5" providerId="ADAL" clId="{53F78CC5-4695-49EA-B407-C9966D5DA076}" dt="2024-05-15T20:15:14.620" v="507" actId="20577"/>
        <pc:sldMkLst>
          <pc:docMk/>
          <pc:sldMk cId="3813618328" sldId="272"/>
        </pc:sldMkLst>
        <pc:spChg chg="mod">
          <ac:chgData name="Salim SAIFI" userId="429a8382-a98b-4b1e-97a2-74633f84a0c5" providerId="ADAL" clId="{53F78CC5-4695-49EA-B407-C9966D5DA076}" dt="2024-05-15T20:15:14.620" v="507" actId="20577"/>
          <ac:spMkLst>
            <pc:docMk/>
            <pc:sldMk cId="3813618328" sldId="272"/>
            <ac:spMk id="3" creationId="{4B37F38F-D678-B86F-2BB7-DB00270350CD}"/>
          </ac:spMkLst>
        </pc:spChg>
        <pc:picChg chg="mod">
          <ac:chgData name="Salim SAIFI" userId="429a8382-a98b-4b1e-97a2-74633f84a0c5" providerId="ADAL" clId="{53F78CC5-4695-49EA-B407-C9966D5DA076}" dt="2024-05-15T20:11:38.657" v="361" actId="1076"/>
          <ac:picMkLst>
            <pc:docMk/>
            <pc:sldMk cId="3813618328" sldId="272"/>
            <ac:picMk id="4" creationId="{3AA46DD4-DC75-71DD-8F33-323A775317C6}"/>
          </ac:picMkLst>
        </pc:picChg>
      </pc:sldChg>
      <pc:sldChg chg="modSp mod">
        <pc:chgData name="Salim SAIFI" userId="429a8382-a98b-4b1e-97a2-74633f84a0c5" providerId="ADAL" clId="{53F78CC5-4695-49EA-B407-C9966D5DA076}" dt="2024-05-15T20:00:45.406" v="46" actId="1076"/>
        <pc:sldMkLst>
          <pc:docMk/>
          <pc:sldMk cId="2889212111" sldId="279"/>
        </pc:sldMkLst>
        <pc:picChg chg="mod">
          <ac:chgData name="Salim SAIFI" userId="429a8382-a98b-4b1e-97a2-74633f84a0c5" providerId="ADAL" clId="{53F78CC5-4695-49EA-B407-C9966D5DA076}" dt="2024-05-15T20:00:41.332" v="45" actId="1076"/>
          <ac:picMkLst>
            <pc:docMk/>
            <pc:sldMk cId="2889212111" sldId="279"/>
            <ac:picMk id="17" creationId="{8E7E3CB3-EF92-532E-A0E9-EFE62831BFEF}"/>
          </ac:picMkLst>
        </pc:picChg>
        <pc:picChg chg="mod">
          <ac:chgData name="Salim SAIFI" userId="429a8382-a98b-4b1e-97a2-74633f84a0c5" providerId="ADAL" clId="{53F78CC5-4695-49EA-B407-C9966D5DA076}" dt="2024-05-15T20:00:45.406" v="46" actId="1076"/>
          <ac:picMkLst>
            <pc:docMk/>
            <pc:sldMk cId="2889212111" sldId="279"/>
            <ac:picMk id="21" creationId="{DB50A7FB-91F6-1142-98C5-158B20FB015E}"/>
          </ac:picMkLst>
        </pc:picChg>
      </pc:sldChg>
      <pc:sldChg chg="modSp mod">
        <pc:chgData name="Salim SAIFI" userId="429a8382-a98b-4b1e-97a2-74633f84a0c5" providerId="ADAL" clId="{53F78CC5-4695-49EA-B407-C9966D5DA076}" dt="2024-05-15T19:58:14.670" v="44" actId="20577"/>
        <pc:sldMkLst>
          <pc:docMk/>
          <pc:sldMk cId="693368321" sldId="285"/>
        </pc:sldMkLst>
        <pc:spChg chg="mod">
          <ac:chgData name="Salim SAIFI" userId="429a8382-a98b-4b1e-97a2-74633f84a0c5" providerId="ADAL" clId="{53F78CC5-4695-49EA-B407-C9966D5DA076}" dt="2024-05-15T19:58:14.670" v="44" actId="20577"/>
          <ac:spMkLst>
            <pc:docMk/>
            <pc:sldMk cId="693368321" sldId="285"/>
            <ac:spMk id="7" creationId="{16BD7647-54A2-443E-7291-2D9274F2D753}"/>
          </ac:spMkLst>
        </pc:spChg>
        <pc:spChg chg="mod">
          <ac:chgData name="Salim SAIFI" userId="429a8382-a98b-4b1e-97a2-74633f84a0c5" providerId="ADAL" clId="{53F78CC5-4695-49EA-B407-C9966D5DA076}" dt="2024-05-15T19:57:58.079" v="12" actId="20577"/>
          <ac:spMkLst>
            <pc:docMk/>
            <pc:sldMk cId="693368321" sldId="285"/>
            <ac:spMk id="18" creationId="{8A4C9FD3-22D8-A707-241A-18AAEE556799}"/>
          </ac:spMkLst>
        </pc:spChg>
      </pc:sldChg>
      <pc:sldChg chg="modSp mod modNotesTx">
        <pc:chgData name="Salim SAIFI" userId="429a8382-a98b-4b1e-97a2-74633f84a0c5" providerId="ADAL" clId="{53F78CC5-4695-49EA-B407-C9966D5DA076}" dt="2024-05-15T20:34:36.360" v="903" actId="313"/>
        <pc:sldMkLst>
          <pc:docMk/>
          <pc:sldMk cId="424486185" sldId="299"/>
        </pc:sldMkLst>
        <pc:spChg chg="mod">
          <ac:chgData name="Salim SAIFI" userId="429a8382-a98b-4b1e-97a2-74633f84a0c5" providerId="ADAL" clId="{53F78CC5-4695-49EA-B407-C9966D5DA076}" dt="2024-05-15T20:33:04.995" v="871" actId="20577"/>
          <ac:spMkLst>
            <pc:docMk/>
            <pc:sldMk cId="424486185" sldId="299"/>
            <ac:spMk id="21" creationId="{B2EC197E-5FB5-943A-9146-8CC8BF1593C9}"/>
          </ac:spMkLst>
        </pc:spChg>
      </pc:sldChg>
      <pc:sldChg chg="modSp mod">
        <pc:chgData name="Salim SAIFI" userId="429a8382-a98b-4b1e-97a2-74633f84a0c5" providerId="ADAL" clId="{53F78CC5-4695-49EA-B407-C9966D5DA076}" dt="2024-05-15T21:00:04.345" v="2011" actId="20577"/>
        <pc:sldMkLst>
          <pc:docMk/>
          <pc:sldMk cId="3761591492" sldId="300"/>
        </pc:sldMkLst>
        <pc:spChg chg="mod">
          <ac:chgData name="Salim SAIFI" userId="429a8382-a98b-4b1e-97a2-74633f84a0c5" providerId="ADAL" clId="{53F78CC5-4695-49EA-B407-C9966D5DA076}" dt="2024-05-15T21:00:04.345" v="2011" actId="20577"/>
          <ac:spMkLst>
            <pc:docMk/>
            <pc:sldMk cId="3761591492" sldId="300"/>
            <ac:spMk id="7" creationId="{1C12351D-7881-7FC7-E71D-6517C23BDDF3}"/>
          </ac:spMkLst>
        </pc:spChg>
        <pc:spChg chg="mod">
          <ac:chgData name="Salim SAIFI" userId="429a8382-a98b-4b1e-97a2-74633f84a0c5" providerId="ADAL" clId="{53F78CC5-4695-49EA-B407-C9966D5DA076}" dt="2024-05-15T20:45:19.070" v="1401" actId="1076"/>
          <ac:spMkLst>
            <pc:docMk/>
            <pc:sldMk cId="3761591492" sldId="300"/>
            <ac:spMk id="21" creationId="{B2EC197E-5FB5-943A-9146-8CC8BF1593C9}"/>
          </ac:spMkLst>
        </pc:spChg>
        <pc:picChg chg="mod">
          <ac:chgData name="Salim SAIFI" userId="429a8382-a98b-4b1e-97a2-74633f84a0c5" providerId="ADAL" clId="{53F78CC5-4695-49EA-B407-C9966D5DA076}" dt="2024-05-15T20:45:19.070" v="1401" actId="1076"/>
          <ac:picMkLst>
            <pc:docMk/>
            <pc:sldMk cId="3761591492" sldId="300"/>
            <ac:picMk id="19" creationId="{F7D2A2E7-3B49-2A63-934F-D95525125D0C}"/>
          </ac:picMkLst>
        </pc:picChg>
      </pc:sldChg>
      <pc:sldChg chg="modNotesTx">
        <pc:chgData name="Salim SAIFI" userId="429a8382-a98b-4b1e-97a2-74633f84a0c5" providerId="ADAL" clId="{53F78CC5-4695-49EA-B407-C9966D5DA076}" dt="2024-05-15T21:41:19.674" v="4236" actId="6549"/>
        <pc:sldMkLst>
          <pc:docMk/>
          <pc:sldMk cId="2377886116" sldId="301"/>
        </pc:sldMkLst>
      </pc:sldChg>
      <pc:sldChg chg="modSp mod">
        <pc:chgData name="Salim SAIFI" userId="429a8382-a98b-4b1e-97a2-74633f84a0c5" providerId="ADAL" clId="{53F78CC5-4695-49EA-B407-C9966D5DA076}" dt="2024-05-15T20:59:05.902" v="2008" actId="207"/>
        <pc:sldMkLst>
          <pc:docMk/>
          <pc:sldMk cId="1156305530" sldId="302"/>
        </pc:sldMkLst>
        <pc:spChg chg="mod">
          <ac:chgData name="Salim SAIFI" userId="429a8382-a98b-4b1e-97a2-74633f84a0c5" providerId="ADAL" clId="{53F78CC5-4695-49EA-B407-C9966D5DA076}" dt="2024-05-15T20:59:05.902" v="2008" actId="207"/>
          <ac:spMkLst>
            <pc:docMk/>
            <pc:sldMk cId="1156305530" sldId="302"/>
            <ac:spMk id="7" creationId="{1C12351D-7881-7FC7-E71D-6517C23BDDF3}"/>
          </ac:spMkLst>
        </pc:spChg>
        <pc:spChg chg="mod">
          <ac:chgData name="Salim SAIFI" userId="429a8382-a98b-4b1e-97a2-74633f84a0c5" providerId="ADAL" clId="{53F78CC5-4695-49EA-B407-C9966D5DA076}" dt="2024-05-15T20:42:23.282" v="1380" actId="33524"/>
          <ac:spMkLst>
            <pc:docMk/>
            <pc:sldMk cId="1156305530" sldId="302"/>
            <ac:spMk id="21" creationId="{B2EC197E-5FB5-943A-9146-8CC8BF1593C9}"/>
          </ac:spMkLst>
        </pc:spChg>
      </pc:sldChg>
      <pc:sldChg chg="addSp delSp modSp add mod ord modNotesTx">
        <pc:chgData name="Salim SAIFI" userId="429a8382-a98b-4b1e-97a2-74633f84a0c5" providerId="ADAL" clId="{53F78CC5-4695-49EA-B407-C9966D5DA076}" dt="2024-05-15T21:40:20.469" v="4229" actId="255"/>
        <pc:sldMkLst>
          <pc:docMk/>
          <pc:sldMk cId="1839711004" sldId="303"/>
        </pc:sldMkLst>
        <pc:spChg chg="mod">
          <ac:chgData name="Salim SAIFI" userId="429a8382-a98b-4b1e-97a2-74633f84a0c5" providerId="ADAL" clId="{53F78CC5-4695-49EA-B407-C9966D5DA076}" dt="2024-05-15T21:18:55.159" v="2635" actId="1076"/>
          <ac:spMkLst>
            <pc:docMk/>
            <pc:sldMk cId="1839711004" sldId="303"/>
            <ac:spMk id="3" creationId="{F17EE44F-82CF-0F7F-6BC9-B0755CDDC6C8}"/>
          </ac:spMkLst>
        </pc:spChg>
        <pc:spChg chg="add mod">
          <ac:chgData name="Salim SAIFI" userId="429a8382-a98b-4b1e-97a2-74633f84a0c5" providerId="ADAL" clId="{53F78CC5-4695-49EA-B407-C9966D5DA076}" dt="2024-05-15T21:17:56.874" v="2585" actId="20577"/>
          <ac:spMkLst>
            <pc:docMk/>
            <pc:sldMk cId="1839711004" sldId="303"/>
            <ac:spMk id="6" creationId="{4936CF71-CBFF-90E3-090A-70D3A599D17C}"/>
          </ac:spMkLst>
        </pc:spChg>
        <pc:spChg chg="mod">
          <ac:chgData name="Salim SAIFI" userId="429a8382-a98b-4b1e-97a2-74633f84a0c5" providerId="ADAL" clId="{53F78CC5-4695-49EA-B407-C9966D5DA076}" dt="2024-05-15T21:40:20.469" v="4229" actId="255"/>
          <ac:spMkLst>
            <pc:docMk/>
            <pc:sldMk cId="1839711004" sldId="303"/>
            <ac:spMk id="7" creationId="{1C12351D-7881-7FC7-E71D-6517C23BDDF3}"/>
          </ac:spMkLst>
        </pc:spChg>
        <pc:spChg chg="del mod">
          <ac:chgData name="Salim SAIFI" userId="429a8382-a98b-4b1e-97a2-74633f84a0c5" providerId="ADAL" clId="{53F78CC5-4695-49EA-B407-C9966D5DA076}" dt="2024-05-15T21:04:46.453" v="2048" actId="478"/>
          <ac:spMkLst>
            <pc:docMk/>
            <pc:sldMk cId="1839711004" sldId="303"/>
            <ac:spMk id="21" creationId="{B2EC197E-5FB5-943A-9146-8CC8BF1593C9}"/>
          </ac:spMkLst>
        </pc:spChg>
        <pc:graphicFrameChg chg="add del mod modGraphic">
          <ac:chgData name="Salim SAIFI" userId="429a8382-a98b-4b1e-97a2-74633f84a0c5" providerId="ADAL" clId="{53F78CC5-4695-49EA-B407-C9966D5DA076}" dt="2024-05-15T21:11:35.182" v="2300" actId="478"/>
          <ac:graphicFrameMkLst>
            <pc:docMk/>
            <pc:sldMk cId="1839711004" sldId="303"/>
            <ac:graphicFrameMk id="4" creationId="{E68DDBC6-6EF8-60D8-9A85-12FB3F1DA1DD}"/>
          </ac:graphicFrameMkLst>
        </pc:graphicFrameChg>
        <pc:picChg chg="add mod">
          <ac:chgData name="Salim SAIFI" userId="429a8382-a98b-4b1e-97a2-74633f84a0c5" providerId="ADAL" clId="{53F78CC5-4695-49EA-B407-C9966D5DA076}" dt="2024-05-15T21:17:52.095" v="2584" actId="1076"/>
          <ac:picMkLst>
            <pc:docMk/>
            <pc:sldMk cId="1839711004" sldId="303"/>
            <ac:picMk id="8" creationId="{DCBD1352-FA3F-2044-43DF-56537B32AE97}"/>
          </ac:picMkLst>
        </pc:picChg>
        <pc:picChg chg="del">
          <ac:chgData name="Salim SAIFI" userId="429a8382-a98b-4b1e-97a2-74633f84a0c5" providerId="ADAL" clId="{53F78CC5-4695-49EA-B407-C9966D5DA076}" dt="2024-05-15T21:04:43.062" v="2046" actId="478"/>
          <ac:picMkLst>
            <pc:docMk/>
            <pc:sldMk cId="1839711004" sldId="303"/>
            <ac:picMk id="19" creationId="{F7D2A2E7-3B49-2A63-934F-D95525125D0C}"/>
          </ac:picMkLst>
        </pc:picChg>
      </pc:sldChg>
      <pc:sldChg chg="modSp add mod modNotesTx">
        <pc:chgData name="Salim SAIFI" userId="429a8382-a98b-4b1e-97a2-74633f84a0c5" providerId="ADAL" clId="{53F78CC5-4695-49EA-B407-C9966D5DA076}" dt="2024-05-15T22:01:52.718" v="7647" actId="120"/>
        <pc:sldMkLst>
          <pc:docMk/>
          <pc:sldMk cId="3070834038" sldId="304"/>
        </pc:sldMkLst>
        <pc:spChg chg="mod">
          <ac:chgData name="Salim SAIFI" userId="429a8382-a98b-4b1e-97a2-74633f84a0c5" providerId="ADAL" clId="{53F78CC5-4695-49EA-B407-C9966D5DA076}" dt="2024-05-15T22:01:52.718" v="7647" actId="120"/>
          <ac:spMkLst>
            <pc:docMk/>
            <pc:sldMk cId="3070834038" sldId="304"/>
            <ac:spMk id="6" creationId="{4936CF71-CBFF-90E3-090A-70D3A599D17C}"/>
          </ac:spMkLst>
        </pc:spChg>
        <pc:spChg chg="mod">
          <ac:chgData name="Salim SAIFI" userId="429a8382-a98b-4b1e-97a2-74633f84a0c5" providerId="ADAL" clId="{53F78CC5-4695-49EA-B407-C9966D5DA076}" dt="2024-05-15T21:40:02.064" v="4227" actId="2711"/>
          <ac:spMkLst>
            <pc:docMk/>
            <pc:sldMk cId="3070834038" sldId="304"/>
            <ac:spMk id="7" creationId="{1C12351D-7881-7FC7-E71D-6517C23BDDF3}"/>
          </ac:spMkLst>
        </pc:spChg>
        <pc:picChg chg="mod">
          <ac:chgData name="Salim SAIFI" userId="429a8382-a98b-4b1e-97a2-74633f84a0c5" providerId="ADAL" clId="{53F78CC5-4695-49EA-B407-C9966D5DA076}" dt="2024-05-15T21:31:03.704" v="3224" actId="1076"/>
          <ac:picMkLst>
            <pc:docMk/>
            <pc:sldMk cId="3070834038" sldId="304"/>
            <ac:picMk id="8" creationId="{DCBD1352-FA3F-2044-43DF-56537B32AE97}"/>
          </ac:picMkLst>
        </pc:picChg>
      </pc:sldChg>
      <pc:sldChg chg="modSp add mod modNotesTx">
        <pc:chgData name="Salim SAIFI" userId="429a8382-a98b-4b1e-97a2-74633f84a0c5" providerId="ADAL" clId="{53F78CC5-4695-49EA-B407-C9966D5DA076}" dt="2024-05-15T21:40:50.568" v="4232" actId="20577"/>
        <pc:sldMkLst>
          <pc:docMk/>
          <pc:sldMk cId="3572636503" sldId="305"/>
        </pc:sldMkLst>
        <pc:spChg chg="mod">
          <ac:chgData name="Salim SAIFI" userId="429a8382-a98b-4b1e-97a2-74633f84a0c5" providerId="ADAL" clId="{53F78CC5-4695-49EA-B407-C9966D5DA076}" dt="2024-05-15T21:39:49.376" v="4226" actId="1076"/>
          <ac:spMkLst>
            <pc:docMk/>
            <pc:sldMk cId="3572636503" sldId="305"/>
            <ac:spMk id="6" creationId="{4936CF71-CBFF-90E3-090A-70D3A599D17C}"/>
          </ac:spMkLst>
        </pc:spChg>
        <pc:spChg chg="mod">
          <ac:chgData name="Salim SAIFI" userId="429a8382-a98b-4b1e-97a2-74633f84a0c5" providerId="ADAL" clId="{53F78CC5-4695-49EA-B407-C9966D5DA076}" dt="2024-05-15T21:40:45.119" v="4231" actId="20577"/>
          <ac:spMkLst>
            <pc:docMk/>
            <pc:sldMk cId="3572636503" sldId="305"/>
            <ac:spMk id="7" creationId="{1C12351D-7881-7FC7-E71D-6517C23BDDF3}"/>
          </ac:spMkLst>
        </pc:spChg>
        <pc:picChg chg="mod">
          <ac:chgData name="Salim SAIFI" userId="429a8382-a98b-4b1e-97a2-74633f84a0c5" providerId="ADAL" clId="{53F78CC5-4695-49EA-B407-C9966D5DA076}" dt="2024-05-15T21:38:58.485" v="4110" actId="1076"/>
          <ac:picMkLst>
            <pc:docMk/>
            <pc:sldMk cId="3572636503" sldId="305"/>
            <ac:picMk id="8" creationId="{DCBD1352-FA3F-2044-43DF-56537B32AE97}"/>
          </ac:picMkLst>
        </pc:picChg>
      </pc:sldChg>
      <pc:sldChg chg="modSp add mod">
        <pc:chgData name="Salim SAIFI" userId="429a8382-a98b-4b1e-97a2-74633f84a0c5" providerId="ADAL" clId="{53F78CC5-4695-49EA-B407-C9966D5DA076}" dt="2024-05-15T21:52:24.984" v="6205" actId="20577"/>
        <pc:sldMkLst>
          <pc:docMk/>
          <pc:sldMk cId="1889635917" sldId="306"/>
        </pc:sldMkLst>
        <pc:spChg chg="mod">
          <ac:chgData name="Salim SAIFI" userId="429a8382-a98b-4b1e-97a2-74633f84a0c5" providerId="ADAL" clId="{53F78CC5-4695-49EA-B407-C9966D5DA076}" dt="2024-05-15T21:51:55.016" v="6150" actId="20577"/>
          <ac:spMkLst>
            <pc:docMk/>
            <pc:sldMk cId="1889635917" sldId="306"/>
            <ac:spMk id="6" creationId="{4936CF71-CBFF-90E3-090A-70D3A599D17C}"/>
          </ac:spMkLst>
        </pc:spChg>
        <pc:spChg chg="mod">
          <ac:chgData name="Salim SAIFI" userId="429a8382-a98b-4b1e-97a2-74633f84a0c5" providerId="ADAL" clId="{53F78CC5-4695-49EA-B407-C9966D5DA076}" dt="2024-05-15T21:52:24.984" v="6205" actId="20577"/>
          <ac:spMkLst>
            <pc:docMk/>
            <pc:sldMk cId="1889635917" sldId="306"/>
            <ac:spMk id="7" creationId="{1C12351D-7881-7FC7-E71D-6517C23BDDF3}"/>
          </ac:spMkLst>
        </pc:spChg>
      </pc:sldChg>
      <pc:sldChg chg="modSp add mod">
        <pc:chgData name="Salim SAIFI" userId="429a8382-a98b-4b1e-97a2-74633f84a0c5" providerId="ADAL" clId="{53F78CC5-4695-49EA-B407-C9966D5DA076}" dt="2024-05-15T22:01:01.485" v="7637" actId="1076"/>
        <pc:sldMkLst>
          <pc:docMk/>
          <pc:sldMk cId="2844150692" sldId="307"/>
        </pc:sldMkLst>
        <pc:spChg chg="mod">
          <ac:chgData name="Salim SAIFI" userId="429a8382-a98b-4b1e-97a2-74633f84a0c5" providerId="ADAL" clId="{53F78CC5-4695-49EA-B407-C9966D5DA076}" dt="2024-05-15T22:00:48.989" v="7636" actId="20577"/>
          <ac:spMkLst>
            <pc:docMk/>
            <pc:sldMk cId="2844150692" sldId="307"/>
            <ac:spMk id="6" creationId="{4936CF71-CBFF-90E3-090A-70D3A599D17C}"/>
          </ac:spMkLst>
        </pc:spChg>
        <pc:spChg chg="mod">
          <ac:chgData name="Salim SAIFI" userId="429a8382-a98b-4b1e-97a2-74633f84a0c5" providerId="ADAL" clId="{53F78CC5-4695-49EA-B407-C9966D5DA076}" dt="2024-05-15T22:01:01.485" v="7637" actId="1076"/>
          <ac:spMkLst>
            <pc:docMk/>
            <pc:sldMk cId="2844150692" sldId="307"/>
            <ac:spMk id="7" creationId="{1C12351D-7881-7FC7-E71D-6517C23BDDF3}"/>
          </ac:spMkLst>
        </pc:spChg>
      </pc:sldChg>
      <pc:sldChg chg="addSp delSp modSp add mod">
        <pc:chgData name="Salim SAIFI" userId="429a8382-a98b-4b1e-97a2-74633f84a0c5" providerId="ADAL" clId="{53F78CC5-4695-49EA-B407-C9966D5DA076}" dt="2024-05-15T22:01:39.643" v="7646" actId="1076"/>
        <pc:sldMkLst>
          <pc:docMk/>
          <pc:sldMk cId="2697730449" sldId="308"/>
        </pc:sldMkLst>
        <pc:spChg chg="del">
          <ac:chgData name="Salim SAIFI" userId="429a8382-a98b-4b1e-97a2-74633f84a0c5" providerId="ADAL" clId="{53F78CC5-4695-49EA-B407-C9966D5DA076}" dt="2024-05-15T22:01:22.153" v="7641" actId="478"/>
          <ac:spMkLst>
            <pc:docMk/>
            <pc:sldMk cId="2697730449" sldId="308"/>
            <ac:spMk id="3" creationId="{F17EE44F-82CF-0F7F-6BC9-B0755CDDC6C8}"/>
          </ac:spMkLst>
        </pc:spChg>
        <pc:spChg chg="add del mod">
          <ac:chgData name="Salim SAIFI" userId="429a8382-a98b-4b1e-97a2-74633f84a0c5" providerId="ADAL" clId="{53F78CC5-4695-49EA-B407-C9966D5DA076}" dt="2024-05-15T22:01:34.012" v="7644" actId="478"/>
          <ac:spMkLst>
            <pc:docMk/>
            <pc:sldMk cId="2697730449" sldId="308"/>
            <ac:spMk id="5" creationId="{A7F3FD29-610F-30D2-FBB2-9438D7548D75}"/>
          </ac:spMkLst>
        </pc:spChg>
        <pc:spChg chg="del">
          <ac:chgData name="Salim SAIFI" userId="429a8382-a98b-4b1e-97a2-74633f84a0c5" providerId="ADAL" clId="{53F78CC5-4695-49EA-B407-C9966D5DA076}" dt="2024-05-15T22:01:18.864" v="7640" actId="478"/>
          <ac:spMkLst>
            <pc:docMk/>
            <pc:sldMk cId="2697730449" sldId="308"/>
            <ac:spMk id="6" creationId="{4936CF71-CBFF-90E3-090A-70D3A599D17C}"/>
          </ac:spMkLst>
        </pc:spChg>
        <pc:spChg chg="del mod">
          <ac:chgData name="Salim SAIFI" userId="429a8382-a98b-4b1e-97a2-74633f84a0c5" providerId="ADAL" clId="{53F78CC5-4695-49EA-B407-C9966D5DA076}" dt="2024-05-15T22:01:32.066" v="7643" actId="478"/>
          <ac:spMkLst>
            <pc:docMk/>
            <pc:sldMk cId="2697730449" sldId="308"/>
            <ac:spMk id="7" creationId="{1C12351D-7881-7FC7-E71D-6517C23BDDF3}"/>
          </ac:spMkLst>
        </pc:spChg>
        <pc:picChg chg="mod">
          <ac:chgData name="Salim SAIFI" userId="429a8382-a98b-4b1e-97a2-74633f84a0c5" providerId="ADAL" clId="{53F78CC5-4695-49EA-B407-C9966D5DA076}" dt="2024-05-15T22:01:39.643" v="7646" actId="1076"/>
          <ac:picMkLst>
            <pc:docMk/>
            <pc:sldMk cId="2697730449" sldId="308"/>
            <ac:picMk id="2" creationId="{4FA6E443-9525-0607-BAE9-C680FED6F7BF}"/>
          </ac:picMkLst>
        </pc:picChg>
        <pc:picChg chg="del">
          <ac:chgData name="Salim SAIFI" userId="429a8382-a98b-4b1e-97a2-74633f84a0c5" providerId="ADAL" clId="{53F78CC5-4695-49EA-B407-C9966D5DA076}" dt="2024-05-15T22:01:15.279" v="7639" actId="478"/>
          <ac:picMkLst>
            <pc:docMk/>
            <pc:sldMk cId="2697730449" sldId="308"/>
            <ac:picMk id="8" creationId="{DCBD1352-FA3F-2044-43DF-56537B32AE9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Sheet1!$B$3</c:f>
              <c:strCache>
                <c:ptCount val="1"/>
                <c:pt idx="0">
                  <c:v>Nationalités des entreprises identifiées</c:v>
                </c:pt>
              </c:strCache>
            </c:strRef>
          </c:tx>
          <c:spPr>
            <a:solidFill>
              <a:schemeClr val="accent1"/>
            </a:solidFill>
            <a:ln>
              <a:noFill/>
            </a:ln>
            <a:effectLst/>
          </c:spPr>
          <c:invertIfNegative val="0"/>
          <c:cat>
            <c:strRef>
              <c:f>Sheet1!$A$4:$A$17</c:f>
              <c:strCache>
                <c:ptCount val="14"/>
                <c:pt idx="0">
                  <c:v>Belgique </c:v>
                </c:pt>
                <c:pt idx="1">
                  <c:v>Espagne </c:v>
                </c:pt>
                <c:pt idx="2">
                  <c:v>Italie </c:v>
                </c:pt>
                <c:pt idx="3">
                  <c:v>Portugal </c:v>
                </c:pt>
                <c:pt idx="4">
                  <c:v>Danemark </c:v>
                </c:pt>
                <c:pt idx="5">
                  <c:v>Allemagne </c:v>
                </c:pt>
                <c:pt idx="6">
                  <c:v>Pays-Bas </c:v>
                </c:pt>
                <c:pt idx="7">
                  <c:v>Hongrie </c:v>
                </c:pt>
                <c:pt idx="8">
                  <c:v>Pologne </c:v>
                </c:pt>
                <c:pt idx="9">
                  <c:v>Autriche </c:v>
                </c:pt>
                <c:pt idx="10">
                  <c:v>R Tcheque </c:v>
                </c:pt>
                <c:pt idx="11">
                  <c:v>Suède</c:v>
                </c:pt>
                <c:pt idx="12">
                  <c:v>Finlande</c:v>
                </c:pt>
                <c:pt idx="13">
                  <c:v>Grèce</c:v>
                </c:pt>
              </c:strCache>
            </c:strRef>
          </c:cat>
          <c:val>
            <c:numRef>
              <c:f>Sheet1!$B$4:$B$17</c:f>
              <c:numCache>
                <c:formatCode>General</c:formatCode>
                <c:ptCount val="14"/>
                <c:pt idx="0">
                  <c:v>40</c:v>
                </c:pt>
                <c:pt idx="1">
                  <c:v>40</c:v>
                </c:pt>
                <c:pt idx="2">
                  <c:v>32</c:v>
                </c:pt>
                <c:pt idx="3">
                  <c:v>26</c:v>
                </c:pt>
                <c:pt idx="4">
                  <c:v>25</c:v>
                </c:pt>
                <c:pt idx="5">
                  <c:v>23</c:v>
                </c:pt>
                <c:pt idx="6">
                  <c:v>19</c:v>
                </c:pt>
                <c:pt idx="7">
                  <c:v>18</c:v>
                </c:pt>
                <c:pt idx="8">
                  <c:v>17</c:v>
                </c:pt>
                <c:pt idx="9">
                  <c:v>16</c:v>
                </c:pt>
                <c:pt idx="10">
                  <c:v>14</c:v>
                </c:pt>
                <c:pt idx="11">
                  <c:v>11</c:v>
                </c:pt>
                <c:pt idx="12">
                  <c:v>9</c:v>
                </c:pt>
                <c:pt idx="13">
                  <c:v>10</c:v>
                </c:pt>
              </c:numCache>
            </c:numRef>
          </c:val>
          <c:extLst xmlns:c16r2="http://schemas.microsoft.com/office/drawing/2015/06/chart">
            <c:ext xmlns:c16="http://schemas.microsoft.com/office/drawing/2014/chart" uri="{C3380CC4-5D6E-409C-BE32-E72D297353CC}">
              <c16:uniqueId val="{00000000-6EE0-43A4-B41D-0CAF2E9B5C10}"/>
            </c:ext>
          </c:extLst>
        </c:ser>
        <c:dLbls>
          <c:showLegendKey val="0"/>
          <c:showVal val="0"/>
          <c:showCatName val="0"/>
          <c:showSerName val="0"/>
          <c:showPercent val="0"/>
          <c:showBubbleSize val="0"/>
        </c:dLbls>
        <c:gapWidth val="219"/>
        <c:overlap val="-27"/>
        <c:axId val="835974912"/>
        <c:axId val="835975456"/>
      </c:barChart>
      <c:catAx>
        <c:axId val="83597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35975456"/>
        <c:crosses val="autoZero"/>
        <c:auto val="1"/>
        <c:lblAlgn val="ctr"/>
        <c:lblOffset val="100"/>
        <c:noMultiLvlLbl val="0"/>
      </c:catAx>
      <c:valAx>
        <c:axId val="835975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35974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barChart>
        <c:barDir val="bar"/>
        <c:grouping val="clustered"/>
        <c:varyColors val="0"/>
        <c:ser>
          <c:idx val="0"/>
          <c:order val="0"/>
          <c:tx>
            <c:strRef>
              <c:f>Sheet1!$B$2</c:f>
              <c:strCache>
                <c:ptCount val="1"/>
                <c:pt idx="0">
                  <c:v>Entreprises identifiées par activités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Sheet1!$A$3:$A$24</c:f>
              <c:strCache>
                <c:ptCount val="22"/>
                <c:pt idx="0">
                  <c:v>Tourisme </c:v>
                </c:pt>
                <c:pt idx="1">
                  <c:v>Textile </c:v>
                </c:pt>
                <c:pt idx="2">
                  <c:v>Mines</c:v>
                </c:pt>
                <c:pt idx="3">
                  <c:v>Logistique </c:v>
                </c:pt>
                <c:pt idx="4">
                  <c:v>Finance</c:v>
                </c:pt>
                <c:pt idx="5">
                  <c:v>Services </c:v>
                </c:pt>
                <c:pt idx="6">
                  <c:v>Mettalurgie </c:v>
                </c:pt>
                <c:pt idx="7">
                  <c:v>Electronique et Electroménager </c:v>
                </c:pt>
                <c:pt idx="8">
                  <c:v>Recyclage</c:v>
                </c:pt>
                <c:pt idx="9">
                  <c:v>BTP</c:v>
                </c:pt>
                <c:pt idx="10">
                  <c:v>Emballage</c:v>
                </c:pt>
                <c:pt idx="11">
                  <c:v>Chimie </c:v>
                </c:pt>
                <c:pt idx="12">
                  <c:v>Conglomérat</c:v>
                </c:pt>
                <c:pt idx="13">
                  <c:v>Agriculture </c:v>
                </c:pt>
                <c:pt idx="14">
                  <c:v>TIC</c:v>
                </c:pt>
                <c:pt idx="15">
                  <c:v>Machinerie Industrielle </c:v>
                </c:pt>
                <c:pt idx="16">
                  <c:v>Energie </c:v>
                </c:pt>
                <c:pt idx="17">
                  <c:v>Agroalimentaire </c:v>
                </c:pt>
                <c:pt idx="18">
                  <c:v>Santé </c:v>
                </c:pt>
                <c:pt idx="19">
                  <c:v>Construction et sous traitance automobile </c:v>
                </c:pt>
                <c:pt idx="20">
                  <c:v>Fédérations, chambres, associations </c:v>
                </c:pt>
                <c:pt idx="21">
                  <c:v>Industrie </c:v>
                </c:pt>
              </c:strCache>
            </c:strRef>
          </c:cat>
          <c:val>
            <c:numRef>
              <c:f>Sheet1!$B$3:$B$24</c:f>
              <c:numCache>
                <c:formatCode>General</c:formatCode>
                <c:ptCount val="22"/>
                <c:pt idx="0">
                  <c:v>3</c:v>
                </c:pt>
                <c:pt idx="1">
                  <c:v>4</c:v>
                </c:pt>
                <c:pt idx="2">
                  <c:v>5</c:v>
                </c:pt>
                <c:pt idx="3">
                  <c:v>5</c:v>
                </c:pt>
                <c:pt idx="4">
                  <c:v>5</c:v>
                </c:pt>
                <c:pt idx="5">
                  <c:v>6</c:v>
                </c:pt>
                <c:pt idx="6">
                  <c:v>7</c:v>
                </c:pt>
                <c:pt idx="7">
                  <c:v>7</c:v>
                </c:pt>
                <c:pt idx="8">
                  <c:v>9</c:v>
                </c:pt>
                <c:pt idx="9">
                  <c:v>8</c:v>
                </c:pt>
                <c:pt idx="10">
                  <c:v>9</c:v>
                </c:pt>
                <c:pt idx="11">
                  <c:v>10</c:v>
                </c:pt>
                <c:pt idx="12">
                  <c:v>10</c:v>
                </c:pt>
                <c:pt idx="13">
                  <c:v>13</c:v>
                </c:pt>
                <c:pt idx="14">
                  <c:v>14</c:v>
                </c:pt>
                <c:pt idx="15">
                  <c:v>13</c:v>
                </c:pt>
                <c:pt idx="16">
                  <c:v>17</c:v>
                </c:pt>
                <c:pt idx="17">
                  <c:v>22</c:v>
                </c:pt>
                <c:pt idx="18">
                  <c:v>23</c:v>
                </c:pt>
                <c:pt idx="19">
                  <c:v>23</c:v>
                </c:pt>
                <c:pt idx="20">
                  <c:v>33</c:v>
                </c:pt>
                <c:pt idx="21">
                  <c:v>54</c:v>
                </c:pt>
              </c:numCache>
            </c:numRef>
          </c:val>
          <c:extLst xmlns:c16r2="http://schemas.microsoft.com/office/drawing/2015/06/chart">
            <c:ext xmlns:c16="http://schemas.microsoft.com/office/drawing/2014/chart" uri="{C3380CC4-5D6E-409C-BE32-E72D297353CC}">
              <c16:uniqueId val="{00000000-C0BA-4C24-B380-645D0F76B3DD}"/>
            </c:ext>
          </c:extLst>
        </c:ser>
        <c:dLbls>
          <c:dLblPos val="inEnd"/>
          <c:showLegendKey val="0"/>
          <c:showVal val="1"/>
          <c:showCatName val="0"/>
          <c:showSerName val="0"/>
          <c:showPercent val="0"/>
          <c:showBubbleSize val="0"/>
        </c:dLbls>
        <c:gapWidth val="65"/>
        <c:axId val="835976000"/>
        <c:axId val="835981440"/>
      </c:barChart>
      <c:catAx>
        <c:axId val="83597600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fr-FR"/>
          </a:p>
        </c:txPr>
        <c:crossAx val="835981440"/>
        <c:crosses val="autoZero"/>
        <c:auto val="1"/>
        <c:lblAlgn val="ctr"/>
        <c:lblOffset val="100"/>
        <c:noMultiLvlLbl val="0"/>
      </c:catAx>
      <c:valAx>
        <c:axId val="835981440"/>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r-FR"/>
          </a:p>
        </c:txPr>
        <c:crossAx val="83597600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6.svg"/><Relationship Id="rId1" Type="http://schemas.openxmlformats.org/officeDocument/2006/relationships/image" Target="../media/image53.png"/><Relationship Id="rId6" Type="http://schemas.openxmlformats.org/officeDocument/2006/relationships/image" Target="../media/image60.svg"/><Relationship Id="rId5" Type="http://schemas.openxmlformats.org/officeDocument/2006/relationships/image" Target="../media/image55.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333B444-8A13-4511-8BD7-882D255E9E9D}" type="doc">
      <dgm:prSet loTypeId="urn:microsoft.com/office/officeart/2005/8/layout/default#1" loCatId="list" qsTypeId="urn:microsoft.com/office/officeart/2005/8/quickstyle/simple1#1" qsCatId="simple" csTypeId="urn:microsoft.com/office/officeart/2005/8/colors/accent1_2#1" csCatId="accent1" phldr="1"/>
      <dgm:spPr/>
      <dgm:t>
        <a:bodyPr/>
        <a:lstStyle/>
        <a:p>
          <a:endParaRPr lang="en-US"/>
        </a:p>
      </dgm:t>
    </dgm:pt>
    <dgm:pt modelId="{EDE09C20-9312-4D6F-93EA-B84D2E46C02C}">
      <dgm:prSet/>
      <dgm:spPr/>
      <dgm:t>
        <a:bodyPr/>
        <a:lstStyle/>
        <a:p>
          <a:r>
            <a:rPr lang="fr-FR" dirty="0"/>
            <a:t>Les avantages de la loi sur l'investissement</a:t>
          </a:r>
          <a:endParaRPr lang="en-US" dirty="0"/>
        </a:p>
      </dgm:t>
    </dgm:pt>
    <dgm:pt modelId="{15DA26CC-E072-4459-B871-76583AE36679}" type="parTrans" cxnId="{4F31CF8D-D450-4728-8401-5BCBD6817669}">
      <dgm:prSet/>
      <dgm:spPr/>
      <dgm:t>
        <a:bodyPr/>
        <a:lstStyle/>
        <a:p>
          <a:endParaRPr lang="en-US"/>
        </a:p>
      </dgm:t>
    </dgm:pt>
    <dgm:pt modelId="{6E1C5D2C-DD54-46AA-B96D-E7E98427A2E8}" type="sibTrans" cxnId="{4F31CF8D-D450-4728-8401-5BCBD6817669}">
      <dgm:prSet/>
      <dgm:spPr/>
      <dgm:t>
        <a:bodyPr/>
        <a:lstStyle/>
        <a:p>
          <a:endParaRPr lang="en-US"/>
        </a:p>
      </dgm:t>
    </dgm:pt>
    <dgm:pt modelId="{F288C04B-1C7A-4DD6-87D3-48903A5A8AD3}">
      <dgm:prSet/>
      <dgm:spPr/>
      <dgm:t>
        <a:bodyPr/>
        <a:lstStyle/>
        <a:p>
          <a:r>
            <a:rPr lang="fr-FR" dirty="0"/>
            <a:t>Le cadre légal pour l’industrie mécanique et automobile </a:t>
          </a:r>
          <a:endParaRPr lang="en-US" dirty="0"/>
        </a:p>
      </dgm:t>
    </dgm:pt>
    <dgm:pt modelId="{63EAD133-0762-4372-8234-CF39A156E623}" type="parTrans" cxnId="{90F706A8-CF42-4A23-8A0E-96FF73366631}">
      <dgm:prSet/>
      <dgm:spPr/>
      <dgm:t>
        <a:bodyPr/>
        <a:lstStyle/>
        <a:p>
          <a:endParaRPr lang="en-US"/>
        </a:p>
      </dgm:t>
    </dgm:pt>
    <dgm:pt modelId="{0C4B32FD-969B-4227-A8D5-37EB1E2FAA97}" type="sibTrans" cxnId="{90F706A8-CF42-4A23-8A0E-96FF73366631}">
      <dgm:prSet/>
      <dgm:spPr/>
      <dgm:t>
        <a:bodyPr/>
        <a:lstStyle/>
        <a:p>
          <a:endParaRPr lang="en-US"/>
        </a:p>
      </dgm:t>
    </dgm:pt>
    <dgm:pt modelId="{17E6FE73-5754-4567-83ED-D91864983D93}">
      <dgm:prSet/>
      <dgm:spPr/>
      <dgm:t>
        <a:bodyPr/>
        <a:lstStyle/>
        <a:p>
          <a:r>
            <a:rPr lang="fr-FR" dirty="0"/>
            <a:t>La structure du capital de l'investisseur étranger  </a:t>
          </a:r>
          <a:r>
            <a:rPr lang="fr-FR" dirty="0" smtClean="0"/>
            <a:t>et le 49/51</a:t>
          </a:r>
          <a:endParaRPr lang="en-US" dirty="0"/>
        </a:p>
      </dgm:t>
    </dgm:pt>
    <dgm:pt modelId="{1AEACF7B-C726-4036-B68F-73E51F3793B2}" type="parTrans" cxnId="{8F2A606C-BA06-4273-9C5B-167B11A4A7E8}">
      <dgm:prSet/>
      <dgm:spPr/>
      <dgm:t>
        <a:bodyPr/>
        <a:lstStyle/>
        <a:p>
          <a:endParaRPr lang="en-US"/>
        </a:p>
      </dgm:t>
    </dgm:pt>
    <dgm:pt modelId="{D849895A-CA19-4254-A34A-F29B833E6E15}" type="sibTrans" cxnId="{8F2A606C-BA06-4273-9C5B-167B11A4A7E8}">
      <dgm:prSet/>
      <dgm:spPr/>
      <dgm:t>
        <a:bodyPr/>
        <a:lstStyle/>
        <a:p>
          <a:endParaRPr lang="en-US"/>
        </a:p>
      </dgm:t>
    </dgm:pt>
    <dgm:pt modelId="{F02A9A79-A4DE-49AE-B8CB-B0E93F44E80B}">
      <dgm:prSet/>
      <dgm:spPr/>
      <dgm:t>
        <a:bodyPr/>
        <a:lstStyle/>
        <a:p>
          <a:r>
            <a:rPr lang="fr-FR" dirty="0"/>
            <a:t>Les avantages fiscaux et parafiscaux  </a:t>
          </a:r>
          <a:endParaRPr lang="en-US" dirty="0"/>
        </a:p>
      </dgm:t>
    </dgm:pt>
    <dgm:pt modelId="{E878B0B5-39A1-4E09-9672-6E1071623FDE}" type="parTrans" cxnId="{CAFD7AAF-8F57-40E8-B774-53E26E160991}">
      <dgm:prSet/>
      <dgm:spPr/>
      <dgm:t>
        <a:bodyPr/>
        <a:lstStyle/>
        <a:p>
          <a:endParaRPr lang="en-US"/>
        </a:p>
      </dgm:t>
    </dgm:pt>
    <dgm:pt modelId="{461B9DCB-4713-4477-8E01-C53E16718CDA}" type="sibTrans" cxnId="{CAFD7AAF-8F57-40E8-B774-53E26E160991}">
      <dgm:prSet/>
      <dgm:spPr/>
      <dgm:t>
        <a:bodyPr/>
        <a:lstStyle/>
        <a:p>
          <a:endParaRPr lang="en-US"/>
        </a:p>
      </dgm:t>
    </dgm:pt>
    <dgm:pt modelId="{271278B7-DDCA-4F87-862B-BED20190020C}">
      <dgm:prSet/>
      <dgm:spPr/>
      <dgm:t>
        <a:bodyPr/>
        <a:lstStyle/>
        <a:p>
          <a:r>
            <a:rPr lang="fr-FR" dirty="0"/>
            <a:t>L’accès au foncier, la location  et l’achat des terrains </a:t>
          </a:r>
          <a:endParaRPr lang="en-US" dirty="0"/>
        </a:p>
      </dgm:t>
    </dgm:pt>
    <dgm:pt modelId="{1293EBFD-8D4A-4BAD-8F4D-723DAED8AB66}" type="parTrans" cxnId="{0322BA65-BB3C-436D-96A8-58416C4FA70F}">
      <dgm:prSet/>
      <dgm:spPr/>
      <dgm:t>
        <a:bodyPr/>
        <a:lstStyle/>
        <a:p>
          <a:endParaRPr lang="en-US"/>
        </a:p>
      </dgm:t>
    </dgm:pt>
    <dgm:pt modelId="{883A3C99-3D22-49BC-BDEC-53608AB7B53D}" type="sibTrans" cxnId="{0322BA65-BB3C-436D-96A8-58416C4FA70F}">
      <dgm:prSet/>
      <dgm:spPr/>
      <dgm:t>
        <a:bodyPr/>
        <a:lstStyle/>
        <a:p>
          <a:endParaRPr lang="en-US"/>
        </a:p>
      </dgm:t>
    </dgm:pt>
    <dgm:pt modelId="{F7438952-74DF-45C4-B8E2-B76AFD41A6A8}">
      <dgm:prSet/>
      <dgm:spPr/>
      <dgm:t>
        <a:bodyPr/>
        <a:lstStyle/>
        <a:p>
          <a:r>
            <a:rPr lang="fr-FR" dirty="0"/>
            <a:t>Les relations commerciales avec l'Algérie (Algex)</a:t>
          </a:r>
          <a:endParaRPr lang="en-US" dirty="0"/>
        </a:p>
      </dgm:t>
    </dgm:pt>
    <dgm:pt modelId="{46ADB34C-8EF1-4FD4-9EF4-0FCEDF5734B6}" type="parTrans" cxnId="{45CDA039-0F30-480E-8FC2-DBDC03F22DFC}">
      <dgm:prSet/>
      <dgm:spPr/>
      <dgm:t>
        <a:bodyPr/>
        <a:lstStyle/>
        <a:p>
          <a:endParaRPr lang="en-US"/>
        </a:p>
      </dgm:t>
    </dgm:pt>
    <dgm:pt modelId="{C3525B80-38F1-409D-959E-3658A2774DC8}" type="sibTrans" cxnId="{45CDA039-0F30-480E-8FC2-DBDC03F22DFC}">
      <dgm:prSet/>
      <dgm:spPr/>
      <dgm:t>
        <a:bodyPr/>
        <a:lstStyle/>
        <a:p>
          <a:endParaRPr lang="en-US"/>
        </a:p>
      </dgm:t>
    </dgm:pt>
    <dgm:pt modelId="{3B367EB5-A664-4A5A-A9FF-2A0339941D85}">
      <dgm:prSet/>
      <dgm:spPr/>
      <dgm:t>
        <a:bodyPr/>
        <a:lstStyle/>
        <a:p>
          <a:r>
            <a:rPr lang="fr-FR" dirty="0"/>
            <a:t>Le système d'imposition, et les  taxes indirectes </a:t>
          </a:r>
          <a:endParaRPr lang="en-US" dirty="0"/>
        </a:p>
      </dgm:t>
    </dgm:pt>
    <dgm:pt modelId="{9C46ED2D-21A6-4AEA-BC11-E4296079DEBE}" type="parTrans" cxnId="{E604CFFB-FB6E-47FF-865B-7DAFBB49E929}">
      <dgm:prSet/>
      <dgm:spPr/>
      <dgm:t>
        <a:bodyPr/>
        <a:lstStyle/>
        <a:p>
          <a:endParaRPr lang="en-US"/>
        </a:p>
      </dgm:t>
    </dgm:pt>
    <dgm:pt modelId="{12F18D21-57B0-47AB-A7C5-8BA8E17BE3FA}" type="sibTrans" cxnId="{E604CFFB-FB6E-47FF-865B-7DAFBB49E929}">
      <dgm:prSet/>
      <dgm:spPr/>
      <dgm:t>
        <a:bodyPr/>
        <a:lstStyle/>
        <a:p>
          <a:endParaRPr lang="en-US"/>
        </a:p>
      </dgm:t>
    </dgm:pt>
    <dgm:pt modelId="{4D6A17B4-163D-4791-A7CF-31F0E7F0874B}">
      <dgm:prSet/>
      <dgm:spPr/>
      <dgm:t>
        <a:bodyPr/>
        <a:lstStyle/>
        <a:p>
          <a:r>
            <a:rPr lang="fr-FR" dirty="0"/>
            <a:t>Les aides publiques pour les sociétés exportatrices </a:t>
          </a:r>
          <a:endParaRPr lang="en-US" dirty="0"/>
        </a:p>
      </dgm:t>
    </dgm:pt>
    <dgm:pt modelId="{7C7B4F5D-5E13-45FE-99EA-78EAE5205672}" type="parTrans" cxnId="{128BF5CD-3A7A-40E5-B8E3-5A492C120708}">
      <dgm:prSet/>
      <dgm:spPr/>
      <dgm:t>
        <a:bodyPr/>
        <a:lstStyle/>
        <a:p>
          <a:endParaRPr lang="en-US"/>
        </a:p>
      </dgm:t>
    </dgm:pt>
    <dgm:pt modelId="{E550CC0B-CAFB-404D-B145-A782BC13DDBD}" type="sibTrans" cxnId="{128BF5CD-3A7A-40E5-B8E3-5A492C120708}">
      <dgm:prSet/>
      <dgm:spPr/>
      <dgm:t>
        <a:bodyPr/>
        <a:lstStyle/>
        <a:p>
          <a:endParaRPr lang="en-US"/>
        </a:p>
      </dgm:t>
    </dgm:pt>
    <dgm:pt modelId="{A9AD83CF-9FBB-4D3C-8C19-3541A3B88DC7}">
      <dgm:prSet/>
      <dgm:spPr/>
      <dgm:t>
        <a:bodyPr/>
        <a:lstStyle/>
        <a:p>
          <a:r>
            <a:rPr lang="fr-FR" dirty="0"/>
            <a:t>Les conventions internationales de non double imposition </a:t>
          </a:r>
          <a:endParaRPr lang="en-US" dirty="0"/>
        </a:p>
      </dgm:t>
    </dgm:pt>
    <dgm:pt modelId="{C0B2DE5A-5C93-45AD-A35C-85B87A9371C3}" type="parTrans" cxnId="{BD2401F7-754B-413A-9B96-D683FBA8A304}">
      <dgm:prSet/>
      <dgm:spPr/>
      <dgm:t>
        <a:bodyPr/>
        <a:lstStyle/>
        <a:p>
          <a:endParaRPr lang="en-US"/>
        </a:p>
      </dgm:t>
    </dgm:pt>
    <dgm:pt modelId="{AA01176A-25D3-49E7-B73F-6760B2A14DA3}" type="sibTrans" cxnId="{BD2401F7-754B-413A-9B96-D683FBA8A304}">
      <dgm:prSet/>
      <dgm:spPr/>
      <dgm:t>
        <a:bodyPr/>
        <a:lstStyle/>
        <a:p>
          <a:endParaRPr lang="en-US"/>
        </a:p>
      </dgm:t>
    </dgm:pt>
    <dgm:pt modelId="{223FDC29-743B-44BF-A2FF-9C3EDD6919CA}">
      <dgm:prSet/>
      <dgm:spPr/>
      <dgm:t>
        <a:bodyPr/>
        <a:lstStyle/>
        <a:p>
          <a:r>
            <a:rPr lang="fr-FR" dirty="0"/>
            <a:t>La réglementation du travail, des salaires et primes </a:t>
          </a:r>
          <a:endParaRPr lang="en-US" dirty="0"/>
        </a:p>
      </dgm:t>
    </dgm:pt>
    <dgm:pt modelId="{57030D8D-43A8-4297-833F-11BCB4D90EEB}" type="parTrans" cxnId="{497BE115-79D7-4A62-AA9A-6136E0B98EAD}">
      <dgm:prSet/>
      <dgm:spPr/>
      <dgm:t>
        <a:bodyPr/>
        <a:lstStyle/>
        <a:p>
          <a:endParaRPr lang="en-US"/>
        </a:p>
      </dgm:t>
    </dgm:pt>
    <dgm:pt modelId="{83118B30-397A-4115-A7C0-CC75C91632DF}" type="sibTrans" cxnId="{497BE115-79D7-4A62-AA9A-6136E0B98EAD}">
      <dgm:prSet/>
      <dgm:spPr/>
      <dgm:t>
        <a:bodyPr/>
        <a:lstStyle/>
        <a:p>
          <a:endParaRPr lang="en-US"/>
        </a:p>
      </dgm:t>
    </dgm:pt>
    <dgm:pt modelId="{0518D3E4-BFCD-46FA-AA73-DA98F58DE1D5}">
      <dgm:prSet/>
      <dgm:spPr/>
      <dgm:t>
        <a:bodyPr/>
        <a:lstStyle/>
        <a:p>
          <a:pPr>
            <a:buNone/>
          </a:pPr>
          <a:r>
            <a:rPr lang="fr-FR" dirty="0"/>
            <a:t>Les taux de cotisation salariale et patronale </a:t>
          </a:r>
          <a:endParaRPr lang="en-US" dirty="0"/>
        </a:p>
      </dgm:t>
    </dgm:pt>
    <dgm:pt modelId="{7E465365-EBC1-4B61-A759-7074213DB667}" type="parTrans" cxnId="{2BDACEFC-BE08-4E59-8442-291250E77992}">
      <dgm:prSet/>
      <dgm:spPr/>
      <dgm:t>
        <a:bodyPr/>
        <a:lstStyle/>
        <a:p>
          <a:endParaRPr lang="fr-FR"/>
        </a:p>
      </dgm:t>
    </dgm:pt>
    <dgm:pt modelId="{A6CF5FE4-E209-496C-A751-183CF591CCA9}" type="sibTrans" cxnId="{2BDACEFC-BE08-4E59-8442-291250E77992}">
      <dgm:prSet/>
      <dgm:spPr/>
      <dgm:t>
        <a:bodyPr/>
        <a:lstStyle/>
        <a:p>
          <a:endParaRPr lang="fr-FR"/>
        </a:p>
      </dgm:t>
    </dgm:pt>
    <dgm:pt modelId="{26CD7931-DCA4-46B9-8DEE-BBFBB7776B81}">
      <dgm:prSet/>
      <dgm:spPr/>
      <dgm:t>
        <a:bodyPr/>
        <a:lstStyle/>
        <a:p>
          <a:pPr>
            <a:buNone/>
          </a:pPr>
          <a:r>
            <a:rPr lang="fr-FR" dirty="0"/>
            <a:t>Le régime douanier d’importation et d’exportation des matières premières</a:t>
          </a:r>
          <a:endParaRPr lang="en-US" dirty="0"/>
        </a:p>
      </dgm:t>
    </dgm:pt>
    <dgm:pt modelId="{8C3D4DA6-753B-4B07-A051-FD5DF0D4941C}" type="parTrans" cxnId="{0F96BC79-B94D-4E87-AD82-2019DA2372AB}">
      <dgm:prSet/>
      <dgm:spPr/>
      <dgm:t>
        <a:bodyPr/>
        <a:lstStyle/>
        <a:p>
          <a:endParaRPr lang="fr-FR"/>
        </a:p>
      </dgm:t>
    </dgm:pt>
    <dgm:pt modelId="{FC08227A-C803-474B-9AFC-58CBD4814836}" type="sibTrans" cxnId="{0F96BC79-B94D-4E87-AD82-2019DA2372AB}">
      <dgm:prSet/>
      <dgm:spPr/>
      <dgm:t>
        <a:bodyPr/>
        <a:lstStyle/>
        <a:p>
          <a:endParaRPr lang="fr-FR"/>
        </a:p>
      </dgm:t>
    </dgm:pt>
    <dgm:pt modelId="{89DBE2DA-D702-4042-AE29-904D23BACFFA}">
      <dgm:prSet/>
      <dgm:spPr/>
      <dgm:t>
        <a:bodyPr/>
        <a:lstStyle/>
        <a:p>
          <a:pPr>
            <a:buNone/>
          </a:pPr>
          <a:r>
            <a:rPr lang="fr-FR" dirty="0"/>
            <a:t>Régime douanier d’admission temporaire de marchandises</a:t>
          </a:r>
        </a:p>
      </dgm:t>
    </dgm:pt>
    <dgm:pt modelId="{3A2C5F7C-2449-41C0-9630-09A004F02953}" type="parTrans" cxnId="{762FC1EA-F328-4143-8AE6-5B5CB3BEC39E}">
      <dgm:prSet/>
      <dgm:spPr/>
      <dgm:t>
        <a:bodyPr/>
        <a:lstStyle/>
        <a:p>
          <a:endParaRPr lang="fr-FR"/>
        </a:p>
      </dgm:t>
    </dgm:pt>
    <dgm:pt modelId="{B5EE8B2F-A5B7-4C85-A26F-91C1A39BCB30}" type="sibTrans" cxnId="{762FC1EA-F328-4143-8AE6-5B5CB3BEC39E}">
      <dgm:prSet/>
      <dgm:spPr/>
      <dgm:t>
        <a:bodyPr/>
        <a:lstStyle/>
        <a:p>
          <a:endParaRPr lang="fr-FR"/>
        </a:p>
      </dgm:t>
    </dgm:pt>
    <dgm:pt modelId="{92214C9D-F210-467C-82E9-456939DFC3C0}">
      <dgm:prSet/>
      <dgm:spPr/>
      <dgm:t>
        <a:bodyPr/>
        <a:lstStyle/>
        <a:p>
          <a:pPr>
            <a:buNone/>
          </a:pPr>
          <a:r>
            <a:rPr lang="fr-FR" dirty="0"/>
            <a:t>La fluidité des opérations de transfert de devises </a:t>
          </a:r>
        </a:p>
      </dgm:t>
    </dgm:pt>
    <dgm:pt modelId="{F99837E4-2E77-41CB-9821-85F4410C8AF6}" type="parTrans" cxnId="{926DC606-63EA-43A6-AA86-E146B3254E78}">
      <dgm:prSet/>
      <dgm:spPr/>
      <dgm:t>
        <a:bodyPr/>
        <a:lstStyle/>
        <a:p>
          <a:endParaRPr lang="fr-FR"/>
        </a:p>
      </dgm:t>
    </dgm:pt>
    <dgm:pt modelId="{BD71A428-7117-41EF-8CF8-4FF82A49C556}" type="sibTrans" cxnId="{926DC606-63EA-43A6-AA86-E146B3254E78}">
      <dgm:prSet/>
      <dgm:spPr/>
      <dgm:t>
        <a:bodyPr/>
        <a:lstStyle/>
        <a:p>
          <a:endParaRPr lang="fr-FR"/>
        </a:p>
      </dgm:t>
    </dgm:pt>
    <dgm:pt modelId="{907B6BD0-D8F7-4222-9FC4-226139C0A6AD}">
      <dgm:prSet/>
      <dgm:spPr/>
      <dgm:t>
        <a:bodyPr/>
        <a:lstStyle/>
        <a:p>
          <a:pPr>
            <a:buNone/>
          </a:pPr>
          <a:r>
            <a:rPr lang="fr-FR" dirty="0"/>
            <a:t>La possibilité de sous-traitance de certaines activités et de partenariat localement</a:t>
          </a:r>
        </a:p>
      </dgm:t>
    </dgm:pt>
    <dgm:pt modelId="{97AF67BF-5FFC-4B62-AAE0-D13C12CB24D7}" type="parTrans" cxnId="{201F9035-0847-4CD3-A100-97130CD736C1}">
      <dgm:prSet/>
      <dgm:spPr/>
      <dgm:t>
        <a:bodyPr/>
        <a:lstStyle/>
        <a:p>
          <a:endParaRPr lang="fr-FR"/>
        </a:p>
      </dgm:t>
    </dgm:pt>
    <dgm:pt modelId="{AE405D38-E9C9-41EB-9BE5-17354D3CD734}" type="sibTrans" cxnId="{201F9035-0847-4CD3-A100-97130CD736C1}">
      <dgm:prSet/>
      <dgm:spPr/>
      <dgm:t>
        <a:bodyPr/>
        <a:lstStyle/>
        <a:p>
          <a:endParaRPr lang="fr-FR"/>
        </a:p>
      </dgm:t>
    </dgm:pt>
    <dgm:pt modelId="{FE2BC552-9FC2-4199-92F5-781E5DD305A6}" type="pres">
      <dgm:prSet presAssocID="{2333B444-8A13-4511-8BD7-882D255E9E9D}" presName="diagram" presStyleCnt="0">
        <dgm:presLayoutVars>
          <dgm:dir/>
          <dgm:resizeHandles val="exact"/>
        </dgm:presLayoutVars>
      </dgm:prSet>
      <dgm:spPr/>
      <dgm:t>
        <a:bodyPr/>
        <a:lstStyle/>
        <a:p>
          <a:endParaRPr lang="en-US"/>
        </a:p>
      </dgm:t>
    </dgm:pt>
    <dgm:pt modelId="{45344A2A-17CF-4338-9BF1-A40DD9A58C99}" type="pres">
      <dgm:prSet presAssocID="{EDE09C20-9312-4D6F-93EA-B84D2E46C02C}" presName="node" presStyleLbl="node1" presStyleIdx="0" presStyleCnt="15">
        <dgm:presLayoutVars>
          <dgm:bulletEnabled val="1"/>
        </dgm:presLayoutVars>
      </dgm:prSet>
      <dgm:spPr/>
      <dgm:t>
        <a:bodyPr/>
        <a:lstStyle/>
        <a:p>
          <a:endParaRPr lang="en-US"/>
        </a:p>
      </dgm:t>
    </dgm:pt>
    <dgm:pt modelId="{8087E1F0-3F16-4846-B604-3EBADFE12E52}" type="pres">
      <dgm:prSet presAssocID="{6E1C5D2C-DD54-46AA-B96D-E7E98427A2E8}" presName="sibTrans" presStyleCnt="0"/>
      <dgm:spPr/>
    </dgm:pt>
    <dgm:pt modelId="{B40084DE-A518-4DFF-BF8C-A1D464B490B3}" type="pres">
      <dgm:prSet presAssocID="{F288C04B-1C7A-4DD6-87D3-48903A5A8AD3}" presName="node" presStyleLbl="node1" presStyleIdx="1" presStyleCnt="15">
        <dgm:presLayoutVars>
          <dgm:bulletEnabled val="1"/>
        </dgm:presLayoutVars>
      </dgm:prSet>
      <dgm:spPr/>
      <dgm:t>
        <a:bodyPr/>
        <a:lstStyle/>
        <a:p>
          <a:endParaRPr lang="en-US"/>
        </a:p>
      </dgm:t>
    </dgm:pt>
    <dgm:pt modelId="{02FE5A29-84DC-4D3F-9BF0-47D85F6D2E04}" type="pres">
      <dgm:prSet presAssocID="{0C4B32FD-969B-4227-A8D5-37EB1E2FAA97}" presName="sibTrans" presStyleCnt="0"/>
      <dgm:spPr/>
    </dgm:pt>
    <dgm:pt modelId="{AE804B1D-F6E9-4E33-B513-E80DA25B52DD}" type="pres">
      <dgm:prSet presAssocID="{17E6FE73-5754-4567-83ED-D91864983D93}" presName="node" presStyleLbl="node1" presStyleIdx="2" presStyleCnt="15">
        <dgm:presLayoutVars>
          <dgm:bulletEnabled val="1"/>
        </dgm:presLayoutVars>
      </dgm:prSet>
      <dgm:spPr/>
      <dgm:t>
        <a:bodyPr/>
        <a:lstStyle/>
        <a:p>
          <a:endParaRPr lang="en-US"/>
        </a:p>
      </dgm:t>
    </dgm:pt>
    <dgm:pt modelId="{1928DF6C-D3D2-4FB9-B8E3-9CE10BAAF169}" type="pres">
      <dgm:prSet presAssocID="{D849895A-CA19-4254-A34A-F29B833E6E15}" presName="sibTrans" presStyleCnt="0"/>
      <dgm:spPr/>
    </dgm:pt>
    <dgm:pt modelId="{53CE6C52-1E91-4E73-952F-E3B192465F68}" type="pres">
      <dgm:prSet presAssocID="{F02A9A79-A4DE-49AE-B8CB-B0E93F44E80B}" presName="node" presStyleLbl="node1" presStyleIdx="3" presStyleCnt="15">
        <dgm:presLayoutVars>
          <dgm:bulletEnabled val="1"/>
        </dgm:presLayoutVars>
      </dgm:prSet>
      <dgm:spPr/>
      <dgm:t>
        <a:bodyPr/>
        <a:lstStyle/>
        <a:p>
          <a:endParaRPr lang="en-US"/>
        </a:p>
      </dgm:t>
    </dgm:pt>
    <dgm:pt modelId="{9CF3A8A9-8B0D-41F0-9E47-C643F9F46689}" type="pres">
      <dgm:prSet presAssocID="{461B9DCB-4713-4477-8E01-C53E16718CDA}" presName="sibTrans" presStyleCnt="0"/>
      <dgm:spPr/>
    </dgm:pt>
    <dgm:pt modelId="{0B5B634F-3237-44FA-88F7-27B8795F000E}" type="pres">
      <dgm:prSet presAssocID="{271278B7-DDCA-4F87-862B-BED20190020C}" presName="node" presStyleLbl="node1" presStyleIdx="4" presStyleCnt="15">
        <dgm:presLayoutVars>
          <dgm:bulletEnabled val="1"/>
        </dgm:presLayoutVars>
      </dgm:prSet>
      <dgm:spPr/>
      <dgm:t>
        <a:bodyPr/>
        <a:lstStyle/>
        <a:p>
          <a:endParaRPr lang="en-US"/>
        </a:p>
      </dgm:t>
    </dgm:pt>
    <dgm:pt modelId="{028F8FAE-5CCA-48DE-AB89-331B8FE79837}" type="pres">
      <dgm:prSet presAssocID="{883A3C99-3D22-49BC-BDEC-53608AB7B53D}" presName="sibTrans" presStyleCnt="0"/>
      <dgm:spPr/>
    </dgm:pt>
    <dgm:pt modelId="{73293BBB-A5AA-4BA8-9C59-CDE7A3F2091A}" type="pres">
      <dgm:prSet presAssocID="{F7438952-74DF-45C4-B8E2-B76AFD41A6A8}" presName="node" presStyleLbl="node1" presStyleIdx="5" presStyleCnt="15">
        <dgm:presLayoutVars>
          <dgm:bulletEnabled val="1"/>
        </dgm:presLayoutVars>
      </dgm:prSet>
      <dgm:spPr/>
      <dgm:t>
        <a:bodyPr/>
        <a:lstStyle/>
        <a:p>
          <a:endParaRPr lang="en-US"/>
        </a:p>
      </dgm:t>
    </dgm:pt>
    <dgm:pt modelId="{30D57BC1-6B92-4C9C-8AA0-010E7296B3D9}" type="pres">
      <dgm:prSet presAssocID="{C3525B80-38F1-409D-959E-3658A2774DC8}" presName="sibTrans" presStyleCnt="0"/>
      <dgm:spPr/>
    </dgm:pt>
    <dgm:pt modelId="{6B0B550C-9F91-4BD3-AA8C-A01AC54930B0}" type="pres">
      <dgm:prSet presAssocID="{3B367EB5-A664-4A5A-A9FF-2A0339941D85}" presName="node" presStyleLbl="node1" presStyleIdx="6" presStyleCnt="15">
        <dgm:presLayoutVars>
          <dgm:bulletEnabled val="1"/>
        </dgm:presLayoutVars>
      </dgm:prSet>
      <dgm:spPr/>
      <dgm:t>
        <a:bodyPr/>
        <a:lstStyle/>
        <a:p>
          <a:endParaRPr lang="en-US"/>
        </a:p>
      </dgm:t>
    </dgm:pt>
    <dgm:pt modelId="{98C856D7-C46D-4251-93F7-EECA401E40A1}" type="pres">
      <dgm:prSet presAssocID="{12F18D21-57B0-47AB-A7C5-8BA8E17BE3FA}" presName="sibTrans" presStyleCnt="0"/>
      <dgm:spPr/>
    </dgm:pt>
    <dgm:pt modelId="{C69163EA-C98F-4D50-A2C6-2F5A4111FBF3}" type="pres">
      <dgm:prSet presAssocID="{4D6A17B4-163D-4791-A7CF-31F0E7F0874B}" presName="node" presStyleLbl="node1" presStyleIdx="7" presStyleCnt="15">
        <dgm:presLayoutVars>
          <dgm:bulletEnabled val="1"/>
        </dgm:presLayoutVars>
      </dgm:prSet>
      <dgm:spPr/>
      <dgm:t>
        <a:bodyPr/>
        <a:lstStyle/>
        <a:p>
          <a:endParaRPr lang="en-US"/>
        </a:p>
      </dgm:t>
    </dgm:pt>
    <dgm:pt modelId="{15A8C7C8-CD4B-4D1E-A166-F83EFC471B1C}" type="pres">
      <dgm:prSet presAssocID="{E550CC0B-CAFB-404D-B145-A782BC13DDBD}" presName="sibTrans" presStyleCnt="0"/>
      <dgm:spPr/>
    </dgm:pt>
    <dgm:pt modelId="{6B7E68A9-DFD7-455A-A5C5-D2B5DC226B9C}" type="pres">
      <dgm:prSet presAssocID="{A9AD83CF-9FBB-4D3C-8C19-3541A3B88DC7}" presName="node" presStyleLbl="node1" presStyleIdx="8" presStyleCnt="15">
        <dgm:presLayoutVars>
          <dgm:bulletEnabled val="1"/>
        </dgm:presLayoutVars>
      </dgm:prSet>
      <dgm:spPr/>
      <dgm:t>
        <a:bodyPr/>
        <a:lstStyle/>
        <a:p>
          <a:endParaRPr lang="en-US"/>
        </a:p>
      </dgm:t>
    </dgm:pt>
    <dgm:pt modelId="{18755E4E-2CFC-4191-9F99-7B25B4800B1C}" type="pres">
      <dgm:prSet presAssocID="{AA01176A-25D3-49E7-B73F-6760B2A14DA3}" presName="sibTrans" presStyleCnt="0"/>
      <dgm:spPr/>
    </dgm:pt>
    <dgm:pt modelId="{842F4FC8-1C0A-4D4D-86DB-110FBD8BCB6E}" type="pres">
      <dgm:prSet presAssocID="{223FDC29-743B-44BF-A2FF-9C3EDD6919CA}" presName="node" presStyleLbl="node1" presStyleIdx="9" presStyleCnt="15">
        <dgm:presLayoutVars>
          <dgm:bulletEnabled val="1"/>
        </dgm:presLayoutVars>
      </dgm:prSet>
      <dgm:spPr/>
      <dgm:t>
        <a:bodyPr/>
        <a:lstStyle/>
        <a:p>
          <a:endParaRPr lang="en-US"/>
        </a:p>
      </dgm:t>
    </dgm:pt>
    <dgm:pt modelId="{454E9292-32E9-4CBD-A6BC-055C51EB39E0}" type="pres">
      <dgm:prSet presAssocID="{83118B30-397A-4115-A7C0-CC75C91632DF}" presName="sibTrans" presStyleCnt="0"/>
      <dgm:spPr/>
    </dgm:pt>
    <dgm:pt modelId="{BE50E34F-5156-40B2-801F-D78BACD163A6}" type="pres">
      <dgm:prSet presAssocID="{0518D3E4-BFCD-46FA-AA73-DA98F58DE1D5}" presName="node" presStyleLbl="node1" presStyleIdx="10" presStyleCnt="15">
        <dgm:presLayoutVars>
          <dgm:bulletEnabled val="1"/>
        </dgm:presLayoutVars>
      </dgm:prSet>
      <dgm:spPr/>
      <dgm:t>
        <a:bodyPr/>
        <a:lstStyle/>
        <a:p>
          <a:endParaRPr lang="en-US"/>
        </a:p>
      </dgm:t>
    </dgm:pt>
    <dgm:pt modelId="{34480405-E6C1-46D9-B4C2-365E6E5F5752}" type="pres">
      <dgm:prSet presAssocID="{A6CF5FE4-E209-496C-A751-183CF591CCA9}" presName="sibTrans" presStyleCnt="0"/>
      <dgm:spPr/>
    </dgm:pt>
    <dgm:pt modelId="{E5D239B8-BE20-42B0-968A-0EFAB7C4CFF1}" type="pres">
      <dgm:prSet presAssocID="{26CD7931-DCA4-46B9-8DEE-BBFBB7776B81}" presName="node" presStyleLbl="node1" presStyleIdx="11" presStyleCnt="15">
        <dgm:presLayoutVars>
          <dgm:bulletEnabled val="1"/>
        </dgm:presLayoutVars>
      </dgm:prSet>
      <dgm:spPr/>
      <dgm:t>
        <a:bodyPr/>
        <a:lstStyle/>
        <a:p>
          <a:endParaRPr lang="en-US"/>
        </a:p>
      </dgm:t>
    </dgm:pt>
    <dgm:pt modelId="{C142B2D2-7780-4A8F-B2A1-25602B184983}" type="pres">
      <dgm:prSet presAssocID="{FC08227A-C803-474B-9AFC-58CBD4814836}" presName="sibTrans" presStyleCnt="0"/>
      <dgm:spPr/>
    </dgm:pt>
    <dgm:pt modelId="{9B8B5F43-1C30-4C6B-818F-B1071D0F689F}" type="pres">
      <dgm:prSet presAssocID="{89DBE2DA-D702-4042-AE29-904D23BACFFA}" presName="node" presStyleLbl="node1" presStyleIdx="12" presStyleCnt="15">
        <dgm:presLayoutVars>
          <dgm:bulletEnabled val="1"/>
        </dgm:presLayoutVars>
      </dgm:prSet>
      <dgm:spPr/>
      <dgm:t>
        <a:bodyPr/>
        <a:lstStyle/>
        <a:p>
          <a:endParaRPr lang="en-US"/>
        </a:p>
      </dgm:t>
    </dgm:pt>
    <dgm:pt modelId="{0480322A-B4B8-4CBD-B418-D07E1991ADC2}" type="pres">
      <dgm:prSet presAssocID="{B5EE8B2F-A5B7-4C85-A26F-91C1A39BCB30}" presName="sibTrans" presStyleCnt="0"/>
      <dgm:spPr/>
    </dgm:pt>
    <dgm:pt modelId="{57C750A6-7E46-4D89-BD51-A2B16E9E04BF}" type="pres">
      <dgm:prSet presAssocID="{92214C9D-F210-467C-82E9-456939DFC3C0}" presName="node" presStyleLbl="node1" presStyleIdx="13" presStyleCnt="15">
        <dgm:presLayoutVars>
          <dgm:bulletEnabled val="1"/>
        </dgm:presLayoutVars>
      </dgm:prSet>
      <dgm:spPr/>
      <dgm:t>
        <a:bodyPr/>
        <a:lstStyle/>
        <a:p>
          <a:endParaRPr lang="en-US"/>
        </a:p>
      </dgm:t>
    </dgm:pt>
    <dgm:pt modelId="{0D49C8FB-EE38-42B8-889B-86567CB08BE6}" type="pres">
      <dgm:prSet presAssocID="{BD71A428-7117-41EF-8CF8-4FF82A49C556}" presName="sibTrans" presStyleCnt="0"/>
      <dgm:spPr/>
    </dgm:pt>
    <dgm:pt modelId="{C6A29B91-F91E-4F17-8F50-A67C3C23418F}" type="pres">
      <dgm:prSet presAssocID="{907B6BD0-D8F7-4222-9FC4-226139C0A6AD}" presName="node" presStyleLbl="node1" presStyleIdx="14" presStyleCnt="15">
        <dgm:presLayoutVars>
          <dgm:bulletEnabled val="1"/>
        </dgm:presLayoutVars>
      </dgm:prSet>
      <dgm:spPr/>
      <dgm:t>
        <a:bodyPr/>
        <a:lstStyle/>
        <a:p>
          <a:endParaRPr lang="en-US"/>
        </a:p>
      </dgm:t>
    </dgm:pt>
  </dgm:ptLst>
  <dgm:cxnLst>
    <dgm:cxn modelId="{BD2401F7-754B-413A-9B96-D683FBA8A304}" srcId="{2333B444-8A13-4511-8BD7-882D255E9E9D}" destId="{A9AD83CF-9FBB-4D3C-8C19-3541A3B88DC7}" srcOrd="8" destOrd="0" parTransId="{C0B2DE5A-5C93-45AD-A35C-85B87A9371C3}" sibTransId="{AA01176A-25D3-49E7-B73F-6760B2A14DA3}"/>
    <dgm:cxn modelId="{9A4FB205-5648-4209-9634-49644232232B}" type="presOf" srcId="{F288C04B-1C7A-4DD6-87D3-48903A5A8AD3}" destId="{B40084DE-A518-4DFF-BF8C-A1D464B490B3}" srcOrd="0" destOrd="0" presId="urn:microsoft.com/office/officeart/2005/8/layout/default#1"/>
    <dgm:cxn modelId="{CAFD7AAF-8F57-40E8-B774-53E26E160991}" srcId="{2333B444-8A13-4511-8BD7-882D255E9E9D}" destId="{F02A9A79-A4DE-49AE-B8CB-B0E93F44E80B}" srcOrd="3" destOrd="0" parTransId="{E878B0B5-39A1-4E09-9672-6E1071623FDE}" sibTransId="{461B9DCB-4713-4477-8E01-C53E16718CDA}"/>
    <dgm:cxn modelId="{90F706A8-CF42-4A23-8A0E-96FF73366631}" srcId="{2333B444-8A13-4511-8BD7-882D255E9E9D}" destId="{F288C04B-1C7A-4DD6-87D3-48903A5A8AD3}" srcOrd="1" destOrd="0" parTransId="{63EAD133-0762-4372-8234-CF39A156E623}" sibTransId="{0C4B32FD-969B-4227-A8D5-37EB1E2FAA97}"/>
    <dgm:cxn modelId="{0F96BC79-B94D-4E87-AD82-2019DA2372AB}" srcId="{2333B444-8A13-4511-8BD7-882D255E9E9D}" destId="{26CD7931-DCA4-46B9-8DEE-BBFBB7776B81}" srcOrd="11" destOrd="0" parTransId="{8C3D4DA6-753B-4B07-A051-FD5DF0D4941C}" sibTransId="{FC08227A-C803-474B-9AFC-58CBD4814836}"/>
    <dgm:cxn modelId="{8F2A606C-BA06-4273-9C5B-167B11A4A7E8}" srcId="{2333B444-8A13-4511-8BD7-882D255E9E9D}" destId="{17E6FE73-5754-4567-83ED-D91864983D93}" srcOrd="2" destOrd="0" parTransId="{1AEACF7B-C726-4036-B68F-73E51F3793B2}" sibTransId="{D849895A-CA19-4254-A34A-F29B833E6E15}"/>
    <dgm:cxn modelId="{AE837E5B-1B4B-4889-90EF-A98955E76C44}" type="presOf" srcId="{223FDC29-743B-44BF-A2FF-9C3EDD6919CA}" destId="{842F4FC8-1C0A-4D4D-86DB-110FBD8BCB6E}" srcOrd="0" destOrd="0" presId="urn:microsoft.com/office/officeart/2005/8/layout/default#1"/>
    <dgm:cxn modelId="{30A02778-50F1-465E-9E11-63955A585AF5}" type="presOf" srcId="{89DBE2DA-D702-4042-AE29-904D23BACFFA}" destId="{9B8B5F43-1C30-4C6B-818F-B1071D0F689F}" srcOrd="0" destOrd="0" presId="urn:microsoft.com/office/officeart/2005/8/layout/default#1"/>
    <dgm:cxn modelId="{04408F33-5D4D-4AE5-AF31-D3C85304F7D5}" type="presOf" srcId="{3B367EB5-A664-4A5A-A9FF-2A0339941D85}" destId="{6B0B550C-9F91-4BD3-AA8C-A01AC54930B0}" srcOrd="0" destOrd="0" presId="urn:microsoft.com/office/officeart/2005/8/layout/default#1"/>
    <dgm:cxn modelId="{FA28032D-CAA2-472E-B883-F9488AF9E397}" type="presOf" srcId="{17E6FE73-5754-4567-83ED-D91864983D93}" destId="{AE804B1D-F6E9-4E33-B513-E80DA25B52DD}" srcOrd="0" destOrd="0" presId="urn:microsoft.com/office/officeart/2005/8/layout/default#1"/>
    <dgm:cxn modelId="{497BE115-79D7-4A62-AA9A-6136E0B98EAD}" srcId="{2333B444-8A13-4511-8BD7-882D255E9E9D}" destId="{223FDC29-743B-44BF-A2FF-9C3EDD6919CA}" srcOrd="9" destOrd="0" parTransId="{57030D8D-43A8-4297-833F-11BCB4D90EEB}" sibTransId="{83118B30-397A-4115-A7C0-CC75C91632DF}"/>
    <dgm:cxn modelId="{201F9035-0847-4CD3-A100-97130CD736C1}" srcId="{2333B444-8A13-4511-8BD7-882D255E9E9D}" destId="{907B6BD0-D8F7-4222-9FC4-226139C0A6AD}" srcOrd="14" destOrd="0" parTransId="{97AF67BF-5FFC-4B62-AAE0-D13C12CB24D7}" sibTransId="{AE405D38-E9C9-41EB-9BE5-17354D3CD734}"/>
    <dgm:cxn modelId="{1449FB46-9BC6-47A2-96CF-F3B0B4483707}" type="presOf" srcId="{2333B444-8A13-4511-8BD7-882D255E9E9D}" destId="{FE2BC552-9FC2-4199-92F5-781E5DD305A6}" srcOrd="0" destOrd="0" presId="urn:microsoft.com/office/officeart/2005/8/layout/default#1"/>
    <dgm:cxn modelId="{3AE6C97A-FDDF-40BF-AED6-58CF180C7D02}" type="presOf" srcId="{271278B7-DDCA-4F87-862B-BED20190020C}" destId="{0B5B634F-3237-44FA-88F7-27B8795F000E}" srcOrd="0" destOrd="0" presId="urn:microsoft.com/office/officeart/2005/8/layout/default#1"/>
    <dgm:cxn modelId="{74D21CD2-D860-4F61-A411-6C3ACAAC82FF}" type="presOf" srcId="{4D6A17B4-163D-4791-A7CF-31F0E7F0874B}" destId="{C69163EA-C98F-4D50-A2C6-2F5A4111FBF3}" srcOrd="0" destOrd="0" presId="urn:microsoft.com/office/officeart/2005/8/layout/default#1"/>
    <dgm:cxn modelId="{762FC1EA-F328-4143-8AE6-5B5CB3BEC39E}" srcId="{2333B444-8A13-4511-8BD7-882D255E9E9D}" destId="{89DBE2DA-D702-4042-AE29-904D23BACFFA}" srcOrd="12" destOrd="0" parTransId="{3A2C5F7C-2449-41C0-9630-09A004F02953}" sibTransId="{B5EE8B2F-A5B7-4C85-A26F-91C1A39BCB30}"/>
    <dgm:cxn modelId="{62D92EB5-93C2-4C71-9289-1725F938B104}" type="presOf" srcId="{92214C9D-F210-467C-82E9-456939DFC3C0}" destId="{57C750A6-7E46-4D89-BD51-A2B16E9E04BF}" srcOrd="0" destOrd="0" presId="urn:microsoft.com/office/officeart/2005/8/layout/default#1"/>
    <dgm:cxn modelId="{C7A26859-9166-41A7-9FF1-73D892AE9CC5}" type="presOf" srcId="{A9AD83CF-9FBB-4D3C-8C19-3541A3B88DC7}" destId="{6B7E68A9-DFD7-455A-A5C5-D2B5DC226B9C}" srcOrd="0" destOrd="0" presId="urn:microsoft.com/office/officeart/2005/8/layout/default#1"/>
    <dgm:cxn modelId="{2BDACEFC-BE08-4E59-8442-291250E77992}" srcId="{2333B444-8A13-4511-8BD7-882D255E9E9D}" destId="{0518D3E4-BFCD-46FA-AA73-DA98F58DE1D5}" srcOrd="10" destOrd="0" parTransId="{7E465365-EBC1-4B61-A759-7074213DB667}" sibTransId="{A6CF5FE4-E209-496C-A751-183CF591CCA9}"/>
    <dgm:cxn modelId="{62BC6B3D-13D1-4FD2-AD00-FE2A8E671820}" type="presOf" srcId="{F7438952-74DF-45C4-B8E2-B76AFD41A6A8}" destId="{73293BBB-A5AA-4BA8-9C59-CDE7A3F2091A}" srcOrd="0" destOrd="0" presId="urn:microsoft.com/office/officeart/2005/8/layout/default#1"/>
    <dgm:cxn modelId="{45CDA039-0F30-480E-8FC2-DBDC03F22DFC}" srcId="{2333B444-8A13-4511-8BD7-882D255E9E9D}" destId="{F7438952-74DF-45C4-B8E2-B76AFD41A6A8}" srcOrd="5" destOrd="0" parTransId="{46ADB34C-8EF1-4FD4-9EF4-0FCEDF5734B6}" sibTransId="{C3525B80-38F1-409D-959E-3658A2774DC8}"/>
    <dgm:cxn modelId="{995F307C-B8F3-41BA-BBF7-E107758F9600}" type="presOf" srcId="{F02A9A79-A4DE-49AE-B8CB-B0E93F44E80B}" destId="{53CE6C52-1E91-4E73-952F-E3B192465F68}" srcOrd="0" destOrd="0" presId="urn:microsoft.com/office/officeart/2005/8/layout/default#1"/>
    <dgm:cxn modelId="{845AF847-AB1F-4DB7-8EB1-04268F8AF581}" type="presOf" srcId="{26CD7931-DCA4-46B9-8DEE-BBFBB7776B81}" destId="{E5D239B8-BE20-42B0-968A-0EFAB7C4CFF1}" srcOrd="0" destOrd="0" presId="urn:microsoft.com/office/officeart/2005/8/layout/default#1"/>
    <dgm:cxn modelId="{A9617A39-613A-4741-B645-740032DBBD65}" type="presOf" srcId="{907B6BD0-D8F7-4222-9FC4-226139C0A6AD}" destId="{C6A29B91-F91E-4F17-8F50-A67C3C23418F}" srcOrd="0" destOrd="0" presId="urn:microsoft.com/office/officeart/2005/8/layout/default#1"/>
    <dgm:cxn modelId="{128BF5CD-3A7A-40E5-B8E3-5A492C120708}" srcId="{2333B444-8A13-4511-8BD7-882D255E9E9D}" destId="{4D6A17B4-163D-4791-A7CF-31F0E7F0874B}" srcOrd="7" destOrd="0" parTransId="{7C7B4F5D-5E13-45FE-99EA-78EAE5205672}" sibTransId="{E550CC0B-CAFB-404D-B145-A782BC13DDBD}"/>
    <dgm:cxn modelId="{926DC606-63EA-43A6-AA86-E146B3254E78}" srcId="{2333B444-8A13-4511-8BD7-882D255E9E9D}" destId="{92214C9D-F210-467C-82E9-456939DFC3C0}" srcOrd="13" destOrd="0" parTransId="{F99837E4-2E77-41CB-9821-85F4410C8AF6}" sibTransId="{BD71A428-7117-41EF-8CF8-4FF82A49C556}"/>
    <dgm:cxn modelId="{C3703DD0-FB26-451A-9276-F34357474A27}" type="presOf" srcId="{EDE09C20-9312-4D6F-93EA-B84D2E46C02C}" destId="{45344A2A-17CF-4338-9BF1-A40DD9A58C99}" srcOrd="0" destOrd="0" presId="urn:microsoft.com/office/officeart/2005/8/layout/default#1"/>
    <dgm:cxn modelId="{0322BA65-BB3C-436D-96A8-58416C4FA70F}" srcId="{2333B444-8A13-4511-8BD7-882D255E9E9D}" destId="{271278B7-DDCA-4F87-862B-BED20190020C}" srcOrd="4" destOrd="0" parTransId="{1293EBFD-8D4A-4BAD-8F4D-723DAED8AB66}" sibTransId="{883A3C99-3D22-49BC-BDEC-53608AB7B53D}"/>
    <dgm:cxn modelId="{E604CFFB-FB6E-47FF-865B-7DAFBB49E929}" srcId="{2333B444-8A13-4511-8BD7-882D255E9E9D}" destId="{3B367EB5-A664-4A5A-A9FF-2A0339941D85}" srcOrd="6" destOrd="0" parTransId="{9C46ED2D-21A6-4AEA-BC11-E4296079DEBE}" sibTransId="{12F18D21-57B0-47AB-A7C5-8BA8E17BE3FA}"/>
    <dgm:cxn modelId="{4F31CF8D-D450-4728-8401-5BCBD6817669}" srcId="{2333B444-8A13-4511-8BD7-882D255E9E9D}" destId="{EDE09C20-9312-4D6F-93EA-B84D2E46C02C}" srcOrd="0" destOrd="0" parTransId="{15DA26CC-E072-4459-B871-76583AE36679}" sibTransId="{6E1C5D2C-DD54-46AA-B96D-E7E98427A2E8}"/>
    <dgm:cxn modelId="{CBCD1728-6995-44BF-A62D-8CCB2E49962B}" type="presOf" srcId="{0518D3E4-BFCD-46FA-AA73-DA98F58DE1D5}" destId="{BE50E34F-5156-40B2-801F-D78BACD163A6}" srcOrd="0" destOrd="0" presId="urn:microsoft.com/office/officeart/2005/8/layout/default#1"/>
    <dgm:cxn modelId="{B802A730-DB16-4667-A2F7-D2853CAB5478}" type="presParOf" srcId="{FE2BC552-9FC2-4199-92F5-781E5DD305A6}" destId="{45344A2A-17CF-4338-9BF1-A40DD9A58C99}" srcOrd="0" destOrd="0" presId="urn:microsoft.com/office/officeart/2005/8/layout/default#1"/>
    <dgm:cxn modelId="{6D1C5AEE-AE60-4F47-80D2-ACF325E4CF84}" type="presParOf" srcId="{FE2BC552-9FC2-4199-92F5-781E5DD305A6}" destId="{8087E1F0-3F16-4846-B604-3EBADFE12E52}" srcOrd="1" destOrd="0" presId="urn:microsoft.com/office/officeart/2005/8/layout/default#1"/>
    <dgm:cxn modelId="{74FF75F4-66F6-4C1A-8D6E-0A861B390FF7}" type="presParOf" srcId="{FE2BC552-9FC2-4199-92F5-781E5DD305A6}" destId="{B40084DE-A518-4DFF-BF8C-A1D464B490B3}" srcOrd="2" destOrd="0" presId="urn:microsoft.com/office/officeart/2005/8/layout/default#1"/>
    <dgm:cxn modelId="{F01AD179-34C7-4B6C-A986-94180C41CF2B}" type="presParOf" srcId="{FE2BC552-9FC2-4199-92F5-781E5DD305A6}" destId="{02FE5A29-84DC-4D3F-9BF0-47D85F6D2E04}" srcOrd="3" destOrd="0" presId="urn:microsoft.com/office/officeart/2005/8/layout/default#1"/>
    <dgm:cxn modelId="{3D5F6D96-D1F6-4CEB-8317-E5D3961151E2}" type="presParOf" srcId="{FE2BC552-9FC2-4199-92F5-781E5DD305A6}" destId="{AE804B1D-F6E9-4E33-B513-E80DA25B52DD}" srcOrd="4" destOrd="0" presId="urn:microsoft.com/office/officeart/2005/8/layout/default#1"/>
    <dgm:cxn modelId="{883D05F4-A0B6-4C03-BA8B-283858C45DE4}" type="presParOf" srcId="{FE2BC552-9FC2-4199-92F5-781E5DD305A6}" destId="{1928DF6C-D3D2-4FB9-B8E3-9CE10BAAF169}" srcOrd="5" destOrd="0" presId="urn:microsoft.com/office/officeart/2005/8/layout/default#1"/>
    <dgm:cxn modelId="{5992CFD9-2C74-4AD0-B23F-735100B03FA8}" type="presParOf" srcId="{FE2BC552-9FC2-4199-92F5-781E5DD305A6}" destId="{53CE6C52-1E91-4E73-952F-E3B192465F68}" srcOrd="6" destOrd="0" presId="urn:microsoft.com/office/officeart/2005/8/layout/default#1"/>
    <dgm:cxn modelId="{59F0EAAB-117E-4190-A2A4-B34168F31961}" type="presParOf" srcId="{FE2BC552-9FC2-4199-92F5-781E5DD305A6}" destId="{9CF3A8A9-8B0D-41F0-9E47-C643F9F46689}" srcOrd="7" destOrd="0" presId="urn:microsoft.com/office/officeart/2005/8/layout/default#1"/>
    <dgm:cxn modelId="{CFFF92CC-B570-4409-8806-5012DB1F8C33}" type="presParOf" srcId="{FE2BC552-9FC2-4199-92F5-781E5DD305A6}" destId="{0B5B634F-3237-44FA-88F7-27B8795F000E}" srcOrd="8" destOrd="0" presId="urn:microsoft.com/office/officeart/2005/8/layout/default#1"/>
    <dgm:cxn modelId="{F446C68D-D596-4E3A-9CD0-104DC5EACF83}" type="presParOf" srcId="{FE2BC552-9FC2-4199-92F5-781E5DD305A6}" destId="{028F8FAE-5CCA-48DE-AB89-331B8FE79837}" srcOrd="9" destOrd="0" presId="urn:microsoft.com/office/officeart/2005/8/layout/default#1"/>
    <dgm:cxn modelId="{62BC85B6-E7CF-4939-A2CA-7D3C45DF7D47}" type="presParOf" srcId="{FE2BC552-9FC2-4199-92F5-781E5DD305A6}" destId="{73293BBB-A5AA-4BA8-9C59-CDE7A3F2091A}" srcOrd="10" destOrd="0" presId="urn:microsoft.com/office/officeart/2005/8/layout/default#1"/>
    <dgm:cxn modelId="{A93E1604-9412-48D8-8942-61F685CDDC40}" type="presParOf" srcId="{FE2BC552-9FC2-4199-92F5-781E5DD305A6}" destId="{30D57BC1-6B92-4C9C-8AA0-010E7296B3D9}" srcOrd="11" destOrd="0" presId="urn:microsoft.com/office/officeart/2005/8/layout/default#1"/>
    <dgm:cxn modelId="{23AD6711-139D-4A02-8C00-76499FC4EDDA}" type="presParOf" srcId="{FE2BC552-9FC2-4199-92F5-781E5DD305A6}" destId="{6B0B550C-9F91-4BD3-AA8C-A01AC54930B0}" srcOrd="12" destOrd="0" presId="urn:microsoft.com/office/officeart/2005/8/layout/default#1"/>
    <dgm:cxn modelId="{B8843E27-7ABC-4C75-B105-33243E803190}" type="presParOf" srcId="{FE2BC552-9FC2-4199-92F5-781E5DD305A6}" destId="{98C856D7-C46D-4251-93F7-EECA401E40A1}" srcOrd="13" destOrd="0" presId="urn:microsoft.com/office/officeart/2005/8/layout/default#1"/>
    <dgm:cxn modelId="{E81C974F-A349-4C11-B4A8-DAA033703E46}" type="presParOf" srcId="{FE2BC552-9FC2-4199-92F5-781E5DD305A6}" destId="{C69163EA-C98F-4D50-A2C6-2F5A4111FBF3}" srcOrd="14" destOrd="0" presId="urn:microsoft.com/office/officeart/2005/8/layout/default#1"/>
    <dgm:cxn modelId="{E3F66E45-E658-4884-927E-BECD2E86AE17}" type="presParOf" srcId="{FE2BC552-9FC2-4199-92F5-781E5DD305A6}" destId="{15A8C7C8-CD4B-4D1E-A166-F83EFC471B1C}" srcOrd="15" destOrd="0" presId="urn:microsoft.com/office/officeart/2005/8/layout/default#1"/>
    <dgm:cxn modelId="{B2BBAB61-388E-4DEA-8A05-A028558DA8B9}" type="presParOf" srcId="{FE2BC552-9FC2-4199-92F5-781E5DD305A6}" destId="{6B7E68A9-DFD7-455A-A5C5-D2B5DC226B9C}" srcOrd="16" destOrd="0" presId="urn:microsoft.com/office/officeart/2005/8/layout/default#1"/>
    <dgm:cxn modelId="{7FB56A48-4382-4100-96BE-32863E6D93CF}" type="presParOf" srcId="{FE2BC552-9FC2-4199-92F5-781E5DD305A6}" destId="{18755E4E-2CFC-4191-9F99-7B25B4800B1C}" srcOrd="17" destOrd="0" presId="urn:microsoft.com/office/officeart/2005/8/layout/default#1"/>
    <dgm:cxn modelId="{F921DC66-F36C-4F1D-8864-413422A7048E}" type="presParOf" srcId="{FE2BC552-9FC2-4199-92F5-781E5DD305A6}" destId="{842F4FC8-1C0A-4D4D-86DB-110FBD8BCB6E}" srcOrd="18" destOrd="0" presId="urn:microsoft.com/office/officeart/2005/8/layout/default#1"/>
    <dgm:cxn modelId="{40ED5B8A-105F-475C-A1FB-DB4D045D6EF6}" type="presParOf" srcId="{FE2BC552-9FC2-4199-92F5-781E5DD305A6}" destId="{454E9292-32E9-4CBD-A6BC-055C51EB39E0}" srcOrd="19" destOrd="0" presId="urn:microsoft.com/office/officeart/2005/8/layout/default#1"/>
    <dgm:cxn modelId="{C733D3B2-AC1E-47C6-8CE2-ED0AAFA112BA}" type="presParOf" srcId="{FE2BC552-9FC2-4199-92F5-781E5DD305A6}" destId="{BE50E34F-5156-40B2-801F-D78BACD163A6}" srcOrd="20" destOrd="0" presId="urn:microsoft.com/office/officeart/2005/8/layout/default#1"/>
    <dgm:cxn modelId="{5684DFBF-15C7-48E2-B50D-FC58E54338DF}" type="presParOf" srcId="{FE2BC552-9FC2-4199-92F5-781E5DD305A6}" destId="{34480405-E6C1-46D9-B4C2-365E6E5F5752}" srcOrd="21" destOrd="0" presId="urn:microsoft.com/office/officeart/2005/8/layout/default#1"/>
    <dgm:cxn modelId="{418B20FD-234B-4222-AC7B-6E024F812BB6}" type="presParOf" srcId="{FE2BC552-9FC2-4199-92F5-781E5DD305A6}" destId="{E5D239B8-BE20-42B0-968A-0EFAB7C4CFF1}" srcOrd="22" destOrd="0" presId="urn:microsoft.com/office/officeart/2005/8/layout/default#1"/>
    <dgm:cxn modelId="{10B6E3FE-C160-4503-BBD3-8CD049F1B19C}" type="presParOf" srcId="{FE2BC552-9FC2-4199-92F5-781E5DD305A6}" destId="{C142B2D2-7780-4A8F-B2A1-25602B184983}" srcOrd="23" destOrd="0" presId="urn:microsoft.com/office/officeart/2005/8/layout/default#1"/>
    <dgm:cxn modelId="{3C871EB9-8EA0-4EFA-969A-B0A151D31E50}" type="presParOf" srcId="{FE2BC552-9FC2-4199-92F5-781E5DD305A6}" destId="{9B8B5F43-1C30-4C6B-818F-B1071D0F689F}" srcOrd="24" destOrd="0" presId="urn:microsoft.com/office/officeart/2005/8/layout/default#1"/>
    <dgm:cxn modelId="{469994BC-A2E4-4F41-ACD1-62F0023B6FE2}" type="presParOf" srcId="{FE2BC552-9FC2-4199-92F5-781E5DD305A6}" destId="{0480322A-B4B8-4CBD-B418-D07E1991ADC2}" srcOrd="25" destOrd="0" presId="urn:microsoft.com/office/officeart/2005/8/layout/default#1"/>
    <dgm:cxn modelId="{876736F6-10B4-47C0-8671-069384D5ECCC}" type="presParOf" srcId="{FE2BC552-9FC2-4199-92F5-781E5DD305A6}" destId="{57C750A6-7E46-4D89-BD51-A2B16E9E04BF}" srcOrd="26" destOrd="0" presId="urn:microsoft.com/office/officeart/2005/8/layout/default#1"/>
    <dgm:cxn modelId="{0601D5A5-06F8-4E83-B065-105918DD3CA6}" type="presParOf" srcId="{FE2BC552-9FC2-4199-92F5-781E5DD305A6}" destId="{0D49C8FB-EE38-42B8-889B-86567CB08BE6}" srcOrd="27" destOrd="0" presId="urn:microsoft.com/office/officeart/2005/8/layout/default#1"/>
    <dgm:cxn modelId="{2674D02A-CF07-4D24-A488-20FD31C666F4}" type="presParOf" srcId="{FE2BC552-9FC2-4199-92F5-781E5DD305A6}" destId="{C6A29B91-F91E-4F17-8F50-A67C3C23418F}" srcOrd="28"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8AFB4F-D4DF-4512-817B-B255B22DE223}" type="doc">
      <dgm:prSet loTypeId="urn:microsoft.com/office/officeart/2018/2/layout/IconLabelList" loCatId="icon" qsTypeId="urn:microsoft.com/office/officeart/2005/8/quickstyle/simple1#2" qsCatId="simple" csTypeId="urn:microsoft.com/office/officeart/2005/8/colors/accent1_2#2" csCatId="accent1" phldr="1"/>
      <dgm:spPr/>
      <dgm:t>
        <a:bodyPr/>
        <a:lstStyle/>
        <a:p>
          <a:endParaRPr lang="en-US"/>
        </a:p>
      </dgm:t>
    </dgm:pt>
    <dgm:pt modelId="{D83711EF-9A5D-4EED-B22D-782041E8407C}">
      <dgm:prSet custT="1"/>
      <dgm:spPr/>
      <dgm:t>
        <a:bodyPr/>
        <a:lstStyle/>
        <a:p>
          <a:pPr>
            <a:lnSpc>
              <a:spcPct val="100000"/>
            </a:lnSpc>
          </a:pPr>
          <a:r>
            <a:rPr lang="fr-FR" sz="1600" b="0" dirty="0">
              <a:solidFill>
                <a:srgbClr val="009999"/>
              </a:solidFill>
            </a:rPr>
            <a:t>Intensifier la coopération </a:t>
          </a:r>
          <a:r>
            <a:rPr lang="fr-FR" sz="1600" b="0" dirty="0"/>
            <a:t>avec les administrations et ministères (points focaux) pour un accompagnement plus développé et fluide des investisseurs </a:t>
          </a:r>
          <a:r>
            <a:rPr lang="fr-FR" sz="1600" b="0" dirty="0" smtClean="0"/>
            <a:t>potentiels; assurer la cohérence dans </a:t>
          </a:r>
          <a:r>
            <a:rPr lang="fr-FR" sz="1600" b="0" smtClean="0"/>
            <a:t>les réponses</a:t>
          </a:r>
          <a:endParaRPr lang="en-US" sz="1600" b="0" dirty="0"/>
        </a:p>
      </dgm:t>
    </dgm:pt>
    <dgm:pt modelId="{8773AD43-AFF9-4717-AA1B-3D6B9E79B09F}" type="parTrans" cxnId="{01C8F775-4F26-4CDA-970D-98ADE1546B37}">
      <dgm:prSet/>
      <dgm:spPr/>
      <dgm:t>
        <a:bodyPr/>
        <a:lstStyle/>
        <a:p>
          <a:endParaRPr lang="en-US"/>
        </a:p>
      </dgm:t>
    </dgm:pt>
    <dgm:pt modelId="{5E49A806-2123-4AA3-B364-4CBD6231D7DE}" type="sibTrans" cxnId="{01C8F775-4F26-4CDA-970D-98ADE1546B37}">
      <dgm:prSet/>
      <dgm:spPr/>
      <dgm:t>
        <a:bodyPr/>
        <a:lstStyle/>
        <a:p>
          <a:endParaRPr lang="en-US"/>
        </a:p>
      </dgm:t>
    </dgm:pt>
    <dgm:pt modelId="{83669E47-817B-4A92-8665-4068BB4E3A34}">
      <dgm:prSet custT="1"/>
      <dgm:spPr/>
      <dgm:t>
        <a:bodyPr/>
        <a:lstStyle/>
        <a:p>
          <a:pPr>
            <a:lnSpc>
              <a:spcPct val="100000"/>
            </a:lnSpc>
          </a:pPr>
          <a:r>
            <a:rPr lang="fr-FR" sz="1600" dirty="0">
              <a:solidFill>
                <a:srgbClr val="009999"/>
              </a:solidFill>
            </a:rPr>
            <a:t>Créer une équipe dédiée à la prospection </a:t>
          </a:r>
          <a:r>
            <a:rPr lang="fr-FR" sz="1600" dirty="0"/>
            <a:t>et relation avec les prospects (comptes clés), développer son expertise sectorielle et ses compétences linguistiques </a:t>
          </a:r>
          <a:endParaRPr lang="en-US" sz="1600" dirty="0"/>
        </a:p>
      </dgm:t>
    </dgm:pt>
    <dgm:pt modelId="{2052D8A1-0E76-43EF-A995-0F864205F976}" type="parTrans" cxnId="{AB326B79-7844-408D-B634-3AE7D164C2FE}">
      <dgm:prSet/>
      <dgm:spPr/>
      <dgm:t>
        <a:bodyPr/>
        <a:lstStyle/>
        <a:p>
          <a:endParaRPr lang="en-US"/>
        </a:p>
      </dgm:t>
    </dgm:pt>
    <dgm:pt modelId="{CC7DEC1D-1E28-450C-A1CC-A366E1C9BD11}" type="sibTrans" cxnId="{AB326B79-7844-408D-B634-3AE7D164C2FE}">
      <dgm:prSet/>
      <dgm:spPr/>
      <dgm:t>
        <a:bodyPr/>
        <a:lstStyle/>
        <a:p>
          <a:endParaRPr lang="en-US"/>
        </a:p>
      </dgm:t>
    </dgm:pt>
    <dgm:pt modelId="{DE96A09D-BCA6-4E82-A74C-520FEFCCC33B}">
      <dgm:prSet custT="1"/>
      <dgm:spPr/>
      <dgm:t>
        <a:bodyPr/>
        <a:lstStyle/>
        <a:p>
          <a:pPr>
            <a:lnSpc>
              <a:spcPct val="100000"/>
            </a:lnSpc>
          </a:pPr>
          <a:r>
            <a:rPr lang="fr-FR" sz="1600" dirty="0">
              <a:solidFill>
                <a:srgbClr val="009999"/>
              </a:solidFill>
            </a:rPr>
            <a:t>Consolider les liens existants avec les services économiques </a:t>
          </a:r>
          <a:r>
            <a:rPr lang="fr-FR" sz="1600" dirty="0"/>
            <a:t>du réseau diplomatique algérien à l’étranger, et européens en Algérie pour le suivi des relations avec les prospects non établis </a:t>
          </a:r>
          <a:endParaRPr lang="en-US" sz="1600" dirty="0"/>
        </a:p>
      </dgm:t>
    </dgm:pt>
    <dgm:pt modelId="{6B316423-A890-4375-9215-A364B3D9BCDC}" type="parTrans" cxnId="{BA110EB3-8390-4320-AFF5-01E460EB08F3}">
      <dgm:prSet/>
      <dgm:spPr/>
      <dgm:t>
        <a:bodyPr/>
        <a:lstStyle/>
        <a:p>
          <a:endParaRPr lang="fr-FR"/>
        </a:p>
      </dgm:t>
    </dgm:pt>
    <dgm:pt modelId="{D15C46EC-A6E6-40A2-AB6B-06DB7C67F99C}" type="sibTrans" cxnId="{BA110EB3-8390-4320-AFF5-01E460EB08F3}">
      <dgm:prSet/>
      <dgm:spPr/>
      <dgm:t>
        <a:bodyPr/>
        <a:lstStyle/>
        <a:p>
          <a:endParaRPr lang="fr-FR"/>
        </a:p>
      </dgm:t>
    </dgm:pt>
    <dgm:pt modelId="{08ED0A73-CB4C-4D30-8A8E-E830EBCCC466}">
      <dgm:prSet custT="1"/>
      <dgm:spPr/>
      <dgm:t>
        <a:bodyPr/>
        <a:lstStyle/>
        <a:p>
          <a:pPr>
            <a:lnSpc>
              <a:spcPct val="100000"/>
            </a:lnSpc>
          </a:pPr>
          <a:r>
            <a:rPr lang="fr-FR" sz="1600" kern="1200" dirty="0">
              <a:solidFill>
                <a:srgbClr val="009999"/>
              </a:solidFill>
            </a:rPr>
            <a:t>S’appuyer sur le réseau et les compétences </a:t>
          </a:r>
          <a:r>
            <a:rPr lang="fr-FR" sz="1600" kern="1200" dirty="0"/>
            <a:t>de consultants ou autres professionnels du développement économique </a:t>
          </a:r>
          <a:r>
            <a:rPr lang="fr-FR" sz="1600" kern="1200" dirty="0">
              <a:solidFill>
                <a:prstClr val="black">
                  <a:hueOff val="0"/>
                  <a:satOff val="0"/>
                  <a:lumOff val="0"/>
                  <a:alphaOff val="0"/>
                </a:prstClr>
              </a:solidFill>
              <a:latin typeface="Aptos" panose="02110004020202020204"/>
              <a:ea typeface="+mn-ea"/>
              <a:cs typeface="+mn-cs"/>
            </a:rPr>
            <a:t>pour certaines taches de prospection internationale</a:t>
          </a:r>
          <a:endParaRPr lang="en-US" sz="1600" kern="1200" dirty="0">
            <a:solidFill>
              <a:prstClr val="black">
                <a:hueOff val="0"/>
                <a:satOff val="0"/>
                <a:lumOff val="0"/>
                <a:alphaOff val="0"/>
              </a:prstClr>
            </a:solidFill>
            <a:latin typeface="Aptos" panose="02110004020202020204"/>
            <a:ea typeface="+mn-ea"/>
            <a:cs typeface="+mn-cs"/>
          </a:endParaRPr>
        </a:p>
      </dgm:t>
    </dgm:pt>
    <dgm:pt modelId="{A1AD7FC1-46F1-4E5A-B832-D751690E9038}" type="parTrans" cxnId="{E89AAAA4-477E-4A60-AE18-24329BB15D89}">
      <dgm:prSet/>
      <dgm:spPr/>
      <dgm:t>
        <a:bodyPr/>
        <a:lstStyle/>
        <a:p>
          <a:endParaRPr lang="fr-FR"/>
        </a:p>
      </dgm:t>
    </dgm:pt>
    <dgm:pt modelId="{2551DCDD-4A74-49F4-AC8B-FCE1B206B590}" type="sibTrans" cxnId="{E89AAAA4-477E-4A60-AE18-24329BB15D89}">
      <dgm:prSet/>
      <dgm:spPr/>
      <dgm:t>
        <a:bodyPr/>
        <a:lstStyle/>
        <a:p>
          <a:endParaRPr lang="fr-FR"/>
        </a:p>
      </dgm:t>
    </dgm:pt>
    <dgm:pt modelId="{51771F46-E808-412B-BCEE-17327D6CD265}" type="pres">
      <dgm:prSet presAssocID="{D58AFB4F-D4DF-4512-817B-B255B22DE223}" presName="root" presStyleCnt="0">
        <dgm:presLayoutVars>
          <dgm:dir/>
          <dgm:resizeHandles val="exact"/>
        </dgm:presLayoutVars>
      </dgm:prSet>
      <dgm:spPr/>
      <dgm:t>
        <a:bodyPr/>
        <a:lstStyle/>
        <a:p>
          <a:endParaRPr lang="en-US"/>
        </a:p>
      </dgm:t>
    </dgm:pt>
    <dgm:pt modelId="{19A6BE2C-39C0-46A8-B00B-D72510053299}" type="pres">
      <dgm:prSet presAssocID="{D83711EF-9A5D-4EED-B22D-782041E8407C}" presName="compNode" presStyleCnt="0"/>
      <dgm:spPr/>
    </dgm:pt>
    <dgm:pt modelId="{C0BFCD7A-0857-4532-A767-F605BDA8428C}" type="pres">
      <dgm:prSet presAssocID="{D83711EF-9A5D-4EED-B22D-782041E8407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t>
        <a:bodyPr/>
        <a:lstStyle/>
        <a:p>
          <a:endParaRPr lang="en-US"/>
        </a:p>
      </dgm:t>
    </dgm:pt>
    <dgm:pt modelId="{33685D50-5E3E-48DF-A992-64765A3EEF7C}" type="pres">
      <dgm:prSet presAssocID="{D83711EF-9A5D-4EED-B22D-782041E8407C}" presName="spaceRect" presStyleCnt="0"/>
      <dgm:spPr/>
    </dgm:pt>
    <dgm:pt modelId="{1528074F-BF79-496F-8EE3-2C51453EEC98}" type="pres">
      <dgm:prSet presAssocID="{D83711EF-9A5D-4EED-B22D-782041E8407C}" presName="textRect" presStyleLbl="revTx" presStyleIdx="0" presStyleCnt="4">
        <dgm:presLayoutVars>
          <dgm:chMax val="1"/>
          <dgm:chPref val="1"/>
        </dgm:presLayoutVars>
      </dgm:prSet>
      <dgm:spPr/>
      <dgm:t>
        <a:bodyPr/>
        <a:lstStyle/>
        <a:p>
          <a:endParaRPr lang="en-US"/>
        </a:p>
      </dgm:t>
    </dgm:pt>
    <dgm:pt modelId="{4D965A08-7338-4EF3-B795-D28966D22ED0}" type="pres">
      <dgm:prSet presAssocID="{5E49A806-2123-4AA3-B364-4CBD6231D7DE}" presName="sibTrans" presStyleCnt="0"/>
      <dgm:spPr/>
    </dgm:pt>
    <dgm:pt modelId="{06762BEA-38F7-44C7-A8D2-0FAE664064CE}" type="pres">
      <dgm:prSet presAssocID="{83669E47-817B-4A92-8665-4068BB4E3A34}" presName="compNode" presStyleCnt="0"/>
      <dgm:spPr/>
    </dgm:pt>
    <dgm:pt modelId="{2A1CAC13-4603-4546-B463-3C2D0A4EBBF2}" type="pres">
      <dgm:prSet presAssocID="{83669E47-817B-4A92-8665-4068BB4E3A3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endParaRPr lang="en-US"/>
        </a:p>
      </dgm:t>
    </dgm:pt>
    <dgm:pt modelId="{AF13DDA2-95BC-4F94-A3AA-2695DEC8D4F0}" type="pres">
      <dgm:prSet presAssocID="{83669E47-817B-4A92-8665-4068BB4E3A34}" presName="spaceRect" presStyleCnt="0"/>
      <dgm:spPr/>
    </dgm:pt>
    <dgm:pt modelId="{0BEDEC13-DC00-4028-8129-32726764A9D3}" type="pres">
      <dgm:prSet presAssocID="{83669E47-817B-4A92-8665-4068BB4E3A34}" presName="textRect" presStyleLbl="revTx" presStyleIdx="1" presStyleCnt="4">
        <dgm:presLayoutVars>
          <dgm:chMax val="1"/>
          <dgm:chPref val="1"/>
        </dgm:presLayoutVars>
      </dgm:prSet>
      <dgm:spPr/>
      <dgm:t>
        <a:bodyPr/>
        <a:lstStyle/>
        <a:p>
          <a:endParaRPr lang="en-US"/>
        </a:p>
      </dgm:t>
    </dgm:pt>
    <dgm:pt modelId="{C514D03F-7EE3-4CEF-A5D1-6AD3A759198B}" type="pres">
      <dgm:prSet presAssocID="{CC7DEC1D-1E28-450C-A1CC-A366E1C9BD11}" presName="sibTrans" presStyleCnt="0"/>
      <dgm:spPr/>
    </dgm:pt>
    <dgm:pt modelId="{9D6A0F9B-4F55-4735-948C-A2FA003E1F77}" type="pres">
      <dgm:prSet presAssocID="{DE96A09D-BCA6-4E82-A74C-520FEFCCC33B}" presName="compNode" presStyleCnt="0"/>
      <dgm:spPr/>
    </dgm:pt>
    <dgm:pt modelId="{2AF09E59-2FE5-4EE8-9356-8773F0CDB352}" type="pres">
      <dgm:prSet presAssocID="{DE96A09D-BCA6-4E82-A74C-520FEFCCC33B}"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t>
        <a:bodyPr/>
        <a:lstStyle/>
        <a:p>
          <a:endParaRPr lang="en-US"/>
        </a:p>
      </dgm:t>
    </dgm:pt>
    <dgm:pt modelId="{ECCFDC16-A29B-431D-BCF3-8D2B7B5C565E}" type="pres">
      <dgm:prSet presAssocID="{DE96A09D-BCA6-4E82-A74C-520FEFCCC33B}" presName="spaceRect" presStyleCnt="0"/>
      <dgm:spPr/>
    </dgm:pt>
    <dgm:pt modelId="{B3A28BCE-B251-4756-A14F-3B2765407A33}" type="pres">
      <dgm:prSet presAssocID="{DE96A09D-BCA6-4E82-A74C-520FEFCCC33B}" presName="textRect" presStyleLbl="revTx" presStyleIdx="2" presStyleCnt="4">
        <dgm:presLayoutVars>
          <dgm:chMax val="1"/>
          <dgm:chPref val="1"/>
        </dgm:presLayoutVars>
      </dgm:prSet>
      <dgm:spPr/>
      <dgm:t>
        <a:bodyPr/>
        <a:lstStyle/>
        <a:p>
          <a:endParaRPr lang="en-US"/>
        </a:p>
      </dgm:t>
    </dgm:pt>
    <dgm:pt modelId="{A5337433-171E-45AE-99CE-38445F532E66}" type="pres">
      <dgm:prSet presAssocID="{D15C46EC-A6E6-40A2-AB6B-06DB7C67F99C}" presName="sibTrans" presStyleCnt="0"/>
      <dgm:spPr/>
    </dgm:pt>
    <dgm:pt modelId="{B8B05187-DAEB-4BD9-9346-CF1B3AB84519}" type="pres">
      <dgm:prSet presAssocID="{08ED0A73-CB4C-4D30-8A8E-E830EBCCC466}" presName="compNode" presStyleCnt="0"/>
      <dgm:spPr/>
    </dgm:pt>
    <dgm:pt modelId="{62B3147C-00F0-4FDD-A6B0-6005410735EF}" type="pres">
      <dgm:prSet presAssocID="{08ED0A73-CB4C-4D30-8A8E-E830EBCCC466}" presName="iconRect" presStyleLbl="node1" presStyleIdx="3" presStyleCnt="4"/>
      <dgm:spPr>
        <a:blipFill>
          <a:blip xmlns:r="http://schemas.openxmlformats.org/officeDocument/2006/relationships" r:embed="rId7">
            <a:extLst>
              <a:ext uri="{96DAC541-7B7A-43D3-8B79-37D633B846F1}">
                <asvg:svgBlip xmlns="" xmlns:asvg="http://schemas.microsoft.com/office/drawing/2016/SVG/main" r:embed="rId8"/>
              </a:ext>
            </a:extLst>
          </a:blip>
          <a:srcRect/>
          <a:stretch>
            <a:fillRect/>
          </a:stretch>
        </a:blipFill>
      </dgm:spPr>
    </dgm:pt>
    <dgm:pt modelId="{E3BABEDE-A259-4B34-8444-D0E3B151EEBE}" type="pres">
      <dgm:prSet presAssocID="{08ED0A73-CB4C-4D30-8A8E-E830EBCCC466}" presName="spaceRect" presStyleCnt="0"/>
      <dgm:spPr/>
    </dgm:pt>
    <dgm:pt modelId="{3F5FB3D3-C11B-46AD-B853-593149937439}" type="pres">
      <dgm:prSet presAssocID="{08ED0A73-CB4C-4D30-8A8E-E830EBCCC466}" presName="textRect" presStyleLbl="revTx" presStyleIdx="3" presStyleCnt="4" custScaleX="114619">
        <dgm:presLayoutVars>
          <dgm:chMax val="1"/>
          <dgm:chPref val="1"/>
        </dgm:presLayoutVars>
      </dgm:prSet>
      <dgm:spPr/>
      <dgm:t>
        <a:bodyPr/>
        <a:lstStyle/>
        <a:p>
          <a:endParaRPr lang="en-US"/>
        </a:p>
      </dgm:t>
    </dgm:pt>
  </dgm:ptLst>
  <dgm:cxnLst>
    <dgm:cxn modelId="{72B678FE-4B65-4917-820D-3A1A8AD2F28C}" type="presOf" srcId="{83669E47-817B-4A92-8665-4068BB4E3A34}" destId="{0BEDEC13-DC00-4028-8129-32726764A9D3}" srcOrd="0" destOrd="0" presId="urn:microsoft.com/office/officeart/2018/2/layout/IconLabelList"/>
    <dgm:cxn modelId="{E89AAAA4-477E-4A60-AE18-24329BB15D89}" srcId="{D58AFB4F-D4DF-4512-817B-B255B22DE223}" destId="{08ED0A73-CB4C-4D30-8A8E-E830EBCCC466}" srcOrd="3" destOrd="0" parTransId="{A1AD7FC1-46F1-4E5A-B832-D751690E9038}" sibTransId="{2551DCDD-4A74-49F4-AC8B-FCE1B206B590}"/>
    <dgm:cxn modelId="{FB9C8DFF-D0D2-4E60-A600-AE97A1ADABB5}" type="presOf" srcId="{08ED0A73-CB4C-4D30-8A8E-E830EBCCC466}" destId="{3F5FB3D3-C11B-46AD-B853-593149937439}" srcOrd="0" destOrd="0" presId="urn:microsoft.com/office/officeart/2018/2/layout/IconLabelList"/>
    <dgm:cxn modelId="{E1D9CCF1-4DE7-4A90-BB71-E5828ECA84AB}" type="presOf" srcId="{D58AFB4F-D4DF-4512-817B-B255B22DE223}" destId="{51771F46-E808-412B-BCEE-17327D6CD265}" srcOrd="0" destOrd="0" presId="urn:microsoft.com/office/officeart/2018/2/layout/IconLabelList"/>
    <dgm:cxn modelId="{BA110EB3-8390-4320-AFF5-01E460EB08F3}" srcId="{D58AFB4F-D4DF-4512-817B-B255B22DE223}" destId="{DE96A09D-BCA6-4E82-A74C-520FEFCCC33B}" srcOrd="2" destOrd="0" parTransId="{6B316423-A890-4375-9215-A364B3D9BCDC}" sibTransId="{D15C46EC-A6E6-40A2-AB6B-06DB7C67F99C}"/>
    <dgm:cxn modelId="{01C8F775-4F26-4CDA-970D-98ADE1546B37}" srcId="{D58AFB4F-D4DF-4512-817B-B255B22DE223}" destId="{D83711EF-9A5D-4EED-B22D-782041E8407C}" srcOrd="0" destOrd="0" parTransId="{8773AD43-AFF9-4717-AA1B-3D6B9E79B09F}" sibTransId="{5E49A806-2123-4AA3-B364-4CBD6231D7DE}"/>
    <dgm:cxn modelId="{AB326B79-7844-408D-B634-3AE7D164C2FE}" srcId="{D58AFB4F-D4DF-4512-817B-B255B22DE223}" destId="{83669E47-817B-4A92-8665-4068BB4E3A34}" srcOrd="1" destOrd="0" parTransId="{2052D8A1-0E76-43EF-A995-0F864205F976}" sibTransId="{CC7DEC1D-1E28-450C-A1CC-A366E1C9BD11}"/>
    <dgm:cxn modelId="{063B91DA-C176-4276-B141-A171D97C7B54}" type="presOf" srcId="{D83711EF-9A5D-4EED-B22D-782041E8407C}" destId="{1528074F-BF79-496F-8EE3-2C51453EEC98}" srcOrd="0" destOrd="0" presId="urn:microsoft.com/office/officeart/2018/2/layout/IconLabelList"/>
    <dgm:cxn modelId="{979BFCE7-7999-496D-84F5-F72476A3226A}" type="presOf" srcId="{DE96A09D-BCA6-4E82-A74C-520FEFCCC33B}" destId="{B3A28BCE-B251-4756-A14F-3B2765407A33}" srcOrd="0" destOrd="0" presId="urn:microsoft.com/office/officeart/2018/2/layout/IconLabelList"/>
    <dgm:cxn modelId="{21DEF01C-99FD-4F95-8A31-99C408C71AC6}" type="presParOf" srcId="{51771F46-E808-412B-BCEE-17327D6CD265}" destId="{19A6BE2C-39C0-46A8-B00B-D72510053299}" srcOrd="0" destOrd="0" presId="urn:microsoft.com/office/officeart/2018/2/layout/IconLabelList"/>
    <dgm:cxn modelId="{4358110E-9CA1-48B9-87B8-D743CB547101}" type="presParOf" srcId="{19A6BE2C-39C0-46A8-B00B-D72510053299}" destId="{C0BFCD7A-0857-4532-A767-F605BDA8428C}" srcOrd="0" destOrd="0" presId="urn:microsoft.com/office/officeart/2018/2/layout/IconLabelList"/>
    <dgm:cxn modelId="{053F5E2A-70F3-4C70-8216-6509AA78C4A5}" type="presParOf" srcId="{19A6BE2C-39C0-46A8-B00B-D72510053299}" destId="{33685D50-5E3E-48DF-A992-64765A3EEF7C}" srcOrd="1" destOrd="0" presId="urn:microsoft.com/office/officeart/2018/2/layout/IconLabelList"/>
    <dgm:cxn modelId="{363903C7-AC24-470E-9C47-64F45D2793BF}" type="presParOf" srcId="{19A6BE2C-39C0-46A8-B00B-D72510053299}" destId="{1528074F-BF79-496F-8EE3-2C51453EEC98}" srcOrd="2" destOrd="0" presId="urn:microsoft.com/office/officeart/2018/2/layout/IconLabelList"/>
    <dgm:cxn modelId="{B56456A5-B511-4EEF-8C7C-27E9F1DB9927}" type="presParOf" srcId="{51771F46-E808-412B-BCEE-17327D6CD265}" destId="{4D965A08-7338-4EF3-B795-D28966D22ED0}" srcOrd="1" destOrd="0" presId="urn:microsoft.com/office/officeart/2018/2/layout/IconLabelList"/>
    <dgm:cxn modelId="{3CC84941-E711-42F1-A446-29747A4740AA}" type="presParOf" srcId="{51771F46-E808-412B-BCEE-17327D6CD265}" destId="{06762BEA-38F7-44C7-A8D2-0FAE664064CE}" srcOrd="2" destOrd="0" presId="urn:microsoft.com/office/officeart/2018/2/layout/IconLabelList"/>
    <dgm:cxn modelId="{2409741B-10B7-443A-8CA6-0AD86AFE3827}" type="presParOf" srcId="{06762BEA-38F7-44C7-A8D2-0FAE664064CE}" destId="{2A1CAC13-4603-4546-B463-3C2D0A4EBBF2}" srcOrd="0" destOrd="0" presId="urn:microsoft.com/office/officeart/2018/2/layout/IconLabelList"/>
    <dgm:cxn modelId="{373822A4-3ED6-4016-8E5C-DA1E5D20C027}" type="presParOf" srcId="{06762BEA-38F7-44C7-A8D2-0FAE664064CE}" destId="{AF13DDA2-95BC-4F94-A3AA-2695DEC8D4F0}" srcOrd="1" destOrd="0" presId="urn:microsoft.com/office/officeart/2018/2/layout/IconLabelList"/>
    <dgm:cxn modelId="{FA9C20A2-C98F-4A5B-9F9C-BF2FEEEEC235}" type="presParOf" srcId="{06762BEA-38F7-44C7-A8D2-0FAE664064CE}" destId="{0BEDEC13-DC00-4028-8129-32726764A9D3}" srcOrd="2" destOrd="0" presId="urn:microsoft.com/office/officeart/2018/2/layout/IconLabelList"/>
    <dgm:cxn modelId="{F46E6561-35E2-4303-93B9-8FD220C4D7A1}" type="presParOf" srcId="{51771F46-E808-412B-BCEE-17327D6CD265}" destId="{C514D03F-7EE3-4CEF-A5D1-6AD3A759198B}" srcOrd="3" destOrd="0" presId="urn:microsoft.com/office/officeart/2018/2/layout/IconLabelList"/>
    <dgm:cxn modelId="{D12AB5F0-0E43-4441-9E1F-B9860276DF99}" type="presParOf" srcId="{51771F46-E808-412B-BCEE-17327D6CD265}" destId="{9D6A0F9B-4F55-4735-948C-A2FA003E1F77}" srcOrd="4" destOrd="0" presId="urn:microsoft.com/office/officeart/2018/2/layout/IconLabelList"/>
    <dgm:cxn modelId="{EBA4E7EE-C73A-42FB-9328-62F3D0AC056E}" type="presParOf" srcId="{9D6A0F9B-4F55-4735-948C-A2FA003E1F77}" destId="{2AF09E59-2FE5-4EE8-9356-8773F0CDB352}" srcOrd="0" destOrd="0" presId="urn:microsoft.com/office/officeart/2018/2/layout/IconLabelList"/>
    <dgm:cxn modelId="{69853F18-E792-4868-AC46-49887A6D85F6}" type="presParOf" srcId="{9D6A0F9B-4F55-4735-948C-A2FA003E1F77}" destId="{ECCFDC16-A29B-431D-BCF3-8D2B7B5C565E}" srcOrd="1" destOrd="0" presId="urn:microsoft.com/office/officeart/2018/2/layout/IconLabelList"/>
    <dgm:cxn modelId="{BD3BF487-D0AA-4ACB-AE38-51EA2A4E668F}" type="presParOf" srcId="{9D6A0F9B-4F55-4735-948C-A2FA003E1F77}" destId="{B3A28BCE-B251-4756-A14F-3B2765407A33}" srcOrd="2" destOrd="0" presId="urn:microsoft.com/office/officeart/2018/2/layout/IconLabelList"/>
    <dgm:cxn modelId="{35361B72-6405-4BC3-980D-C98E964DBE34}" type="presParOf" srcId="{51771F46-E808-412B-BCEE-17327D6CD265}" destId="{A5337433-171E-45AE-99CE-38445F532E66}" srcOrd="5" destOrd="0" presId="urn:microsoft.com/office/officeart/2018/2/layout/IconLabelList"/>
    <dgm:cxn modelId="{A510153E-AF2F-49BC-867B-25BF500CE91B}" type="presParOf" srcId="{51771F46-E808-412B-BCEE-17327D6CD265}" destId="{B8B05187-DAEB-4BD9-9346-CF1B3AB84519}" srcOrd="6" destOrd="0" presId="urn:microsoft.com/office/officeart/2018/2/layout/IconLabelList"/>
    <dgm:cxn modelId="{5557A22F-E8A6-4EAF-9D7A-766D410CCEC3}" type="presParOf" srcId="{B8B05187-DAEB-4BD9-9346-CF1B3AB84519}" destId="{62B3147C-00F0-4FDD-A6B0-6005410735EF}" srcOrd="0" destOrd="0" presId="urn:microsoft.com/office/officeart/2018/2/layout/IconLabelList"/>
    <dgm:cxn modelId="{37571776-9F19-4379-9298-F7744832D4F5}" type="presParOf" srcId="{B8B05187-DAEB-4BD9-9346-CF1B3AB84519}" destId="{E3BABEDE-A259-4B34-8444-D0E3B151EEBE}" srcOrd="1" destOrd="0" presId="urn:microsoft.com/office/officeart/2018/2/layout/IconLabelList"/>
    <dgm:cxn modelId="{9E2E0F06-5443-4D39-8334-29DF1269159A}" type="presParOf" srcId="{B8B05187-DAEB-4BD9-9346-CF1B3AB84519}" destId="{3F5FB3D3-C11B-46AD-B853-59314993743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off" val="ctr"/>
          <dgm:param type="contDir" val="sameDir"/>
          <dgm:param type="grDir" val="tL"/>
          <dgm:param type="flowDir" val="row"/>
          <dgm:param type="horzAlign" val="ctr"/>
          <dgm:param type="vertAlign" val="mid"/>
        </dgm:alg>
      </dgm:if>
      <dgm:else name="Name2">
        <dgm:alg type="snake">
          <dgm:param type="off" val="ctr"/>
          <dgm:param type="contDir" val="sameDir"/>
          <dgm:param type="grDir" val="tR"/>
          <dgm:param type="flowDir" val="row"/>
          <dgm:param type="horzAlign" val="ctr"/>
          <dgm:param type="vertAlign" val="mid"/>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0F47F39B-6695-4DED-B7F9-F3E1AEE2689A}" type="datetimeFigureOut">
              <a:rPr lang="en-GB" smtClean="0"/>
              <a:t>23/04/2025</a:t>
            </a:fld>
            <a:endParaRPr lang="en-GB"/>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4FED97DB-593B-42E6-BFD4-C9AC78BA166D}" type="slidenum">
              <a:rPr lang="en-GB" smtClean="0"/>
              <a:t>‹N°›</a:t>
            </a:fld>
            <a:endParaRPr lang="en-GB"/>
          </a:p>
        </p:txBody>
      </p:sp>
    </p:spTree>
    <p:extLst>
      <p:ext uri="{BB962C8B-B14F-4D97-AF65-F5344CB8AC3E}">
        <p14:creationId xmlns:p14="http://schemas.microsoft.com/office/powerpoint/2010/main" val="3772345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300F7B2-6FB4-4D06-A8F7-2194D48FA3F3}" type="datetimeFigureOut">
              <a:rPr lang="fr-FR" smtClean="0"/>
              <a:t>23/04/2025</a:t>
            </a:fld>
            <a:endParaRPr lang="fr-FR" dirty="0"/>
          </a:p>
        </p:txBody>
      </p:sp>
      <p:sp>
        <p:nvSpPr>
          <p:cNvPr id="4" name="Espace réservé de l'image des diapositives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5359BDBF-FF33-451E-8182-2E910EE3DDA1}" type="slidenum">
              <a:rPr lang="fr-FR" smtClean="0"/>
              <a:t>‹N°›</a:t>
            </a:fld>
            <a:endParaRPr lang="fr-FR" dirty="0"/>
          </a:p>
        </p:txBody>
      </p:sp>
    </p:spTree>
    <p:extLst>
      <p:ext uri="{BB962C8B-B14F-4D97-AF65-F5344CB8AC3E}">
        <p14:creationId xmlns:p14="http://schemas.microsoft.com/office/powerpoint/2010/main" val="1407094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1</a:t>
            </a:fld>
            <a:endParaRPr lang="fr-FR" dirty="0"/>
          </a:p>
        </p:txBody>
      </p:sp>
    </p:spTree>
    <p:extLst>
      <p:ext uri="{BB962C8B-B14F-4D97-AF65-F5344CB8AC3E}">
        <p14:creationId xmlns:p14="http://schemas.microsoft.com/office/powerpoint/2010/main" val="400069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10</a:t>
            </a:fld>
            <a:endParaRPr lang="fr-FR" dirty="0"/>
          </a:p>
        </p:txBody>
      </p:sp>
    </p:spTree>
    <p:extLst>
      <p:ext uri="{BB962C8B-B14F-4D97-AF65-F5344CB8AC3E}">
        <p14:creationId xmlns:p14="http://schemas.microsoft.com/office/powerpoint/2010/main" val="371298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11</a:t>
            </a:fld>
            <a:endParaRPr lang="fr-FR" dirty="0"/>
          </a:p>
        </p:txBody>
      </p:sp>
    </p:spTree>
    <p:extLst>
      <p:ext uri="{BB962C8B-B14F-4D97-AF65-F5344CB8AC3E}">
        <p14:creationId xmlns:p14="http://schemas.microsoft.com/office/powerpoint/2010/main" val="596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12</a:t>
            </a:fld>
            <a:endParaRPr lang="fr-FR" dirty="0"/>
          </a:p>
        </p:txBody>
      </p:sp>
    </p:spTree>
    <p:extLst>
      <p:ext uri="{BB962C8B-B14F-4D97-AF65-F5344CB8AC3E}">
        <p14:creationId xmlns:p14="http://schemas.microsoft.com/office/powerpoint/2010/main" val="297560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13</a:t>
            </a:fld>
            <a:endParaRPr lang="fr-FR" dirty="0"/>
          </a:p>
        </p:txBody>
      </p:sp>
    </p:spTree>
    <p:extLst>
      <p:ext uri="{BB962C8B-B14F-4D97-AF65-F5344CB8AC3E}">
        <p14:creationId xmlns:p14="http://schemas.microsoft.com/office/powerpoint/2010/main" val="506567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14</a:t>
            </a:fld>
            <a:endParaRPr lang="fr-FR" dirty="0"/>
          </a:p>
        </p:txBody>
      </p:sp>
    </p:spTree>
    <p:extLst>
      <p:ext uri="{BB962C8B-B14F-4D97-AF65-F5344CB8AC3E}">
        <p14:creationId xmlns:p14="http://schemas.microsoft.com/office/powerpoint/2010/main" val="3900887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15</a:t>
            </a:fld>
            <a:endParaRPr lang="fr-FR" dirty="0"/>
          </a:p>
        </p:txBody>
      </p:sp>
    </p:spTree>
    <p:extLst>
      <p:ext uri="{BB962C8B-B14F-4D97-AF65-F5344CB8AC3E}">
        <p14:creationId xmlns:p14="http://schemas.microsoft.com/office/powerpoint/2010/main" val="569282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16</a:t>
            </a:fld>
            <a:endParaRPr lang="fr-FR" dirty="0"/>
          </a:p>
        </p:txBody>
      </p:sp>
    </p:spTree>
    <p:extLst>
      <p:ext uri="{BB962C8B-B14F-4D97-AF65-F5344CB8AC3E}">
        <p14:creationId xmlns:p14="http://schemas.microsoft.com/office/powerpoint/2010/main" val="307392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17</a:t>
            </a:fld>
            <a:endParaRPr lang="fr-FR" dirty="0"/>
          </a:p>
        </p:txBody>
      </p:sp>
    </p:spTree>
    <p:extLst>
      <p:ext uri="{BB962C8B-B14F-4D97-AF65-F5344CB8AC3E}">
        <p14:creationId xmlns:p14="http://schemas.microsoft.com/office/powerpoint/2010/main" val="1257012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18</a:t>
            </a:fld>
            <a:endParaRPr lang="fr-FR" dirty="0"/>
          </a:p>
        </p:txBody>
      </p:sp>
    </p:spTree>
    <p:extLst>
      <p:ext uri="{BB962C8B-B14F-4D97-AF65-F5344CB8AC3E}">
        <p14:creationId xmlns:p14="http://schemas.microsoft.com/office/powerpoint/2010/main" val="163392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19</a:t>
            </a:fld>
            <a:endParaRPr lang="fr-FR" dirty="0"/>
          </a:p>
        </p:txBody>
      </p:sp>
    </p:spTree>
    <p:extLst>
      <p:ext uri="{BB962C8B-B14F-4D97-AF65-F5344CB8AC3E}">
        <p14:creationId xmlns:p14="http://schemas.microsoft.com/office/powerpoint/2010/main" val="404654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2</a:t>
            </a:fld>
            <a:endParaRPr lang="fr-FR" dirty="0"/>
          </a:p>
        </p:txBody>
      </p:sp>
    </p:spTree>
    <p:extLst>
      <p:ext uri="{BB962C8B-B14F-4D97-AF65-F5344CB8AC3E}">
        <p14:creationId xmlns:p14="http://schemas.microsoft.com/office/powerpoint/2010/main" val="195542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20</a:t>
            </a:fld>
            <a:endParaRPr lang="fr-FR" dirty="0"/>
          </a:p>
        </p:txBody>
      </p:sp>
    </p:spTree>
    <p:extLst>
      <p:ext uri="{BB962C8B-B14F-4D97-AF65-F5344CB8AC3E}">
        <p14:creationId xmlns:p14="http://schemas.microsoft.com/office/powerpoint/2010/main" val="2220635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21</a:t>
            </a:fld>
            <a:endParaRPr lang="fr-FR" dirty="0"/>
          </a:p>
        </p:txBody>
      </p:sp>
    </p:spTree>
    <p:extLst>
      <p:ext uri="{BB962C8B-B14F-4D97-AF65-F5344CB8AC3E}">
        <p14:creationId xmlns:p14="http://schemas.microsoft.com/office/powerpoint/2010/main" val="1056982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22</a:t>
            </a:fld>
            <a:endParaRPr lang="fr-FR" dirty="0"/>
          </a:p>
        </p:txBody>
      </p:sp>
    </p:spTree>
    <p:extLst>
      <p:ext uri="{BB962C8B-B14F-4D97-AF65-F5344CB8AC3E}">
        <p14:creationId xmlns:p14="http://schemas.microsoft.com/office/powerpoint/2010/main" val="1262062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23</a:t>
            </a:fld>
            <a:endParaRPr lang="fr-FR" dirty="0"/>
          </a:p>
        </p:txBody>
      </p:sp>
    </p:spTree>
    <p:extLst>
      <p:ext uri="{BB962C8B-B14F-4D97-AF65-F5344CB8AC3E}">
        <p14:creationId xmlns:p14="http://schemas.microsoft.com/office/powerpoint/2010/main" val="97252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24</a:t>
            </a:fld>
            <a:endParaRPr lang="fr-FR" dirty="0"/>
          </a:p>
        </p:txBody>
      </p:sp>
    </p:spTree>
    <p:extLst>
      <p:ext uri="{BB962C8B-B14F-4D97-AF65-F5344CB8AC3E}">
        <p14:creationId xmlns:p14="http://schemas.microsoft.com/office/powerpoint/2010/main" val="3341875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5F4D71-AAC2-48A0-A9C6-A143B55B3B06}" type="slidenum">
              <a:rPr lang="fr-FR" smtClean="0"/>
              <a:t>25</a:t>
            </a:fld>
            <a:endParaRPr lang="fr-FR" dirty="0"/>
          </a:p>
        </p:txBody>
      </p:sp>
    </p:spTree>
    <p:extLst>
      <p:ext uri="{BB962C8B-B14F-4D97-AF65-F5344CB8AC3E}">
        <p14:creationId xmlns:p14="http://schemas.microsoft.com/office/powerpoint/2010/main" val="726984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  </a:t>
            </a:r>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26</a:t>
            </a:fld>
            <a:endParaRPr lang="fr-FR" dirty="0"/>
          </a:p>
        </p:txBody>
      </p:sp>
    </p:spTree>
    <p:extLst>
      <p:ext uri="{BB962C8B-B14F-4D97-AF65-F5344CB8AC3E}">
        <p14:creationId xmlns:p14="http://schemas.microsoft.com/office/powerpoint/2010/main" val="180260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Pas compatible</a:t>
            </a:r>
            <a:r>
              <a:rPr lang="fr-FR" baseline="0" dirty="0" smtClean="0"/>
              <a:t> avec les principes de l’AA</a:t>
            </a:r>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3</a:t>
            </a:fld>
            <a:endParaRPr lang="fr-FR" dirty="0"/>
          </a:p>
        </p:txBody>
      </p:sp>
    </p:spTree>
    <p:extLst>
      <p:ext uri="{BB962C8B-B14F-4D97-AF65-F5344CB8AC3E}">
        <p14:creationId xmlns:p14="http://schemas.microsoft.com/office/powerpoint/2010/main" val="179241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4</a:t>
            </a:fld>
            <a:endParaRPr lang="fr-FR" dirty="0"/>
          </a:p>
        </p:txBody>
      </p:sp>
    </p:spTree>
    <p:extLst>
      <p:ext uri="{BB962C8B-B14F-4D97-AF65-F5344CB8AC3E}">
        <p14:creationId xmlns:p14="http://schemas.microsoft.com/office/powerpoint/2010/main" val="1750773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5</a:t>
            </a:fld>
            <a:endParaRPr lang="fr-FR" dirty="0"/>
          </a:p>
        </p:txBody>
      </p:sp>
    </p:spTree>
    <p:extLst>
      <p:ext uri="{BB962C8B-B14F-4D97-AF65-F5344CB8AC3E}">
        <p14:creationId xmlns:p14="http://schemas.microsoft.com/office/powerpoint/2010/main" val="196352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6</a:t>
            </a:fld>
            <a:endParaRPr lang="fr-FR" dirty="0"/>
          </a:p>
        </p:txBody>
      </p:sp>
    </p:spTree>
    <p:extLst>
      <p:ext uri="{BB962C8B-B14F-4D97-AF65-F5344CB8AC3E}">
        <p14:creationId xmlns:p14="http://schemas.microsoft.com/office/powerpoint/2010/main" val="369707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L’Algérie et l’Union Européenne (UE) sont désormais conscients de revisiter et redynamiser l’AA accord afin d’intensifier leur coopération dans un contexte économique en pleine mutation. Pour ce faire un programme de réunions d’experts européens et algériens a été déterminé par la DUE à Alger. 
</a:t>
            </a:r>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7</a:t>
            </a:fld>
            <a:endParaRPr lang="fr-FR" dirty="0"/>
          </a:p>
        </p:txBody>
      </p:sp>
    </p:spTree>
    <p:extLst>
      <p:ext uri="{BB962C8B-B14F-4D97-AF65-F5344CB8AC3E}">
        <p14:creationId xmlns:p14="http://schemas.microsoft.com/office/powerpoint/2010/main" val="2571142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8</a:t>
            </a:fld>
            <a:endParaRPr lang="fr-FR" dirty="0"/>
          </a:p>
        </p:txBody>
      </p:sp>
    </p:spTree>
    <p:extLst>
      <p:ext uri="{BB962C8B-B14F-4D97-AF65-F5344CB8AC3E}">
        <p14:creationId xmlns:p14="http://schemas.microsoft.com/office/powerpoint/2010/main" val="4168048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359BDBF-FF33-451E-8182-2E910EE3DDA1}" type="slidenum">
              <a:rPr lang="fr-FR" smtClean="0"/>
              <a:t>9</a:t>
            </a:fld>
            <a:endParaRPr lang="fr-FR" dirty="0"/>
          </a:p>
        </p:txBody>
      </p:sp>
    </p:spTree>
    <p:extLst>
      <p:ext uri="{BB962C8B-B14F-4D97-AF65-F5344CB8AC3E}">
        <p14:creationId xmlns:p14="http://schemas.microsoft.com/office/powerpoint/2010/main" val="2005802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311220F-0412-6045-C7D3-84F0BFA6BA2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9FBC6A82-CA86-B52F-9B77-CA652A1A2A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AE35C49B-9F52-A76A-E6F0-C40B88B66B60}"/>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5" name="Espace réservé du pied de page 4">
            <a:extLst>
              <a:ext uri="{FF2B5EF4-FFF2-40B4-BE49-F238E27FC236}">
                <a16:creationId xmlns:a16="http://schemas.microsoft.com/office/drawing/2014/main" xmlns="" id="{39686A2F-D93C-621D-91F8-D17AE54CAE8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xmlns="" id="{71E09B90-36E3-2D3D-BFFB-B82FAD701E8D}"/>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917290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75061F3-CAF2-2088-A0A8-A78A0F5BE44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442C7B41-9A3F-43D7-94CC-A78D2B387F0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9BD93E8F-7579-90CD-C47A-8A700CF248B6}"/>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5" name="Espace réservé du pied de page 4">
            <a:extLst>
              <a:ext uri="{FF2B5EF4-FFF2-40B4-BE49-F238E27FC236}">
                <a16:creationId xmlns:a16="http://schemas.microsoft.com/office/drawing/2014/main" xmlns="" id="{B3C08178-55C0-CE34-06B3-75FDBF3996D4}"/>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xmlns="" id="{A3B8DE8E-B9E3-6206-87D7-4EF040E8ADB7}"/>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171035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02B2BCCE-F2CB-A64B-C775-7CD2909CD01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9D8E287F-9420-569E-457C-F8C4D4DAA57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01315628-9C5C-3CB8-FAEF-1A04F99CB6AE}"/>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5" name="Espace réservé du pied de page 4">
            <a:extLst>
              <a:ext uri="{FF2B5EF4-FFF2-40B4-BE49-F238E27FC236}">
                <a16:creationId xmlns:a16="http://schemas.microsoft.com/office/drawing/2014/main" xmlns="" id="{EF518D46-BBE6-0B0D-A0A3-1261D4EC00AD}"/>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xmlns="" id="{CA78BDFE-4867-3730-C774-F95EB67AF33A}"/>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15111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E88F0C-2ADC-BB96-6101-0291BD18D7D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28147EFC-E7A6-BE82-D9DE-3A4D41F5572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28C51747-5AF8-73EA-A93C-3C08D0862D31}"/>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5" name="Espace réservé du pied de page 4">
            <a:extLst>
              <a:ext uri="{FF2B5EF4-FFF2-40B4-BE49-F238E27FC236}">
                <a16:creationId xmlns:a16="http://schemas.microsoft.com/office/drawing/2014/main" xmlns="" id="{F735E6C4-F601-EE29-CFF7-3E285FB4940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xmlns="" id="{5B2555F7-69ED-88E4-8072-4EE1D7B1E689}"/>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308357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FF1B53E-F7F4-8C8B-E223-B12F76591D1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ED385940-C412-B12B-366E-0B26B084CF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29F1E899-68D3-7C46-1C07-4CE556723780}"/>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5" name="Espace réservé du pied de page 4">
            <a:extLst>
              <a:ext uri="{FF2B5EF4-FFF2-40B4-BE49-F238E27FC236}">
                <a16:creationId xmlns:a16="http://schemas.microsoft.com/office/drawing/2014/main" xmlns="" id="{531E916B-CBDF-E98E-FC43-618F5819049E}"/>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xmlns="" id="{7194CEF8-8272-E585-13F9-1C3306512055}"/>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2379871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D2AF445-2F9E-99E0-F975-9AB3BAC0538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DC14F17C-2D2C-99B9-D40A-800CFF117A8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B5E158DA-28D7-9409-0790-31A7C32381F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B8ED322E-494B-692F-FF73-4A5B59179560}"/>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6" name="Espace réservé du pied de page 5">
            <a:extLst>
              <a:ext uri="{FF2B5EF4-FFF2-40B4-BE49-F238E27FC236}">
                <a16:creationId xmlns:a16="http://schemas.microsoft.com/office/drawing/2014/main" xmlns="" id="{C0FBD0CB-9BC7-BDF8-D1CE-C7354BDFC1AA}"/>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xmlns="" id="{AEE4910D-615E-A1B6-5F52-8D98D44B16E5}"/>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389969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A7CEB7A-90B3-5A6E-6D74-8554E7A0BC3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54D612D1-06ED-6564-61DB-D578DF9626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3149965D-4E99-506A-B31E-D28F146CB64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D02AB930-30D6-BBE3-E863-9A98515FA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E68BD09C-1FE4-83F3-F433-D5ACA319C20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4D40211C-F775-328A-BE82-E0256D304C22}"/>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8" name="Espace réservé du pied de page 7">
            <a:extLst>
              <a:ext uri="{FF2B5EF4-FFF2-40B4-BE49-F238E27FC236}">
                <a16:creationId xmlns:a16="http://schemas.microsoft.com/office/drawing/2014/main" xmlns="" id="{DBF4F048-F7A1-6277-E1CC-4DF76FE57C86}"/>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xmlns="" id="{44F0C7E3-F979-8E89-C3C1-F8C0420030FD}"/>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1945482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C0F99C0-D951-6776-97CB-1C444B62902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D0010658-8896-640A-F0D8-6B9E41ECE366}"/>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4" name="Espace réservé du pied de page 3">
            <a:extLst>
              <a:ext uri="{FF2B5EF4-FFF2-40B4-BE49-F238E27FC236}">
                <a16:creationId xmlns:a16="http://schemas.microsoft.com/office/drawing/2014/main" xmlns="" id="{28300766-E6D3-DC02-65DD-25AF26F12640}"/>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xmlns="" id="{BBFF863E-DEA5-7D65-EC23-2E780876E801}"/>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176094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D4C773FA-7302-B394-68EA-E0D532D4C09C}"/>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3" name="Espace réservé du pied de page 2">
            <a:extLst>
              <a:ext uri="{FF2B5EF4-FFF2-40B4-BE49-F238E27FC236}">
                <a16:creationId xmlns:a16="http://schemas.microsoft.com/office/drawing/2014/main" xmlns="" id="{1843984E-2F2A-06A9-D43D-68AE02CD3B0A}"/>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xmlns="" id="{12BD0BE9-5C8B-4AFE-F815-995F3594A4CE}"/>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104721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22D4E14-ECFA-E33D-6016-158FCBB3C27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7FBDFA69-2120-8B26-070A-ACBA39170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E450D083-7743-4C4D-B0FD-93AEBEC81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D2F24C9C-AED6-EB20-B662-ACF902AA07A4}"/>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6" name="Espace réservé du pied de page 5">
            <a:extLst>
              <a:ext uri="{FF2B5EF4-FFF2-40B4-BE49-F238E27FC236}">
                <a16:creationId xmlns:a16="http://schemas.microsoft.com/office/drawing/2014/main" xmlns="" id="{C305E099-E87F-D8F5-C6B3-8C7A70D4AEA4}"/>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xmlns="" id="{2A81CFB2-BB9F-1839-176E-8B05CBC635A7}"/>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210465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D332CA8-E7D1-7B81-E675-E272EE9FD2B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E3C5764B-D48C-0E81-52C6-818AFA1E2E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xmlns="" id="{08B23C90-82DC-BD43-EE6B-1BDE4B16F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9F96D5D6-350C-0D3E-3B6C-D38AC9F95451}"/>
              </a:ext>
            </a:extLst>
          </p:cNvPr>
          <p:cNvSpPr>
            <a:spLocks noGrp="1"/>
          </p:cNvSpPr>
          <p:nvPr>
            <p:ph type="dt" sz="half" idx="10"/>
          </p:nvPr>
        </p:nvSpPr>
        <p:spPr/>
        <p:txBody>
          <a:bodyPr/>
          <a:lstStyle/>
          <a:p>
            <a:fld id="{79268BAD-0B09-4360-8206-0DD47C2E7DF3}" type="datetimeFigureOut">
              <a:rPr lang="fr-FR" smtClean="0"/>
              <a:t>23/04/2025</a:t>
            </a:fld>
            <a:endParaRPr lang="fr-FR" dirty="0"/>
          </a:p>
        </p:txBody>
      </p:sp>
      <p:sp>
        <p:nvSpPr>
          <p:cNvPr id="6" name="Espace réservé du pied de page 5">
            <a:extLst>
              <a:ext uri="{FF2B5EF4-FFF2-40B4-BE49-F238E27FC236}">
                <a16:creationId xmlns:a16="http://schemas.microsoft.com/office/drawing/2014/main" xmlns="" id="{CF40E7DB-4776-A89F-82BD-9785C518AAB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xmlns="" id="{8472444A-2AB7-B16D-2C74-8E5888E76798}"/>
              </a:ext>
            </a:extLst>
          </p:cNvPr>
          <p:cNvSpPr>
            <a:spLocks noGrp="1"/>
          </p:cNvSpPr>
          <p:nvPr>
            <p:ph type="sldNum" sz="quarter" idx="12"/>
          </p:nvPr>
        </p:nvSpPr>
        <p:spPr/>
        <p:txBody>
          <a:bodyPr/>
          <a:lstStyle/>
          <a:p>
            <a:fld id="{5FD210FB-2F7E-4A7D-B077-2F9E58954F8C}" type="slidenum">
              <a:rPr lang="fr-FR" smtClean="0"/>
              <a:t>‹N°›</a:t>
            </a:fld>
            <a:endParaRPr lang="fr-FR" dirty="0"/>
          </a:p>
        </p:txBody>
      </p:sp>
    </p:spTree>
    <p:extLst>
      <p:ext uri="{BB962C8B-B14F-4D97-AF65-F5344CB8AC3E}">
        <p14:creationId xmlns:p14="http://schemas.microsoft.com/office/powerpoint/2010/main" val="248994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7626B72B-A352-051D-57E6-B1357F702D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077F7EA0-BC5F-0DCE-2E5A-4F34AD6180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5DE317E0-5880-2679-CA82-D2CBE8992F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268BAD-0B09-4360-8206-0DD47C2E7DF3}" type="datetimeFigureOut">
              <a:rPr lang="fr-FR" smtClean="0"/>
              <a:t>23/04/2025</a:t>
            </a:fld>
            <a:endParaRPr lang="fr-FR" dirty="0"/>
          </a:p>
        </p:txBody>
      </p:sp>
      <p:sp>
        <p:nvSpPr>
          <p:cNvPr id="5" name="Espace réservé du pied de page 4">
            <a:extLst>
              <a:ext uri="{FF2B5EF4-FFF2-40B4-BE49-F238E27FC236}">
                <a16:creationId xmlns:a16="http://schemas.microsoft.com/office/drawing/2014/main" xmlns="" id="{664B5ECE-D31D-6BD4-5633-1F0D8880F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xmlns="" id="{C16416CE-5F4F-76D2-CB59-B90CEEBD6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D210FB-2F7E-4A7D-B077-2F9E58954F8C}" type="slidenum">
              <a:rPr lang="fr-FR" smtClean="0"/>
              <a:t>‹N°›</a:t>
            </a:fld>
            <a:endParaRPr lang="fr-FR" dirty="0"/>
          </a:p>
        </p:txBody>
      </p:sp>
    </p:spTree>
    <p:extLst>
      <p:ext uri="{BB962C8B-B14F-4D97-AF65-F5344CB8AC3E}">
        <p14:creationId xmlns:p14="http://schemas.microsoft.com/office/powerpoint/2010/main" val="41045488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3.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4.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29.jpe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D2240494-3D7C-2EDD-8FC7-63855A51C414}"/>
              </a:ext>
            </a:extLst>
          </p:cNvPr>
          <p:cNvSpPr txBox="1"/>
          <p:nvPr/>
        </p:nvSpPr>
        <p:spPr>
          <a:xfrm>
            <a:off x="100356" y="3611918"/>
            <a:ext cx="11821604" cy="2831544"/>
          </a:xfrm>
          <a:prstGeom prst="rect">
            <a:avLst/>
          </a:prstGeom>
          <a:noFill/>
        </p:spPr>
        <p:txBody>
          <a:bodyPr wrap="square">
            <a:spAutoFit/>
          </a:bodyPr>
          <a:lstStyle/>
          <a:p>
            <a:pPr algn="ctr"/>
            <a:endParaRPr lang="fr-FR" sz="3200" i="1" dirty="0"/>
          </a:p>
          <a:p>
            <a:pPr algn="ctr"/>
            <a:r>
              <a:rPr lang="fr-FR" sz="2400" b="1" dirty="0">
                <a:solidFill>
                  <a:schemeClr val="tx2">
                    <a:lumMod val="75000"/>
                    <a:lumOff val="25000"/>
                  </a:schemeClr>
                </a:solidFill>
              </a:rPr>
              <a:t>« Algérie-UE : Nouvelles dynamiques d’investissement et perspectives de coopération dans un monde en mutation  »   </a:t>
            </a:r>
          </a:p>
          <a:p>
            <a:pPr algn="ctr"/>
            <a:endParaRPr lang="fr-FR" sz="2800" b="1" dirty="0"/>
          </a:p>
          <a:p>
            <a:pPr algn="ctr"/>
            <a:endParaRPr lang="fr-FR" sz="2800" b="1" dirty="0"/>
          </a:p>
          <a:p>
            <a:pPr algn="ctr"/>
            <a:r>
              <a:rPr lang="fr-FR" dirty="0" smtClean="0">
                <a:solidFill>
                  <a:srgbClr val="009999"/>
                </a:solidFill>
              </a:rPr>
              <a:t>Alger</a:t>
            </a:r>
            <a:r>
              <a:rPr lang="fr-FR" dirty="0">
                <a:solidFill>
                  <a:srgbClr val="009999"/>
                </a:solidFill>
              </a:rPr>
              <a:t>, le </a:t>
            </a:r>
            <a:r>
              <a:rPr lang="fr-FR" dirty="0" smtClean="0">
                <a:solidFill>
                  <a:srgbClr val="009999"/>
                </a:solidFill>
              </a:rPr>
              <a:t>23 avril 2025</a:t>
            </a:r>
            <a:endParaRPr lang="fr-FR" dirty="0">
              <a:solidFill>
                <a:srgbClr val="009999"/>
              </a:solidFill>
            </a:endParaRPr>
          </a:p>
          <a:p>
            <a:endParaRPr lang="fr-FR" sz="2400" dirty="0"/>
          </a:p>
        </p:txBody>
      </p:sp>
      <p:pic>
        <p:nvPicPr>
          <p:cNvPr id="3" name="Image 2">
            <a:extLst>
              <a:ext uri="{FF2B5EF4-FFF2-40B4-BE49-F238E27FC236}">
                <a16:creationId xmlns:a16="http://schemas.microsoft.com/office/drawing/2014/main" xmlns="" id="{72353365-F036-3C3D-82A6-C08CC565CB7E}"/>
              </a:ext>
            </a:extLst>
          </p:cNvPr>
          <p:cNvPicPr>
            <a:picLocks noChangeAspect="1"/>
          </p:cNvPicPr>
          <p:nvPr/>
        </p:nvPicPr>
        <p:blipFill>
          <a:blip r:embed="rId3"/>
          <a:stretch>
            <a:fillRect/>
          </a:stretch>
        </p:blipFill>
        <p:spPr>
          <a:xfrm>
            <a:off x="3600341" y="1262954"/>
            <a:ext cx="4821633" cy="2308324"/>
          </a:xfrm>
          <a:prstGeom prst="rect">
            <a:avLst/>
          </a:prstGeom>
        </p:spPr>
      </p:pic>
      <p:pic>
        <p:nvPicPr>
          <p:cNvPr id="5" name="Image 4" descr="Une image contenant capture d’écran, Graphique, graphisme, logo&#10;&#10;Description générée automatiquement">
            <a:extLst>
              <a:ext uri="{FF2B5EF4-FFF2-40B4-BE49-F238E27FC236}">
                <a16:creationId xmlns:a16="http://schemas.microsoft.com/office/drawing/2014/main" xmlns="" id="{DF02048E-957B-3416-F670-F5B4854C378D}"/>
              </a:ext>
            </a:extLst>
          </p:cNvPr>
          <p:cNvPicPr>
            <a:picLocks noChangeAspect="1"/>
          </p:cNvPicPr>
          <p:nvPr/>
        </p:nvPicPr>
        <p:blipFill>
          <a:blip r:embed="rId4" cstate="print">
            <a:extLst>
              <a:ext uri="{28A0092B-C50C-407E-A947-70E740481C1C}">
                <a14:useLocalDpi xmlns:a14="http://schemas.microsoft.com/office/drawing/2010/main" val="0"/>
              </a:ext>
            </a:extLst>
          </a:blip>
          <a:srcRect l="53298" t="27819" r="434" b="33085"/>
          <a:stretch>
            <a:fillRect/>
          </a:stretch>
        </p:blipFill>
        <p:spPr>
          <a:xfrm>
            <a:off x="10890402" y="378142"/>
            <a:ext cx="1031559" cy="945026"/>
          </a:xfrm>
          <a:prstGeom prst="rect">
            <a:avLst/>
          </a:prstGeom>
          <a:ln>
            <a:noFill/>
          </a:ln>
        </p:spPr>
      </p:pic>
      <p:pic>
        <p:nvPicPr>
          <p:cNvPr id="6" name="Image 5" descr="Une image contenant capture d’écran, Graphique, graphisme, logo&#10;&#10;Description générée automatiquement">
            <a:extLst>
              <a:ext uri="{FF2B5EF4-FFF2-40B4-BE49-F238E27FC236}">
                <a16:creationId xmlns:a16="http://schemas.microsoft.com/office/drawing/2014/main" xmlns="" id="{C077440D-776A-0174-E2F0-CFEA70CD938A}"/>
              </a:ext>
            </a:extLst>
          </p:cNvPr>
          <p:cNvPicPr>
            <a:picLocks noChangeAspect="1"/>
          </p:cNvPicPr>
          <p:nvPr/>
        </p:nvPicPr>
        <p:blipFill>
          <a:blip r:embed="rId5" cstate="print">
            <a:extLst>
              <a:ext uri="{28A0092B-C50C-407E-A947-70E740481C1C}">
                <a14:useLocalDpi xmlns:a14="http://schemas.microsoft.com/office/drawing/2010/main" val="0"/>
              </a:ext>
            </a:extLst>
          </a:blip>
          <a:srcRect l="2029" t="27819" r="55454" b="33085"/>
          <a:stretch>
            <a:fillRect/>
          </a:stretch>
        </p:blipFill>
        <p:spPr>
          <a:xfrm>
            <a:off x="543242" y="378142"/>
            <a:ext cx="945851" cy="942658"/>
          </a:xfrm>
          <a:prstGeom prst="rect">
            <a:avLst/>
          </a:prstGeom>
          <a:ln>
            <a:noFill/>
          </a:ln>
        </p:spPr>
      </p:pic>
      <p:pic>
        <p:nvPicPr>
          <p:cNvPr id="7" name="Picture 1905312450" descr="IMG_256">
            <a:extLst>
              <a:ext uri="{FF2B5EF4-FFF2-40B4-BE49-F238E27FC236}">
                <a16:creationId xmlns:a16="http://schemas.microsoft.com/office/drawing/2014/main" xmlns="" id="{0BA541B2-EF72-C6B3-A05B-7A0D8998F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091660" y="6119835"/>
            <a:ext cx="2085995" cy="738165"/>
          </a:xfrm>
          <a:prstGeom prst="rect">
            <a:avLst/>
          </a:prstGeom>
          <a:noFill/>
          <a:ln>
            <a:noFill/>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790" y="1152785"/>
            <a:ext cx="1010753" cy="1004807"/>
          </a:xfrm>
          <a:prstGeom prst="rect">
            <a:avLst/>
          </a:prstGeom>
        </p:spPr>
      </p:pic>
    </p:spTree>
    <p:extLst>
      <p:ext uri="{BB962C8B-B14F-4D97-AF65-F5344CB8AC3E}">
        <p14:creationId xmlns:p14="http://schemas.microsoft.com/office/powerpoint/2010/main" val="2510304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5198" y="3554639"/>
            <a:ext cx="11821604" cy="2985433"/>
          </a:xfrm>
          <a:prstGeom prst="rect">
            <a:avLst/>
          </a:prstGeom>
          <a:noFill/>
        </p:spPr>
        <p:txBody>
          <a:bodyPr wrap="square">
            <a:spAutoFit/>
          </a:bodyPr>
          <a:lstStyle/>
          <a:p>
            <a:pPr algn="ctr"/>
            <a:r>
              <a:rPr lang="fr-FR" sz="3200" b="1" dirty="0" smtClean="0">
                <a:solidFill>
                  <a:srgbClr val="009999"/>
                </a:solidFill>
              </a:rPr>
              <a:t>RETOUR D’EXPERIENCE </a:t>
            </a:r>
            <a:r>
              <a:rPr lang="fr-FR" sz="3200" b="1" dirty="0">
                <a:solidFill>
                  <a:srgbClr val="009999"/>
                </a:solidFill>
              </a:rPr>
              <a:t>&amp; ACTIONS DE SUIVI</a:t>
            </a:r>
          </a:p>
          <a:p>
            <a:pPr algn="ctr"/>
            <a:endParaRPr lang="fr-FR" sz="3200" b="1" dirty="0">
              <a:solidFill>
                <a:schemeClr val="tx2">
                  <a:lumMod val="75000"/>
                  <a:lumOff val="25000"/>
                </a:schemeClr>
              </a:solidFill>
            </a:endParaRPr>
          </a:p>
          <a:p>
            <a:pPr algn="ctr"/>
            <a:r>
              <a:rPr lang="fr-FR" sz="3200" b="1" dirty="0">
                <a:solidFill>
                  <a:schemeClr val="tx2">
                    <a:lumMod val="75000"/>
                    <a:lumOff val="25000"/>
                  </a:schemeClr>
                </a:solidFill>
              </a:rPr>
              <a:t> Activité 4 </a:t>
            </a:r>
          </a:p>
          <a:p>
            <a:pPr algn="ctr"/>
            <a:r>
              <a:rPr lang="fr-FR" sz="3200" b="1" dirty="0">
                <a:solidFill>
                  <a:schemeClr val="tx2">
                    <a:lumMod val="75000"/>
                    <a:lumOff val="25000"/>
                  </a:schemeClr>
                </a:solidFill>
              </a:rPr>
              <a:t>Missions de promotion et de prospection en Europe </a:t>
            </a:r>
          </a:p>
          <a:p>
            <a:pPr algn="ctr"/>
            <a:endParaRPr lang="fr-FR" sz="3200" b="1" i="1" dirty="0">
              <a:solidFill>
                <a:schemeClr val="accent1"/>
              </a:solidFill>
            </a:endParaRPr>
          </a:p>
          <a:p>
            <a:pPr algn="ctr"/>
            <a:endParaRPr lang="fr-FR" sz="2800" b="1" dirty="0"/>
          </a:p>
        </p:txBody>
      </p:sp>
      <p:pic>
        <p:nvPicPr>
          <p:cNvPr id="3" name="Image 2"/>
          <p:cNvPicPr>
            <a:picLocks noChangeAspect="1"/>
          </p:cNvPicPr>
          <p:nvPr/>
        </p:nvPicPr>
        <p:blipFill>
          <a:blip r:embed="rId3"/>
          <a:stretch>
            <a:fillRect/>
          </a:stretch>
        </p:blipFill>
        <p:spPr>
          <a:xfrm>
            <a:off x="3600340" y="995037"/>
            <a:ext cx="4821633" cy="2308324"/>
          </a:xfrm>
          <a:prstGeom prst="rect">
            <a:avLst/>
          </a:prstGeom>
        </p:spPr>
      </p:pic>
      <p:pic>
        <p:nvPicPr>
          <p:cNvPr id="5" name="Image 4" descr="Une image contenant capture d’écran, Graphique, graphisme, logo&#10;&#10;Description générée automatiquement"/>
          <p:cNvPicPr>
            <a:picLocks noChangeAspect="1"/>
          </p:cNvPicPr>
          <p:nvPr/>
        </p:nvPicPr>
        <p:blipFill>
          <a:blip r:embed="rId4" cstate="print">
            <a:extLst>
              <a:ext uri="{28A0092B-C50C-407E-A947-70E740481C1C}">
                <a14:useLocalDpi xmlns:a14="http://schemas.microsoft.com/office/drawing/2010/main" val="0"/>
              </a:ext>
            </a:extLst>
          </a:blip>
          <a:srcRect l="53298" t="27819" r="434" b="33085"/>
          <a:stretch>
            <a:fillRect/>
          </a:stretch>
        </p:blipFill>
        <p:spPr>
          <a:xfrm>
            <a:off x="10843870" y="317928"/>
            <a:ext cx="1031559" cy="945026"/>
          </a:xfrm>
          <a:prstGeom prst="rect">
            <a:avLst/>
          </a:prstGeom>
          <a:ln>
            <a:noFill/>
          </a:ln>
        </p:spPr>
      </p:pic>
      <p:pic>
        <p:nvPicPr>
          <p:cNvPr id="6" name="Image 5" descr="Une image contenant capture d’écran, Graphique, graphisme, logo&#10;&#10;Description générée automatiquement"/>
          <p:cNvPicPr>
            <a:picLocks noChangeAspect="1"/>
          </p:cNvPicPr>
          <p:nvPr/>
        </p:nvPicPr>
        <p:blipFill>
          <a:blip r:embed="rId5" cstate="print">
            <a:extLst>
              <a:ext uri="{28A0092B-C50C-407E-A947-70E740481C1C}">
                <a14:useLocalDpi xmlns:a14="http://schemas.microsoft.com/office/drawing/2010/main" val="0"/>
              </a:ext>
            </a:extLst>
          </a:blip>
          <a:srcRect l="2029" t="27819" r="55454" b="33085"/>
          <a:stretch>
            <a:fillRect/>
          </a:stretch>
        </p:blipFill>
        <p:spPr>
          <a:xfrm>
            <a:off x="543242" y="378142"/>
            <a:ext cx="945851" cy="942658"/>
          </a:xfrm>
          <a:prstGeom prst="rect">
            <a:avLst/>
          </a:prstGeom>
          <a:ln>
            <a:noFill/>
          </a:ln>
        </p:spPr>
      </p:pic>
    </p:spTree>
    <p:extLst>
      <p:ext uri="{BB962C8B-B14F-4D97-AF65-F5344CB8AC3E}">
        <p14:creationId xmlns:p14="http://schemas.microsoft.com/office/powerpoint/2010/main" val="4251050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CC2A0994-68F1-4948-B29E-3FDE62D9911C}"/>
              </a:ext>
            </a:extLst>
          </p:cNvPr>
          <p:cNvPicPr>
            <a:picLocks noChangeAspect="1"/>
          </p:cNvPicPr>
          <p:nvPr/>
        </p:nvPicPr>
        <p:blipFill>
          <a:blip r:embed="rId3"/>
          <a:stretch>
            <a:fillRect/>
          </a:stretch>
        </p:blipFill>
        <p:spPr>
          <a:xfrm>
            <a:off x="4632658" y="1248007"/>
            <a:ext cx="2230366" cy="1147045"/>
          </a:xfrm>
          <a:prstGeom prst="rect">
            <a:avLst/>
          </a:prstGeom>
        </p:spPr>
      </p:pic>
      <p:sp>
        <p:nvSpPr>
          <p:cNvPr id="18" name="Forme libre : forme 17">
            <a:extLst>
              <a:ext uri="{FF2B5EF4-FFF2-40B4-BE49-F238E27FC236}">
                <a16:creationId xmlns:a16="http://schemas.microsoft.com/office/drawing/2014/main" xmlns="" id="{8A4C9FD3-22D8-A707-241A-18AAEE556799}"/>
              </a:ext>
            </a:extLst>
          </p:cNvPr>
          <p:cNvSpPr/>
          <p:nvPr/>
        </p:nvSpPr>
        <p:spPr>
          <a:xfrm>
            <a:off x="1355251" y="2779336"/>
            <a:ext cx="2374301" cy="2272029"/>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ln>
            <a:solidFill>
              <a:srgbClr val="009999"/>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3040" tIns="223040" rIns="223040" bIns="223040" numCol="1" spcCol="1270" anchor="ctr" anchorCtr="0">
            <a:noAutofit/>
          </a:bodyPr>
          <a:lstStyle/>
          <a:p>
            <a:pPr marL="0" lvl="0" indent="0" algn="ctr" defTabSz="444500">
              <a:lnSpc>
                <a:spcPct val="90000"/>
              </a:lnSpc>
              <a:spcBef>
                <a:spcPct val="0"/>
              </a:spcBef>
              <a:spcAft>
                <a:spcPct val="35000"/>
              </a:spcAft>
              <a:buNone/>
            </a:pPr>
            <a:r>
              <a:rPr lang="fr-FR" dirty="0">
                <a:solidFill>
                  <a:schemeClr val="tx2">
                    <a:lumMod val="75000"/>
                    <a:lumOff val="25000"/>
                  </a:schemeClr>
                </a:solidFill>
              </a:rPr>
              <a:t>Groupe euro-algérien d’expert(e)s  </a:t>
            </a:r>
          </a:p>
        </p:txBody>
      </p:sp>
      <p:sp>
        <p:nvSpPr>
          <p:cNvPr id="19" name="Forme libre : forme 18">
            <a:extLst>
              <a:ext uri="{FF2B5EF4-FFF2-40B4-BE49-F238E27FC236}">
                <a16:creationId xmlns:a16="http://schemas.microsoft.com/office/drawing/2014/main" xmlns="" id="{050DF377-51AD-D3E0-73E6-57C3E3D49BCA}"/>
              </a:ext>
            </a:extLst>
          </p:cNvPr>
          <p:cNvSpPr/>
          <p:nvPr/>
        </p:nvSpPr>
        <p:spPr>
          <a:xfrm>
            <a:off x="3548283" y="2779336"/>
            <a:ext cx="2480405" cy="2272029"/>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ln>
            <a:solidFill>
              <a:srgbClr val="009999"/>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3040" tIns="223040" rIns="223040" bIns="223040" numCol="1" spcCol="1270" anchor="ctr" anchorCtr="0">
            <a:noAutofit/>
          </a:bodyPr>
          <a:lstStyle/>
          <a:p>
            <a:pPr marL="0" lvl="0" indent="0" algn="ctr" defTabSz="444500">
              <a:lnSpc>
                <a:spcPct val="90000"/>
              </a:lnSpc>
              <a:spcBef>
                <a:spcPct val="0"/>
              </a:spcBef>
              <a:spcAft>
                <a:spcPct val="35000"/>
              </a:spcAft>
              <a:buNone/>
            </a:pPr>
            <a:r>
              <a:rPr lang="fr-FR" dirty="0" smtClean="0">
                <a:solidFill>
                  <a:schemeClr val="tx2">
                    <a:lumMod val="75000"/>
                    <a:lumOff val="25000"/>
                  </a:schemeClr>
                </a:solidFill>
              </a:rPr>
              <a:t>Conférences &amp; séminaires économiques </a:t>
            </a:r>
            <a:endParaRPr lang="fr-FR" dirty="0">
              <a:solidFill>
                <a:schemeClr val="tx2">
                  <a:lumMod val="75000"/>
                  <a:lumOff val="25000"/>
                </a:schemeClr>
              </a:solidFill>
            </a:endParaRPr>
          </a:p>
        </p:txBody>
      </p:sp>
      <p:sp>
        <p:nvSpPr>
          <p:cNvPr id="20" name="Forme libre : forme 19">
            <a:extLst>
              <a:ext uri="{FF2B5EF4-FFF2-40B4-BE49-F238E27FC236}">
                <a16:creationId xmlns:a16="http://schemas.microsoft.com/office/drawing/2014/main" xmlns="" id="{74B4C8E8-D55A-0417-5B83-32B7DC6560F8}"/>
              </a:ext>
            </a:extLst>
          </p:cNvPr>
          <p:cNvSpPr/>
          <p:nvPr/>
        </p:nvSpPr>
        <p:spPr>
          <a:xfrm>
            <a:off x="5842328" y="2743201"/>
            <a:ext cx="2583695" cy="2286571"/>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ln>
            <a:solidFill>
              <a:srgbClr val="009999"/>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3040" tIns="223040" rIns="223040" bIns="223040" numCol="1" spcCol="1270" anchor="ctr" anchorCtr="0">
            <a:noAutofit/>
          </a:bodyPr>
          <a:lstStyle/>
          <a:p>
            <a:pPr marL="0" lvl="0" indent="0" algn="ctr" defTabSz="444500">
              <a:lnSpc>
                <a:spcPct val="90000"/>
              </a:lnSpc>
              <a:spcBef>
                <a:spcPct val="0"/>
              </a:spcBef>
              <a:spcAft>
                <a:spcPct val="35000"/>
              </a:spcAft>
              <a:buNone/>
            </a:pPr>
            <a:r>
              <a:rPr lang="fr-FR" dirty="0">
                <a:solidFill>
                  <a:schemeClr val="tx2">
                    <a:lumMod val="75000"/>
                    <a:lumOff val="25000"/>
                  </a:schemeClr>
                </a:solidFill>
              </a:rPr>
              <a:t>Etude sur </a:t>
            </a:r>
            <a:r>
              <a:rPr lang="fr-FR" dirty="0" smtClean="0">
                <a:solidFill>
                  <a:schemeClr val="tx2">
                    <a:lumMod val="75000"/>
                    <a:lumOff val="25000"/>
                  </a:schemeClr>
                </a:solidFill>
              </a:rPr>
              <a:t>les chaînes </a:t>
            </a:r>
            <a:r>
              <a:rPr lang="fr-FR" dirty="0">
                <a:solidFill>
                  <a:schemeClr val="tx2">
                    <a:lumMod val="75000"/>
                    <a:lumOff val="25000"/>
                  </a:schemeClr>
                </a:solidFill>
              </a:rPr>
              <a:t>de valeurs </a:t>
            </a:r>
            <a:r>
              <a:rPr lang="fr-FR" dirty="0" smtClean="0">
                <a:solidFill>
                  <a:schemeClr val="tx2">
                    <a:lumMod val="75000"/>
                    <a:lumOff val="25000"/>
                  </a:schemeClr>
                </a:solidFill>
              </a:rPr>
              <a:t>à haut potentiel pour les IDE et le </a:t>
            </a:r>
            <a:r>
              <a:rPr lang="fr-FR" dirty="0" err="1" smtClean="0">
                <a:solidFill>
                  <a:schemeClr val="tx2">
                    <a:lumMod val="75000"/>
                    <a:lumOff val="25000"/>
                  </a:schemeClr>
                </a:solidFill>
              </a:rPr>
              <a:t>Nearshoring</a:t>
            </a:r>
            <a:r>
              <a:rPr lang="fr-FR" dirty="0" smtClean="0">
                <a:solidFill>
                  <a:schemeClr val="tx2">
                    <a:lumMod val="75000"/>
                    <a:lumOff val="25000"/>
                  </a:schemeClr>
                </a:solidFill>
              </a:rPr>
              <a:t> </a:t>
            </a:r>
            <a:endParaRPr lang="fr-FR" dirty="0">
              <a:solidFill>
                <a:schemeClr val="tx2">
                  <a:lumMod val="75000"/>
                  <a:lumOff val="25000"/>
                </a:schemeClr>
              </a:solidFill>
            </a:endParaRPr>
          </a:p>
        </p:txBody>
      </p:sp>
      <p:sp>
        <p:nvSpPr>
          <p:cNvPr id="21" name="Forme libre : forme 20">
            <a:extLst>
              <a:ext uri="{FF2B5EF4-FFF2-40B4-BE49-F238E27FC236}">
                <a16:creationId xmlns:a16="http://schemas.microsoft.com/office/drawing/2014/main" xmlns="" id="{EE983270-95F4-C6AE-DCC5-3554A1AEDD92}"/>
              </a:ext>
            </a:extLst>
          </p:cNvPr>
          <p:cNvSpPr/>
          <p:nvPr/>
        </p:nvSpPr>
        <p:spPr>
          <a:xfrm>
            <a:off x="8141464" y="2772285"/>
            <a:ext cx="2477131" cy="2257487"/>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ln>
            <a:solidFill>
              <a:srgbClr val="FF0000"/>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3040" tIns="223040" rIns="223040" bIns="223040" numCol="1" spcCol="1270" anchor="ctr" anchorCtr="0">
            <a:noAutofit/>
          </a:bodyPr>
          <a:lstStyle/>
          <a:p>
            <a:pPr marL="0" lvl="0" indent="0" algn="ctr" defTabSz="444500">
              <a:lnSpc>
                <a:spcPct val="90000"/>
              </a:lnSpc>
              <a:spcBef>
                <a:spcPct val="0"/>
              </a:spcBef>
              <a:spcAft>
                <a:spcPct val="35000"/>
              </a:spcAft>
              <a:buNone/>
            </a:pPr>
            <a:r>
              <a:rPr lang="fr-FR" dirty="0">
                <a:solidFill>
                  <a:srgbClr val="FF0000"/>
                </a:solidFill>
              </a:rPr>
              <a:t>Missions de promotion &amp; prospection en Europe </a:t>
            </a:r>
          </a:p>
        </p:txBody>
      </p:sp>
      <p:pic>
        <p:nvPicPr>
          <p:cNvPr id="2" name="Image 1">
            <a:extLst>
              <a:ext uri="{FF2B5EF4-FFF2-40B4-BE49-F238E27FC236}">
                <a16:creationId xmlns:a16="http://schemas.microsoft.com/office/drawing/2014/main" xmlns="" id="{B2E7B03C-4F18-4AF2-71A6-E7D53DE2F8ED}"/>
              </a:ext>
            </a:extLst>
          </p:cNvPr>
          <p:cNvPicPr>
            <a:picLocks noChangeAspect="1"/>
          </p:cNvPicPr>
          <p:nvPr/>
        </p:nvPicPr>
        <p:blipFill>
          <a:blip r:embed="rId4"/>
          <a:stretch>
            <a:fillRect/>
          </a:stretch>
        </p:blipFill>
        <p:spPr>
          <a:xfrm>
            <a:off x="0" y="1"/>
            <a:ext cx="1580744" cy="1828800"/>
          </a:xfrm>
          <a:prstGeom prst="rect">
            <a:avLst/>
          </a:prstGeom>
        </p:spPr>
      </p:pic>
      <p:sp>
        <p:nvSpPr>
          <p:cNvPr id="7" name="ZoneTexte 6">
            <a:extLst>
              <a:ext uri="{FF2B5EF4-FFF2-40B4-BE49-F238E27FC236}">
                <a16:creationId xmlns:a16="http://schemas.microsoft.com/office/drawing/2014/main" xmlns="" id="{16BD7647-54A2-443E-7291-2D9274F2D753}"/>
              </a:ext>
            </a:extLst>
          </p:cNvPr>
          <p:cNvSpPr txBox="1"/>
          <p:nvPr/>
        </p:nvSpPr>
        <p:spPr>
          <a:xfrm>
            <a:off x="1580744" y="438194"/>
            <a:ext cx="10418216" cy="461665"/>
          </a:xfrm>
          <a:prstGeom prst="rect">
            <a:avLst/>
          </a:prstGeom>
          <a:noFill/>
        </p:spPr>
        <p:txBody>
          <a:bodyPr wrap="square">
            <a:spAutoFit/>
          </a:bodyPr>
          <a:lstStyle/>
          <a:p>
            <a:r>
              <a:rPr lang="fr-FR" sz="2400" b="1" dirty="0">
                <a:solidFill>
                  <a:schemeClr val="tx2">
                    <a:lumMod val="75000"/>
                    <a:lumOff val="25000"/>
                  </a:schemeClr>
                </a:solidFill>
              </a:rPr>
              <a:t>Les </a:t>
            </a:r>
            <a:r>
              <a:rPr lang="fr-FR" sz="2400" b="1" dirty="0" smtClean="0">
                <a:solidFill>
                  <a:schemeClr val="tx2">
                    <a:lumMod val="75000"/>
                    <a:lumOff val="25000"/>
                  </a:schemeClr>
                </a:solidFill>
              </a:rPr>
              <a:t>4 </a:t>
            </a:r>
            <a:r>
              <a:rPr lang="fr-FR" sz="2400" b="1" dirty="0">
                <a:solidFill>
                  <a:schemeClr val="tx2">
                    <a:lumMod val="75000"/>
                    <a:lumOff val="25000"/>
                  </a:schemeClr>
                </a:solidFill>
              </a:rPr>
              <a:t>grands axes du projet  </a:t>
            </a:r>
          </a:p>
        </p:txBody>
      </p:sp>
    </p:spTree>
    <p:extLst>
      <p:ext uri="{BB962C8B-B14F-4D97-AF65-F5344CB8AC3E}">
        <p14:creationId xmlns:p14="http://schemas.microsoft.com/office/powerpoint/2010/main" val="3902540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0"/>
            <a:ext cx="1580744" cy="1828800"/>
          </a:xfrm>
          <a:prstGeom prst="rect">
            <a:avLst/>
          </a:prstGeom>
        </p:spPr>
      </p:pic>
      <p:sp>
        <p:nvSpPr>
          <p:cNvPr id="5" name="Espace réservé du contenu 2"/>
          <p:cNvSpPr>
            <a:spLocks noGrp="1" noChangeAspect="1"/>
          </p:cNvSpPr>
          <p:nvPr>
            <p:ph idx="1"/>
          </p:nvPr>
        </p:nvSpPr>
        <p:spPr>
          <a:xfrm>
            <a:off x="445742" y="3226289"/>
            <a:ext cx="11300516" cy="1451123"/>
          </a:xfrm>
        </p:spPr>
        <p:txBody>
          <a:bodyPr anchor="ctr">
            <a:normAutofit fontScale="25000" lnSpcReduction="20000"/>
          </a:bodyPr>
          <a:lstStyle/>
          <a:p>
            <a:endParaRPr lang="fr-FR" sz="8000" dirty="0"/>
          </a:p>
          <a:p>
            <a:pPr marL="0" indent="0" algn="ctr">
              <a:buNone/>
            </a:pPr>
            <a:endParaRPr lang="fr-FR" sz="9600" b="1" dirty="0">
              <a:solidFill>
                <a:schemeClr val="tx2">
                  <a:lumMod val="75000"/>
                  <a:lumOff val="25000"/>
                </a:schemeClr>
              </a:solidFill>
            </a:endParaRPr>
          </a:p>
          <a:p>
            <a:pPr marL="0" indent="0" algn="ctr">
              <a:buNone/>
            </a:pPr>
            <a:r>
              <a:rPr lang="fr-FR" sz="9600" b="1" dirty="0">
                <a:solidFill>
                  <a:schemeClr val="tx2">
                    <a:lumMod val="75000"/>
                    <a:lumOff val="25000"/>
                  </a:schemeClr>
                </a:solidFill>
              </a:rPr>
              <a:t>Les projets d’investissements dans des segments sectoriels prioritaires </a:t>
            </a:r>
            <a:r>
              <a:rPr lang="fr-FR" sz="9600" b="1" dirty="0" smtClean="0">
                <a:solidFill>
                  <a:schemeClr val="tx2">
                    <a:lumMod val="75000"/>
                    <a:lumOff val="25000"/>
                  </a:schemeClr>
                </a:solidFill>
              </a:rPr>
              <a:t>ensemble avec l’</a:t>
            </a:r>
            <a:r>
              <a:rPr lang="fr-FR" sz="9600" b="1" dirty="0" err="1" smtClean="0">
                <a:solidFill>
                  <a:schemeClr val="tx2">
                    <a:lumMod val="75000"/>
                    <a:lumOff val="25000"/>
                  </a:schemeClr>
                </a:solidFill>
              </a:rPr>
              <a:t>AAPI</a:t>
            </a:r>
            <a:r>
              <a:rPr lang="fr-FR" sz="9600" b="1" dirty="0" smtClean="0">
                <a:solidFill>
                  <a:schemeClr val="tx2">
                    <a:lumMod val="75000"/>
                    <a:lumOff val="25000"/>
                  </a:schemeClr>
                </a:solidFill>
              </a:rPr>
              <a:t>, les </a:t>
            </a:r>
            <a:r>
              <a:rPr lang="fr-FR" sz="9600" b="1" dirty="0" err="1" smtClean="0">
                <a:solidFill>
                  <a:schemeClr val="tx2">
                    <a:lumMod val="75000"/>
                    <a:lumOff val="25000"/>
                  </a:schemeClr>
                </a:solidFill>
              </a:rPr>
              <a:t>EM</a:t>
            </a:r>
            <a:r>
              <a:rPr lang="fr-FR" sz="9600" b="1" dirty="0" smtClean="0">
                <a:solidFill>
                  <a:schemeClr val="tx2">
                    <a:lumMod val="75000"/>
                    <a:lumOff val="25000"/>
                  </a:schemeClr>
                </a:solidFill>
              </a:rPr>
              <a:t> et ambassades algériennes </a:t>
            </a:r>
            <a:endParaRPr lang="fr-FR" sz="9600" b="1" dirty="0">
              <a:solidFill>
                <a:schemeClr val="tx2">
                  <a:lumMod val="75000"/>
                  <a:lumOff val="25000"/>
                </a:schemeClr>
              </a:solidFill>
            </a:endParaRPr>
          </a:p>
          <a:p>
            <a:pPr marL="0" indent="0">
              <a:buNone/>
            </a:pPr>
            <a:endParaRPr lang="fr-FR" sz="2200" dirty="0"/>
          </a:p>
        </p:txBody>
      </p:sp>
      <p:pic>
        <p:nvPicPr>
          <p:cNvPr id="9" name="Graphique 8" descr="Badge 1 avec un remplissage uni"/>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70241" y="2533226"/>
            <a:ext cx="914400" cy="914400"/>
          </a:xfrm>
          <a:prstGeom prst="rect">
            <a:avLst/>
          </a:prstGeom>
        </p:spPr>
      </p:pic>
      <p:pic>
        <p:nvPicPr>
          <p:cNvPr id="10" name="Graphique 9" descr="Badge avec un remplissage uni"/>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8442406" y="2431908"/>
            <a:ext cx="914400" cy="914400"/>
          </a:xfrm>
          <a:prstGeom prst="rect">
            <a:avLst/>
          </a:prstGeom>
        </p:spPr>
      </p:pic>
      <p:sp>
        <p:nvSpPr>
          <p:cNvPr id="14" name="ZoneTexte 13"/>
          <p:cNvSpPr txBox="1"/>
          <p:nvPr/>
        </p:nvSpPr>
        <p:spPr>
          <a:xfrm>
            <a:off x="8276103" y="3292948"/>
            <a:ext cx="1670419" cy="461665"/>
          </a:xfrm>
          <a:prstGeom prst="rect">
            <a:avLst/>
          </a:prstGeom>
          <a:noFill/>
        </p:spPr>
        <p:txBody>
          <a:bodyPr wrap="square">
            <a:spAutoFit/>
          </a:bodyPr>
          <a:lstStyle/>
          <a:p>
            <a:r>
              <a:rPr kumimoji="0" lang="fr-FR" sz="24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Faciliter</a:t>
            </a:r>
            <a:endParaRPr lang="fr-FR" sz="2400" dirty="0"/>
          </a:p>
        </p:txBody>
      </p:sp>
      <p:sp>
        <p:nvSpPr>
          <p:cNvPr id="15" name="Flèche : chevron 14"/>
          <p:cNvSpPr/>
          <p:nvPr/>
        </p:nvSpPr>
        <p:spPr>
          <a:xfrm rot="5400000">
            <a:off x="3107307" y="4997123"/>
            <a:ext cx="440267" cy="296041"/>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6" name="Flèche : chevron 15"/>
          <p:cNvSpPr/>
          <p:nvPr/>
        </p:nvSpPr>
        <p:spPr>
          <a:xfrm rot="5400000">
            <a:off x="8746379" y="4990791"/>
            <a:ext cx="440267" cy="296041"/>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8" name="ZoneTexte 17"/>
          <p:cNvSpPr txBox="1"/>
          <p:nvPr/>
        </p:nvSpPr>
        <p:spPr>
          <a:xfrm>
            <a:off x="1333913" y="5654931"/>
            <a:ext cx="3987054" cy="1077218"/>
          </a:xfrm>
          <a:prstGeom prst="rect">
            <a:avLst/>
          </a:prstGeom>
          <a:noFill/>
        </p:spPr>
        <p:txBody>
          <a:bodyPr wrap="square">
            <a:spAutoFit/>
          </a:bodyPr>
          <a:lstStyle/>
          <a:p>
            <a:pPr algn="ctr"/>
            <a:r>
              <a:rPr lang="fr-FR" sz="2400" b="1" dirty="0">
                <a:solidFill>
                  <a:srgbClr val="FF0000"/>
                </a:solidFill>
              </a:rPr>
              <a:t>Prospection ciblée </a:t>
            </a:r>
          </a:p>
          <a:p>
            <a:pPr algn="ctr"/>
            <a:r>
              <a:rPr lang="fr-FR" sz="2000" i="1" dirty="0">
                <a:solidFill>
                  <a:srgbClr val="FF0000"/>
                </a:solidFill>
              </a:rPr>
              <a:t>GtoB et prescripteurs </a:t>
            </a:r>
          </a:p>
          <a:p>
            <a:pPr algn="ctr"/>
            <a:r>
              <a:rPr lang="fr-FR" sz="2000" b="1" dirty="0">
                <a:solidFill>
                  <a:srgbClr val="FF0000"/>
                </a:solidFill>
              </a:rPr>
              <a:t>  </a:t>
            </a:r>
            <a:endParaRPr lang="fr-FR" dirty="0">
              <a:solidFill>
                <a:srgbClr val="FF0000"/>
              </a:solidFill>
            </a:endParaRPr>
          </a:p>
        </p:txBody>
      </p:sp>
      <p:sp>
        <p:nvSpPr>
          <p:cNvPr id="19" name="ZoneTexte 18"/>
          <p:cNvSpPr txBox="1"/>
          <p:nvPr/>
        </p:nvSpPr>
        <p:spPr>
          <a:xfrm>
            <a:off x="6936254" y="5684879"/>
            <a:ext cx="4060515" cy="769441"/>
          </a:xfrm>
          <a:prstGeom prst="rect">
            <a:avLst/>
          </a:prstGeom>
          <a:noFill/>
        </p:spPr>
        <p:txBody>
          <a:bodyPr wrap="square">
            <a:spAutoFit/>
          </a:bodyPr>
          <a:lstStyle/>
          <a:p>
            <a:pPr algn="ctr"/>
            <a:r>
              <a:rPr lang="fr-FR" sz="2400" b="1" dirty="0">
                <a:solidFill>
                  <a:srgbClr val="FF0000"/>
                </a:solidFill>
              </a:rPr>
              <a:t>Accompagnement</a:t>
            </a:r>
            <a:r>
              <a:rPr lang="fr-FR" sz="2000" b="1" dirty="0">
                <a:solidFill>
                  <a:srgbClr val="FF0000"/>
                </a:solidFill>
              </a:rPr>
              <a:t>  </a:t>
            </a:r>
          </a:p>
          <a:p>
            <a:pPr algn="ctr"/>
            <a:r>
              <a:rPr lang="fr-FR" sz="2000" i="1" dirty="0">
                <a:solidFill>
                  <a:srgbClr val="FF0000"/>
                </a:solidFill>
              </a:rPr>
              <a:t>Suivi personalisé </a:t>
            </a:r>
          </a:p>
        </p:txBody>
      </p:sp>
      <p:sp>
        <p:nvSpPr>
          <p:cNvPr id="23" name="ZoneTexte 22"/>
          <p:cNvSpPr txBox="1"/>
          <p:nvPr/>
        </p:nvSpPr>
        <p:spPr>
          <a:xfrm>
            <a:off x="1468946" y="435064"/>
            <a:ext cx="9527823" cy="461665"/>
          </a:xfrm>
          <a:prstGeom prst="rect">
            <a:avLst/>
          </a:prstGeom>
          <a:noFill/>
        </p:spPr>
        <p:txBody>
          <a:bodyPr wrap="square">
            <a:spAutoFit/>
          </a:bodyPr>
          <a:lstStyle/>
          <a:p>
            <a:r>
              <a:rPr lang="fr-FR" sz="2400" b="1" dirty="0">
                <a:solidFill>
                  <a:schemeClr val="tx2">
                    <a:lumMod val="75000"/>
                    <a:lumOff val="25000"/>
                  </a:schemeClr>
                </a:solidFill>
              </a:rPr>
              <a:t>Une démarche de prospection proactive, sélective et directe  </a:t>
            </a:r>
          </a:p>
        </p:txBody>
      </p:sp>
      <p:sp>
        <p:nvSpPr>
          <p:cNvPr id="24" name="ZoneTexte 23"/>
          <p:cNvSpPr txBox="1"/>
          <p:nvPr/>
        </p:nvSpPr>
        <p:spPr>
          <a:xfrm>
            <a:off x="2049138" y="3346308"/>
            <a:ext cx="2201088" cy="461665"/>
          </a:xfrm>
          <a:prstGeom prst="rect">
            <a:avLst/>
          </a:prstGeom>
          <a:noFill/>
        </p:spPr>
        <p:txBody>
          <a:bodyPr wrap="square">
            <a:spAutoFit/>
          </a:bodyPr>
          <a:lstStyle/>
          <a:p>
            <a:r>
              <a:rPr lang="fr-FR" sz="2400" b="1" dirty="0">
                <a:solidFill>
                  <a:srgbClr val="0E2841">
                    <a:lumMod val="75000"/>
                    <a:lumOff val="25000"/>
                  </a:srgbClr>
                </a:solidFill>
                <a:latin typeface="Aptos" panose="02110004020202020204"/>
              </a:rPr>
              <a:t>Promouvoir</a:t>
            </a:r>
            <a:r>
              <a:rPr lang="fr-FR" sz="2000" b="1" dirty="0">
                <a:solidFill>
                  <a:srgbClr val="0E2841">
                    <a:lumMod val="75000"/>
                    <a:lumOff val="25000"/>
                  </a:srgbClr>
                </a:solidFill>
                <a:latin typeface="Aptos" panose="02110004020202020204"/>
              </a:rPr>
              <a:t> </a:t>
            </a:r>
            <a:endParaRPr lang="fr-FR" sz="2000" dirty="0"/>
          </a:p>
        </p:txBody>
      </p:sp>
      <p:sp>
        <p:nvSpPr>
          <p:cNvPr id="25" name="ZoneTexte 24"/>
          <p:cNvSpPr txBox="1"/>
          <p:nvPr/>
        </p:nvSpPr>
        <p:spPr>
          <a:xfrm>
            <a:off x="5001658" y="1474093"/>
            <a:ext cx="2342499" cy="523220"/>
          </a:xfrm>
          <a:prstGeom prst="rect">
            <a:avLst/>
          </a:prstGeom>
          <a:noFill/>
        </p:spPr>
        <p:txBody>
          <a:bodyPr wrap="square">
            <a:spAutoFit/>
          </a:bodyPr>
          <a:lstStyle/>
          <a:p>
            <a:r>
              <a:rPr lang="fr-FR" sz="2800" b="1" dirty="0">
                <a:solidFill>
                  <a:srgbClr val="009999"/>
                </a:solidFill>
              </a:rPr>
              <a:t>OBJECTIFS</a:t>
            </a:r>
            <a:r>
              <a:rPr lang="fr-FR" sz="2400" b="1" dirty="0">
                <a:solidFill>
                  <a:srgbClr val="009999"/>
                </a:solidFill>
              </a:rPr>
              <a:t> </a:t>
            </a:r>
          </a:p>
        </p:txBody>
      </p:sp>
      <p:sp>
        <p:nvSpPr>
          <p:cNvPr id="2" name="Flèche : chevron 1"/>
          <p:cNvSpPr/>
          <p:nvPr/>
        </p:nvSpPr>
        <p:spPr>
          <a:xfrm rot="2288849">
            <a:off x="7388573" y="1981753"/>
            <a:ext cx="440267" cy="296041"/>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 name="Flèche : chevron 2"/>
          <p:cNvSpPr/>
          <p:nvPr/>
        </p:nvSpPr>
        <p:spPr>
          <a:xfrm rot="8343734">
            <a:off x="4259990" y="1996718"/>
            <a:ext cx="440267" cy="296041"/>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4051888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0"/>
            <a:ext cx="1580744" cy="1828800"/>
          </a:xfrm>
          <a:prstGeom prst="rect">
            <a:avLst/>
          </a:prstGeom>
        </p:spPr>
      </p:pic>
      <p:sp>
        <p:nvSpPr>
          <p:cNvPr id="3" name="ZoneTexte 2"/>
          <p:cNvSpPr txBox="1"/>
          <p:nvPr/>
        </p:nvSpPr>
        <p:spPr>
          <a:xfrm>
            <a:off x="1302523" y="403838"/>
            <a:ext cx="10709344" cy="461665"/>
          </a:xfrm>
          <a:prstGeom prst="rect">
            <a:avLst/>
          </a:prstGeom>
          <a:noFill/>
        </p:spPr>
        <p:txBody>
          <a:bodyPr wrap="square">
            <a:spAutoFit/>
          </a:bodyPr>
          <a:lstStyle/>
          <a:p>
            <a:r>
              <a:rPr lang="fr-FR" sz="2400" b="1" dirty="0">
                <a:solidFill>
                  <a:schemeClr val="tx2">
                    <a:lumMod val="75000"/>
                    <a:lumOff val="25000"/>
                  </a:schemeClr>
                </a:solidFill>
              </a:rPr>
              <a:t> En collaboration avec des partenaires européens et algériens</a:t>
            </a:r>
          </a:p>
        </p:txBody>
      </p:sp>
      <p:pic>
        <p:nvPicPr>
          <p:cNvPr id="20" name="Image 19"/>
          <p:cNvPicPr>
            <a:picLocks noChangeAspect="1"/>
          </p:cNvPicPr>
          <p:nvPr/>
        </p:nvPicPr>
        <p:blipFill>
          <a:blip r:embed="rId4"/>
          <a:stretch>
            <a:fillRect/>
          </a:stretch>
        </p:blipFill>
        <p:spPr>
          <a:xfrm>
            <a:off x="6868526" y="2131446"/>
            <a:ext cx="2857500" cy="1600200"/>
          </a:xfrm>
          <a:prstGeom prst="rect">
            <a:avLst/>
          </a:prstGeom>
        </p:spPr>
      </p:pic>
      <p:pic>
        <p:nvPicPr>
          <p:cNvPr id="22" name="Image 21"/>
          <p:cNvPicPr>
            <a:picLocks noChangeAspect="1"/>
          </p:cNvPicPr>
          <p:nvPr/>
        </p:nvPicPr>
        <p:blipFill>
          <a:blip r:embed="rId5"/>
          <a:stretch>
            <a:fillRect/>
          </a:stretch>
        </p:blipFill>
        <p:spPr>
          <a:xfrm>
            <a:off x="9696310" y="2273988"/>
            <a:ext cx="1153155" cy="1153155"/>
          </a:xfrm>
          <a:prstGeom prst="rect">
            <a:avLst/>
          </a:prstGeom>
        </p:spPr>
      </p:pic>
      <p:sp>
        <p:nvSpPr>
          <p:cNvPr id="5" name="ZoneTexte 4"/>
          <p:cNvSpPr txBox="1"/>
          <p:nvPr/>
        </p:nvSpPr>
        <p:spPr>
          <a:xfrm>
            <a:off x="609248" y="2014608"/>
            <a:ext cx="6096000" cy="400110"/>
          </a:xfrm>
          <a:prstGeom prst="rect">
            <a:avLst/>
          </a:prstGeom>
          <a:noFill/>
        </p:spPr>
        <p:txBody>
          <a:bodyPr wrap="square">
            <a:spAutoFit/>
          </a:bodyPr>
          <a:lstStyle/>
          <a:p>
            <a:r>
              <a:rPr lang="fr-FR" sz="2000" b="1" dirty="0">
                <a:solidFill>
                  <a:srgbClr val="009999"/>
                </a:solidFill>
              </a:rPr>
              <a:t>Avec une délégation fixe et mixte </a:t>
            </a:r>
          </a:p>
        </p:txBody>
      </p:sp>
      <p:sp>
        <p:nvSpPr>
          <p:cNvPr id="7" name="ZoneTexte 6"/>
          <p:cNvSpPr txBox="1"/>
          <p:nvPr/>
        </p:nvSpPr>
        <p:spPr>
          <a:xfrm>
            <a:off x="609248" y="3907113"/>
            <a:ext cx="6096000" cy="400110"/>
          </a:xfrm>
          <a:prstGeom prst="rect">
            <a:avLst/>
          </a:prstGeom>
          <a:noFill/>
        </p:spPr>
        <p:txBody>
          <a:bodyPr wrap="square">
            <a:spAutoFit/>
          </a:bodyPr>
          <a:lstStyle/>
          <a:p>
            <a:r>
              <a:rPr lang="fr-FR" sz="2000" b="1" dirty="0">
                <a:solidFill>
                  <a:srgbClr val="009999"/>
                </a:solidFill>
              </a:rPr>
              <a:t>Et la contribution d’intervenants publics et privés </a:t>
            </a:r>
          </a:p>
        </p:txBody>
      </p:sp>
      <p:pic>
        <p:nvPicPr>
          <p:cNvPr id="11" name="Image 10"/>
          <p:cNvPicPr>
            <a:picLocks noChangeAspect="1"/>
          </p:cNvPicPr>
          <p:nvPr/>
        </p:nvPicPr>
        <p:blipFill>
          <a:blip r:embed="rId6"/>
          <a:stretch>
            <a:fillRect/>
          </a:stretch>
        </p:blipFill>
        <p:spPr>
          <a:xfrm>
            <a:off x="4963416" y="3304097"/>
            <a:ext cx="2669331" cy="315318"/>
          </a:xfrm>
          <a:prstGeom prst="rect">
            <a:avLst/>
          </a:prstGeom>
        </p:spPr>
      </p:pic>
      <p:pic>
        <p:nvPicPr>
          <p:cNvPr id="18" name="Image 17"/>
          <p:cNvPicPr>
            <a:picLocks noChangeAspect="1"/>
          </p:cNvPicPr>
          <p:nvPr/>
        </p:nvPicPr>
        <p:blipFill>
          <a:blip r:embed="rId7"/>
          <a:stretch>
            <a:fillRect/>
          </a:stretch>
        </p:blipFill>
        <p:spPr>
          <a:xfrm>
            <a:off x="5697923" y="2402395"/>
            <a:ext cx="1200318" cy="762106"/>
          </a:xfrm>
          <a:prstGeom prst="rect">
            <a:avLst/>
          </a:prstGeom>
        </p:spPr>
      </p:pic>
      <p:pic>
        <p:nvPicPr>
          <p:cNvPr id="1026" name="Picture 2" descr="Ministère de l'agriculture et du développement rural 12 Avenue du Colonel  Amirouche, Alger Centre, Alger, Sidi M'Hamed, Alger - Annuaire des  Entreprises Algériennes El Mouchi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48" y="5330282"/>
            <a:ext cx="1127279" cy="10083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grément des établissements d'importation de produits pharmaceutiques –  Ministère de L'industrie et la Production Pharmaceutiqu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5298" y="5152841"/>
            <a:ext cx="1383365" cy="1383365"/>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p:cNvPicPr>
            <a:picLocks noChangeAspect="1"/>
          </p:cNvPicPr>
          <p:nvPr/>
        </p:nvPicPr>
        <p:blipFill>
          <a:blip r:embed="rId10"/>
          <a:stretch>
            <a:fillRect/>
          </a:stretch>
        </p:blipFill>
        <p:spPr>
          <a:xfrm>
            <a:off x="3751162" y="5278933"/>
            <a:ext cx="1212254" cy="1059718"/>
          </a:xfrm>
          <a:prstGeom prst="rect">
            <a:avLst/>
          </a:prstGeom>
        </p:spPr>
      </p:pic>
      <p:pic>
        <p:nvPicPr>
          <p:cNvPr id="25" name="Image 24"/>
          <p:cNvPicPr>
            <a:picLocks noChangeAspect="1"/>
          </p:cNvPicPr>
          <p:nvPr/>
        </p:nvPicPr>
        <p:blipFill>
          <a:blip r:embed="rId11"/>
          <a:stretch>
            <a:fillRect/>
          </a:stretch>
        </p:blipFill>
        <p:spPr>
          <a:xfrm>
            <a:off x="5134526" y="5313034"/>
            <a:ext cx="1428949" cy="926886"/>
          </a:xfrm>
          <a:prstGeom prst="rect">
            <a:avLst/>
          </a:prstGeom>
        </p:spPr>
      </p:pic>
      <p:pic>
        <p:nvPicPr>
          <p:cNvPr id="27" name="Image 26"/>
          <p:cNvPicPr>
            <a:picLocks noChangeAspect="1"/>
          </p:cNvPicPr>
          <p:nvPr/>
        </p:nvPicPr>
        <p:blipFill>
          <a:blip r:embed="rId12"/>
          <a:stretch>
            <a:fillRect/>
          </a:stretch>
        </p:blipFill>
        <p:spPr>
          <a:xfrm>
            <a:off x="8467631" y="5724885"/>
            <a:ext cx="1428949" cy="492456"/>
          </a:xfrm>
          <a:prstGeom prst="rect">
            <a:avLst/>
          </a:prstGeom>
        </p:spPr>
      </p:pic>
      <p:pic>
        <p:nvPicPr>
          <p:cNvPr id="29" name="Image 28"/>
          <p:cNvPicPr>
            <a:picLocks noChangeAspect="1"/>
          </p:cNvPicPr>
          <p:nvPr/>
        </p:nvPicPr>
        <p:blipFill>
          <a:blip r:embed="rId13"/>
          <a:stretch>
            <a:fillRect/>
          </a:stretch>
        </p:blipFill>
        <p:spPr>
          <a:xfrm>
            <a:off x="8803752" y="4971305"/>
            <a:ext cx="676120" cy="622338"/>
          </a:xfrm>
          <a:prstGeom prst="rect">
            <a:avLst/>
          </a:prstGeom>
        </p:spPr>
      </p:pic>
      <p:pic>
        <p:nvPicPr>
          <p:cNvPr id="31" name="Image 30"/>
          <p:cNvPicPr>
            <a:picLocks noChangeAspect="1"/>
          </p:cNvPicPr>
          <p:nvPr/>
        </p:nvPicPr>
        <p:blipFill>
          <a:blip r:embed="rId14"/>
          <a:stretch>
            <a:fillRect/>
          </a:stretch>
        </p:blipFill>
        <p:spPr>
          <a:xfrm>
            <a:off x="10067690" y="5776477"/>
            <a:ext cx="1054926" cy="440864"/>
          </a:xfrm>
          <a:prstGeom prst="rect">
            <a:avLst/>
          </a:prstGeom>
        </p:spPr>
      </p:pic>
      <p:pic>
        <p:nvPicPr>
          <p:cNvPr id="33" name="Image 32"/>
          <p:cNvPicPr>
            <a:picLocks noChangeAspect="1"/>
          </p:cNvPicPr>
          <p:nvPr/>
        </p:nvPicPr>
        <p:blipFill>
          <a:blip r:embed="rId15"/>
          <a:stretch>
            <a:fillRect/>
          </a:stretch>
        </p:blipFill>
        <p:spPr>
          <a:xfrm>
            <a:off x="7299803" y="5758170"/>
            <a:ext cx="840934" cy="452262"/>
          </a:xfrm>
          <a:prstGeom prst="rect">
            <a:avLst/>
          </a:prstGeom>
        </p:spPr>
      </p:pic>
      <p:sp>
        <p:nvSpPr>
          <p:cNvPr id="35" name="ZoneTexte 34"/>
          <p:cNvSpPr txBox="1"/>
          <p:nvPr/>
        </p:nvSpPr>
        <p:spPr>
          <a:xfrm>
            <a:off x="609248" y="4571781"/>
            <a:ext cx="2193225" cy="338554"/>
          </a:xfrm>
          <a:prstGeom prst="rect">
            <a:avLst/>
          </a:prstGeom>
          <a:noFill/>
        </p:spPr>
        <p:txBody>
          <a:bodyPr wrap="square">
            <a:spAutoFit/>
          </a:bodyPr>
          <a:lstStyle/>
          <a:p>
            <a:r>
              <a:rPr lang="fr-FR" sz="1600" dirty="0">
                <a:solidFill>
                  <a:schemeClr val="bg2">
                    <a:lumMod val="50000"/>
                  </a:schemeClr>
                </a:solidFill>
              </a:rPr>
              <a:t>Ministères</a:t>
            </a:r>
            <a:r>
              <a:rPr lang="fr-FR" sz="1600" dirty="0"/>
              <a:t> </a:t>
            </a:r>
          </a:p>
        </p:txBody>
      </p:sp>
      <p:sp>
        <p:nvSpPr>
          <p:cNvPr id="36" name="ZoneTexte 35"/>
          <p:cNvSpPr txBox="1"/>
          <p:nvPr/>
        </p:nvSpPr>
        <p:spPr>
          <a:xfrm>
            <a:off x="3751162" y="4556392"/>
            <a:ext cx="6096000" cy="369332"/>
          </a:xfrm>
          <a:prstGeom prst="rect">
            <a:avLst/>
          </a:prstGeom>
          <a:noFill/>
        </p:spPr>
        <p:txBody>
          <a:bodyPr wrap="square">
            <a:spAutoFit/>
          </a:bodyPr>
          <a:lstStyle/>
          <a:p>
            <a:r>
              <a:rPr lang="fr-FR" sz="1600" dirty="0">
                <a:solidFill>
                  <a:schemeClr val="bg2">
                    <a:lumMod val="50000"/>
                  </a:schemeClr>
                </a:solidFill>
              </a:rPr>
              <a:t>Associations</a:t>
            </a:r>
            <a:r>
              <a:rPr lang="fr-FR" dirty="0">
                <a:solidFill>
                  <a:schemeClr val="bg2">
                    <a:lumMod val="50000"/>
                  </a:schemeClr>
                </a:solidFill>
              </a:rPr>
              <a:t> </a:t>
            </a:r>
            <a:r>
              <a:rPr lang="fr-FR" sz="1600" dirty="0">
                <a:solidFill>
                  <a:schemeClr val="bg2">
                    <a:lumMod val="50000"/>
                  </a:schemeClr>
                </a:solidFill>
              </a:rPr>
              <a:t>professionnelles</a:t>
            </a:r>
            <a:r>
              <a:rPr lang="fr-FR" dirty="0">
                <a:solidFill>
                  <a:schemeClr val="bg2">
                    <a:lumMod val="50000"/>
                  </a:schemeClr>
                </a:solidFill>
              </a:rPr>
              <a:t> </a:t>
            </a:r>
            <a:r>
              <a:rPr lang="fr-FR" dirty="0"/>
              <a:t> </a:t>
            </a:r>
          </a:p>
        </p:txBody>
      </p:sp>
      <p:sp>
        <p:nvSpPr>
          <p:cNvPr id="37" name="ZoneTexte 36"/>
          <p:cNvSpPr txBox="1"/>
          <p:nvPr/>
        </p:nvSpPr>
        <p:spPr>
          <a:xfrm>
            <a:off x="7130222" y="4593460"/>
            <a:ext cx="6096000" cy="338554"/>
          </a:xfrm>
          <a:prstGeom prst="rect">
            <a:avLst/>
          </a:prstGeom>
          <a:noFill/>
        </p:spPr>
        <p:txBody>
          <a:bodyPr wrap="square">
            <a:spAutoFit/>
          </a:bodyPr>
          <a:lstStyle/>
          <a:p>
            <a:r>
              <a:rPr lang="fr-FR" sz="1600" dirty="0">
                <a:solidFill>
                  <a:schemeClr val="bg2">
                    <a:lumMod val="50000"/>
                  </a:schemeClr>
                </a:solidFill>
              </a:rPr>
              <a:t>Agences de développement économiques </a:t>
            </a:r>
            <a:r>
              <a:rPr lang="fr-FR" sz="1600" dirty="0"/>
              <a:t> </a:t>
            </a:r>
          </a:p>
        </p:txBody>
      </p:sp>
      <p:pic>
        <p:nvPicPr>
          <p:cNvPr id="4" name="Picture 2" descr="Business Sweden – Eco City Allianc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1749" y="4962792"/>
            <a:ext cx="930836" cy="630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specialists for your company | AB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578333" y="5028413"/>
            <a:ext cx="1199778" cy="63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48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Drapeau de la Tchéquie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048" y="4247840"/>
            <a:ext cx="1236499" cy="822834"/>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a:stretch>
            <a:fillRect/>
          </a:stretch>
        </p:blipFill>
        <p:spPr>
          <a:xfrm>
            <a:off x="0" y="0"/>
            <a:ext cx="1580744" cy="1828800"/>
          </a:xfrm>
          <a:prstGeom prst="rect">
            <a:avLst/>
          </a:prstGeom>
        </p:spPr>
      </p:pic>
      <p:sp>
        <p:nvSpPr>
          <p:cNvPr id="3" name="ZoneTexte 2"/>
          <p:cNvSpPr txBox="1"/>
          <p:nvPr/>
        </p:nvSpPr>
        <p:spPr>
          <a:xfrm>
            <a:off x="1350576" y="467184"/>
            <a:ext cx="10709344" cy="461665"/>
          </a:xfrm>
          <a:prstGeom prst="rect">
            <a:avLst/>
          </a:prstGeom>
          <a:noFill/>
        </p:spPr>
        <p:txBody>
          <a:bodyPr wrap="square">
            <a:spAutoFit/>
          </a:bodyPr>
          <a:lstStyle/>
          <a:p>
            <a:r>
              <a:rPr lang="fr-FR" sz="2400" b="1" dirty="0">
                <a:solidFill>
                  <a:schemeClr val="tx2">
                    <a:lumMod val="75000"/>
                    <a:lumOff val="25000"/>
                  </a:schemeClr>
                </a:solidFill>
              </a:rPr>
              <a:t> Organisé dans </a:t>
            </a:r>
            <a:r>
              <a:rPr lang="fr-FR" sz="2400" b="1" dirty="0" smtClean="0">
                <a:solidFill>
                  <a:schemeClr val="tx2">
                    <a:lumMod val="75000"/>
                    <a:lumOff val="25000"/>
                  </a:schemeClr>
                </a:solidFill>
              </a:rPr>
              <a:t>14 </a:t>
            </a:r>
            <a:r>
              <a:rPr lang="fr-FR" sz="2400" b="1" dirty="0">
                <a:solidFill>
                  <a:schemeClr val="tx2">
                    <a:lumMod val="75000"/>
                    <a:lumOff val="25000"/>
                  </a:schemeClr>
                </a:solidFill>
              </a:rPr>
              <a:t>pays européens ! </a:t>
            </a:r>
          </a:p>
        </p:txBody>
      </p:sp>
      <p:pic>
        <p:nvPicPr>
          <p:cNvPr id="6" name="Image 5"/>
          <p:cNvPicPr>
            <a:picLocks noChangeAspect="1"/>
          </p:cNvPicPr>
          <p:nvPr/>
        </p:nvPicPr>
        <p:blipFill rotWithShape="1">
          <a:blip r:embed="rId5"/>
          <a:srcRect t="11132"/>
          <a:stretch>
            <a:fillRect/>
          </a:stretch>
        </p:blipFill>
        <p:spPr>
          <a:xfrm>
            <a:off x="5355964" y="2138810"/>
            <a:ext cx="1755505" cy="1040061"/>
          </a:xfrm>
          <a:prstGeom prst="rect">
            <a:avLst/>
          </a:prstGeom>
        </p:spPr>
      </p:pic>
      <p:pic>
        <p:nvPicPr>
          <p:cNvPr id="1028" name="Picture 4" descr="Vecteurs et illustrations de Drapeau belgique png en téléchargement gratuit  | Freepi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888" y="2114559"/>
            <a:ext cx="1842007" cy="1045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444" y="2125843"/>
            <a:ext cx="1813911" cy="104787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2987849" y="3409955"/>
            <a:ext cx="2601312" cy="369332"/>
          </a:xfrm>
          <a:prstGeom prst="rect">
            <a:avLst/>
          </a:prstGeom>
          <a:noFill/>
        </p:spPr>
        <p:txBody>
          <a:bodyPr wrap="square">
            <a:spAutoFit/>
          </a:bodyPr>
          <a:lstStyle/>
          <a:p>
            <a:r>
              <a:rPr lang="fr-FR" dirty="0">
                <a:solidFill>
                  <a:schemeClr val="tx2">
                    <a:lumMod val="75000"/>
                    <a:lumOff val="25000"/>
                  </a:schemeClr>
                </a:solidFill>
              </a:rPr>
              <a:t> 6 - 10 mai 2024 </a:t>
            </a:r>
          </a:p>
        </p:txBody>
      </p:sp>
      <p:sp>
        <p:nvSpPr>
          <p:cNvPr id="15" name="ZoneTexte 14"/>
          <p:cNvSpPr txBox="1"/>
          <p:nvPr/>
        </p:nvSpPr>
        <p:spPr>
          <a:xfrm>
            <a:off x="386537" y="3396264"/>
            <a:ext cx="2601312" cy="369332"/>
          </a:xfrm>
          <a:prstGeom prst="rect">
            <a:avLst/>
          </a:prstGeom>
          <a:noFill/>
        </p:spPr>
        <p:txBody>
          <a:bodyPr wrap="square">
            <a:spAutoFit/>
          </a:bodyPr>
          <a:lstStyle/>
          <a:p>
            <a:r>
              <a:rPr lang="fr-FR" dirty="0">
                <a:solidFill>
                  <a:schemeClr val="tx2">
                    <a:lumMod val="75000"/>
                    <a:lumOff val="25000"/>
                  </a:schemeClr>
                </a:solidFill>
              </a:rPr>
              <a:t> 22 - 26 avril 2024 </a:t>
            </a:r>
          </a:p>
        </p:txBody>
      </p:sp>
      <p:sp>
        <p:nvSpPr>
          <p:cNvPr id="16" name="ZoneTexte 15"/>
          <p:cNvSpPr txBox="1"/>
          <p:nvPr/>
        </p:nvSpPr>
        <p:spPr>
          <a:xfrm>
            <a:off x="5345626" y="3417345"/>
            <a:ext cx="2021691" cy="369332"/>
          </a:xfrm>
          <a:prstGeom prst="rect">
            <a:avLst/>
          </a:prstGeom>
          <a:noFill/>
        </p:spPr>
        <p:txBody>
          <a:bodyPr wrap="square">
            <a:spAutoFit/>
          </a:bodyPr>
          <a:lstStyle/>
          <a:p>
            <a:r>
              <a:rPr lang="fr-FR" dirty="0">
                <a:solidFill>
                  <a:schemeClr val="tx2">
                    <a:lumMod val="75000"/>
                    <a:lumOff val="25000"/>
                  </a:schemeClr>
                </a:solidFill>
              </a:rPr>
              <a:t>27 - 31 mai 2024 </a:t>
            </a:r>
          </a:p>
        </p:txBody>
      </p:sp>
      <p:pic>
        <p:nvPicPr>
          <p:cNvPr id="2050" name="Picture 2" descr="Drapeau du Danemark — Wikipéd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889" y="4239706"/>
            <a:ext cx="1842007" cy="109335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59976" y="5554998"/>
            <a:ext cx="2854433" cy="369332"/>
          </a:xfrm>
          <a:prstGeom prst="rect">
            <a:avLst/>
          </a:prstGeom>
          <a:noFill/>
        </p:spPr>
        <p:txBody>
          <a:bodyPr wrap="square">
            <a:spAutoFit/>
          </a:bodyPr>
          <a:lstStyle/>
          <a:p>
            <a:r>
              <a:rPr lang="fr-FR" dirty="0">
                <a:solidFill>
                  <a:schemeClr val="tx2">
                    <a:lumMod val="75000"/>
                    <a:lumOff val="25000"/>
                  </a:schemeClr>
                </a:solidFill>
              </a:rPr>
              <a:t>22 - 24 octobre 2024 </a:t>
            </a:r>
          </a:p>
        </p:txBody>
      </p:sp>
      <p:pic>
        <p:nvPicPr>
          <p:cNvPr id="2052" name="Picture 4" descr="Fiche Pays – Allemagne – Geolink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5248" y="4282377"/>
            <a:ext cx="1172516" cy="7215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apeau des Pays-Bas — Wikipéd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0329" y="4647757"/>
            <a:ext cx="1082322" cy="72154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11"/>
          <a:stretch>
            <a:fillRect/>
          </a:stretch>
        </p:blipFill>
        <p:spPr>
          <a:xfrm>
            <a:off x="9553384" y="4239705"/>
            <a:ext cx="1675893" cy="1129599"/>
          </a:xfrm>
          <a:prstGeom prst="rect">
            <a:avLst/>
          </a:prstGeom>
        </p:spPr>
      </p:pic>
      <p:sp>
        <p:nvSpPr>
          <p:cNvPr id="8" name="ZoneTexte 7"/>
          <p:cNvSpPr txBox="1"/>
          <p:nvPr/>
        </p:nvSpPr>
        <p:spPr>
          <a:xfrm>
            <a:off x="9408702" y="5586528"/>
            <a:ext cx="2854433" cy="369332"/>
          </a:xfrm>
          <a:prstGeom prst="rect">
            <a:avLst/>
          </a:prstGeom>
          <a:noFill/>
        </p:spPr>
        <p:txBody>
          <a:bodyPr wrap="square">
            <a:spAutoFit/>
          </a:bodyPr>
          <a:lstStyle/>
          <a:p>
            <a:r>
              <a:rPr lang="fr-FR" dirty="0">
                <a:solidFill>
                  <a:schemeClr val="tx2">
                    <a:lumMod val="75000"/>
                    <a:lumOff val="25000"/>
                  </a:schemeClr>
                </a:solidFill>
              </a:rPr>
              <a:t>24 - 28 février 2025 </a:t>
            </a:r>
          </a:p>
        </p:txBody>
      </p:sp>
      <p:sp>
        <p:nvSpPr>
          <p:cNvPr id="11" name="ZoneTexte 10"/>
          <p:cNvSpPr txBox="1"/>
          <p:nvPr/>
        </p:nvSpPr>
        <p:spPr>
          <a:xfrm>
            <a:off x="6640687" y="5559819"/>
            <a:ext cx="2601312" cy="369332"/>
          </a:xfrm>
          <a:prstGeom prst="rect">
            <a:avLst/>
          </a:prstGeom>
          <a:noFill/>
        </p:spPr>
        <p:txBody>
          <a:bodyPr wrap="square">
            <a:spAutoFit/>
          </a:bodyPr>
          <a:lstStyle/>
          <a:p>
            <a:r>
              <a:rPr lang="fr-FR" dirty="0">
                <a:solidFill>
                  <a:schemeClr val="tx2">
                    <a:lumMod val="75000"/>
                    <a:lumOff val="25000"/>
                  </a:schemeClr>
                </a:solidFill>
              </a:rPr>
              <a:t> 27  - 31 janvier 2025 </a:t>
            </a:r>
          </a:p>
        </p:txBody>
      </p:sp>
      <p:pic>
        <p:nvPicPr>
          <p:cNvPr id="2056" name="Picture 8" descr="Drapeau de l'Autriche — Wikipédi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29635" y="2137673"/>
            <a:ext cx="1548478" cy="1036046"/>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10067139" y="3401840"/>
            <a:ext cx="2324277" cy="369332"/>
          </a:xfrm>
          <a:prstGeom prst="rect">
            <a:avLst/>
          </a:prstGeom>
          <a:noFill/>
        </p:spPr>
        <p:txBody>
          <a:bodyPr wrap="square">
            <a:spAutoFit/>
          </a:bodyPr>
          <a:lstStyle/>
          <a:p>
            <a:r>
              <a:rPr lang="fr-FR" dirty="0">
                <a:solidFill>
                  <a:schemeClr val="tx2">
                    <a:lumMod val="75000"/>
                    <a:lumOff val="25000"/>
                  </a:schemeClr>
                </a:solidFill>
              </a:rPr>
              <a:t>9 - 11 octobre 2024</a:t>
            </a:r>
          </a:p>
        </p:txBody>
      </p:sp>
      <p:sp>
        <p:nvSpPr>
          <p:cNvPr id="18" name="ZoneTexte 17"/>
          <p:cNvSpPr txBox="1"/>
          <p:nvPr/>
        </p:nvSpPr>
        <p:spPr>
          <a:xfrm>
            <a:off x="7361578" y="3436843"/>
            <a:ext cx="2768057" cy="371998"/>
          </a:xfrm>
          <a:prstGeom prst="rect">
            <a:avLst/>
          </a:prstGeom>
          <a:noFill/>
        </p:spPr>
        <p:txBody>
          <a:bodyPr wrap="square">
            <a:spAutoFit/>
          </a:bodyPr>
          <a:lstStyle/>
          <a:p>
            <a:r>
              <a:rPr lang="fr-FR" dirty="0">
                <a:solidFill>
                  <a:schemeClr val="tx2">
                    <a:lumMod val="75000"/>
                    <a:lumOff val="25000"/>
                  </a:schemeClr>
                </a:solidFill>
              </a:rPr>
              <a:t>16 - 20 septembre 2024</a:t>
            </a:r>
          </a:p>
        </p:txBody>
      </p:sp>
      <p:pic>
        <p:nvPicPr>
          <p:cNvPr id="19" name="Image 18"/>
          <p:cNvPicPr>
            <a:picLocks noChangeAspect="1"/>
          </p:cNvPicPr>
          <p:nvPr/>
        </p:nvPicPr>
        <p:blipFill>
          <a:blip r:embed="rId13"/>
          <a:stretch>
            <a:fillRect/>
          </a:stretch>
        </p:blipFill>
        <p:spPr>
          <a:xfrm>
            <a:off x="7697714" y="2137673"/>
            <a:ext cx="1047354" cy="656342"/>
          </a:xfrm>
          <a:prstGeom prst="rect">
            <a:avLst/>
          </a:prstGeom>
        </p:spPr>
      </p:pic>
      <p:pic>
        <p:nvPicPr>
          <p:cNvPr id="2058" name="Picture 10" descr="Drapeau de la Finlande — Wikipédi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37254" y="2655916"/>
            <a:ext cx="1071562" cy="65722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2060" name="Picture 12" descr="Drapeau de la Pologne — Wikipédi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08271" y="4250668"/>
            <a:ext cx="1262039" cy="79087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3160827" y="5586528"/>
            <a:ext cx="2865399" cy="369332"/>
          </a:xfrm>
          <a:prstGeom prst="rect">
            <a:avLst/>
          </a:prstGeom>
          <a:noFill/>
        </p:spPr>
        <p:txBody>
          <a:bodyPr wrap="square">
            <a:spAutoFit/>
          </a:bodyPr>
          <a:lstStyle/>
          <a:p>
            <a:r>
              <a:rPr lang="fr-FR" dirty="0">
                <a:solidFill>
                  <a:schemeClr val="tx2">
                    <a:lumMod val="75000"/>
                    <a:lumOff val="25000"/>
                  </a:schemeClr>
                </a:solidFill>
              </a:rPr>
              <a:t> 18  - 22 novembre 2025 </a:t>
            </a:r>
          </a:p>
        </p:txBody>
      </p:sp>
      <p:pic>
        <p:nvPicPr>
          <p:cNvPr id="2062" name="Picture 14" descr="Drapeau de la Hongrie — Wikipé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75200" y="4733512"/>
            <a:ext cx="1319141" cy="66250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78388" y="582760"/>
            <a:ext cx="1687687" cy="988917"/>
          </a:xfrm>
          <a:prstGeom prst="rect">
            <a:avLst/>
          </a:prstGeom>
        </p:spPr>
      </p:pic>
      <p:sp>
        <p:nvSpPr>
          <p:cNvPr id="27" name="ZoneTexte 12"/>
          <p:cNvSpPr txBox="1"/>
          <p:nvPr/>
        </p:nvSpPr>
        <p:spPr>
          <a:xfrm>
            <a:off x="9553384" y="1551576"/>
            <a:ext cx="2324277" cy="369332"/>
          </a:xfrm>
          <a:prstGeom prst="rect">
            <a:avLst/>
          </a:prstGeom>
          <a:noFill/>
        </p:spPr>
        <p:txBody>
          <a:bodyPr wrap="square">
            <a:spAutoFit/>
          </a:bodyPr>
          <a:lstStyle/>
          <a:p>
            <a:r>
              <a:rPr lang="fr-FR" dirty="0" smtClean="0">
                <a:solidFill>
                  <a:schemeClr val="tx2">
                    <a:lumMod val="75000"/>
                    <a:lumOff val="25000"/>
                  </a:schemeClr>
                </a:solidFill>
              </a:rPr>
              <a:t>13 – 16 avril 2025</a:t>
            </a:r>
            <a:endParaRPr lang="fr-FR" dirty="0">
              <a:solidFill>
                <a:schemeClr val="tx2">
                  <a:lumMod val="75000"/>
                  <a:lumOff val="25000"/>
                </a:schemeClr>
              </a:solidFill>
            </a:endParaRPr>
          </a:p>
        </p:txBody>
      </p:sp>
    </p:spTree>
    <p:extLst>
      <p:ext uri="{BB962C8B-B14F-4D97-AF65-F5344CB8AC3E}">
        <p14:creationId xmlns:p14="http://schemas.microsoft.com/office/powerpoint/2010/main" val="211520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39641" y="-119045"/>
            <a:ext cx="9897061"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sp>
        <p:nvSpPr>
          <p:cNvPr id="8" name="Titre 1"/>
          <p:cNvSpPr txBox="1"/>
          <p:nvPr/>
        </p:nvSpPr>
        <p:spPr>
          <a:xfrm>
            <a:off x="1701611" y="0"/>
            <a:ext cx="10491118"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Nos cibles  principales   </a:t>
            </a:r>
            <a:endParaRPr lang="fr-FR" sz="2400" i="1" dirty="0">
              <a:solidFill>
                <a:schemeClr val="tx2">
                  <a:lumMod val="75000"/>
                  <a:lumOff val="25000"/>
                </a:schemeClr>
              </a:solidFill>
              <a:latin typeface="+mn-lt"/>
              <a:ea typeface="+mn-ea"/>
              <a:cs typeface="+mn-cs"/>
            </a:endParaRPr>
          </a:p>
          <a:p>
            <a:r>
              <a:rPr lang="fr-FR" sz="2400" b="1" dirty="0">
                <a:solidFill>
                  <a:schemeClr val="tx2">
                    <a:lumMod val="75000"/>
                    <a:lumOff val="25000"/>
                  </a:schemeClr>
                </a:solidFill>
                <a:latin typeface="+mn-lt"/>
                <a:ea typeface="+mn-ea"/>
                <a:cs typeface="+mn-cs"/>
              </a:rPr>
              <a:t>	</a:t>
            </a:r>
            <a:endParaRPr lang="fr-FR" sz="3600" dirty="0">
              <a:solidFill>
                <a:schemeClr val="accent3">
                  <a:lumMod val="50000"/>
                </a:schemeClr>
              </a:solidFill>
            </a:endParaRP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sp>
        <p:nvSpPr>
          <p:cNvPr id="10" name="Flèche : chevron 9"/>
          <p:cNvSpPr/>
          <p:nvPr/>
        </p:nvSpPr>
        <p:spPr>
          <a:xfrm>
            <a:off x="1123544" y="3676981"/>
            <a:ext cx="914400" cy="959556"/>
          </a:xfrm>
          <a:prstGeom prst="chevron">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 name="Espace réservé du contenu 2"/>
          <p:cNvSpPr>
            <a:spLocks noGrp="1"/>
          </p:cNvSpPr>
          <p:nvPr>
            <p:ph idx="1"/>
          </p:nvPr>
        </p:nvSpPr>
        <p:spPr>
          <a:xfrm>
            <a:off x="2158811" y="1085850"/>
            <a:ext cx="8848279" cy="5989883"/>
          </a:xfrm>
        </p:spPr>
        <p:txBody>
          <a:bodyPr anchor="ctr">
            <a:normAutofit fontScale="92500"/>
          </a:bodyPr>
          <a:lstStyle/>
          <a:p>
            <a:pPr marL="0" indent="0">
              <a:buClr>
                <a:srgbClr val="009999"/>
              </a:buClr>
              <a:buNone/>
            </a:pPr>
            <a:r>
              <a:rPr lang="fr-FR" sz="2000" b="1" dirty="0">
                <a:solidFill>
                  <a:schemeClr val="tx1">
                    <a:alpha val="80000"/>
                  </a:schemeClr>
                </a:solidFill>
              </a:rPr>
              <a:t>Entreprises qui répondent à certains critères (approche empirique)  </a:t>
            </a:r>
          </a:p>
          <a:p>
            <a:pPr marL="0" indent="0">
              <a:buClr>
                <a:srgbClr val="009999"/>
              </a:buClr>
              <a:buNone/>
            </a:pPr>
            <a:endParaRPr lang="fr-FR" sz="2000" b="1" dirty="0">
              <a:solidFill>
                <a:schemeClr val="tx1">
                  <a:alpha val="80000"/>
                </a:schemeClr>
              </a:solidFill>
            </a:endParaRPr>
          </a:p>
          <a:p>
            <a:pPr lvl="1">
              <a:buClr>
                <a:srgbClr val="009999"/>
              </a:buClr>
            </a:pPr>
            <a:r>
              <a:rPr lang="fr-FR" sz="1600" dirty="0">
                <a:solidFill>
                  <a:schemeClr val="tx1">
                    <a:alpha val="80000"/>
                  </a:schemeClr>
                </a:solidFill>
              </a:rPr>
              <a:t>Potentiellement éligibles au « régime des secteurs » de la loi sur l’investissement</a:t>
            </a:r>
          </a:p>
          <a:p>
            <a:pPr lvl="1">
              <a:buClr>
                <a:srgbClr val="009999"/>
              </a:buClr>
            </a:pPr>
            <a:r>
              <a:rPr lang="fr-FR" sz="1600" dirty="0">
                <a:solidFill>
                  <a:schemeClr val="tx1">
                    <a:alpha val="80000"/>
                  </a:schemeClr>
                </a:solidFill>
              </a:rPr>
              <a:t>Segment d’activité considéré comme à fort potentiel de développement en Algérie</a:t>
            </a:r>
          </a:p>
          <a:p>
            <a:pPr lvl="1">
              <a:buClr>
                <a:srgbClr val="009999"/>
              </a:buClr>
            </a:pPr>
            <a:r>
              <a:rPr lang="fr-FR" sz="1600" dirty="0">
                <a:solidFill>
                  <a:schemeClr val="tx1">
                    <a:alpha val="80000"/>
                  </a:schemeClr>
                </a:solidFill>
              </a:rPr>
              <a:t>Velléités d’implantation vers les régions Afrique et MENA (veille économique)</a:t>
            </a:r>
          </a:p>
          <a:p>
            <a:pPr lvl="1">
              <a:buClr>
                <a:srgbClr val="009999"/>
              </a:buClr>
            </a:pPr>
            <a:r>
              <a:rPr lang="fr-FR" sz="1600" dirty="0">
                <a:solidFill>
                  <a:schemeClr val="tx1">
                    <a:alpha val="80000"/>
                  </a:schemeClr>
                </a:solidFill>
              </a:rPr>
              <a:t>Réalisation de projets récents d’implantation en méditerranée </a:t>
            </a:r>
          </a:p>
          <a:p>
            <a:pPr lvl="1">
              <a:buClr>
                <a:srgbClr val="009999"/>
              </a:buClr>
            </a:pPr>
            <a:r>
              <a:rPr lang="fr-FR" sz="1600" dirty="0">
                <a:solidFill>
                  <a:schemeClr val="tx1">
                    <a:alpha val="80000"/>
                  </a:schemeClr>
                </a:solidFill>
              </a:rPr>
              <a:t>Présence forte dans la région Afrique et MENA, mais pas en Algérie </a:t>
            </a:r>
          </a:p>
          <a:p>
            <a:pPr lvl="1">
              <a:buClr>
                <a:srgbClr val="009999"/>
              </a:buClr>
            </a:pPr>
            <a:r>
              <a:rPr lang="fr-FR" sz="1600" dirty="0">
                <a:solidFill>
                  <a:schemeClr val="tx1">
                    <a:alpha val="80000"/>
                  </a:schemeClr>
                </a:solidFill>
              </a:rPr>
              <a:t>Participation régulière à des salons professionnels en Algérie, sans présence dans le pays</a:t>
            </a:r>
          </a:p>
          <a:p>
            <a:pPr lvl="1">
              <a:buClr>
                <a:srgbClr val="009999"/>
              </a:buClr>
            </a:pPr>
            <a:r>
              <a:rPr lang="fr-FR" sz="1600" dirty="0">
                <a:solidFill>
                  <a:schemeClr val="tx1">
                    <a:alpha val="80000"/>
                  </a:schemeClr>
                </a:solidFill>
              </a:rPr>
              <a:t>Présence commerciale dans le pays, sans facilité logistique locale</a:t>
            </a:r>
          </a:p>
          <a:p>
            <a:pPr lvl="1">
              <a:buClr>
                <a:srgbClr val="009999"/>
              </a:buClr>
            </a:pPr>
            <a:r>
              <a:rPr lang="fr-FR" sz="1600" dirty="0">
                <a:solidFill>
                  <a:schemeClr val="tx1">
                    <a:alpha val="80000"/>
                  </a:schemeClr>
                </a:solidFill>
              </a:rPr>
              <a:t>Existence d’un partenaire local bien implanté (logique de co-production local) </a:t>
            </a:r>
          </a:p>
          <a:p>
            <a:pPr lvl="1">
              <a:buClr>
                <a:srgbClr val="009999"/>
              </a:buClr>
            </a:pPr>
            <a:endParaRPr lang="fr-FR" sz="1600" dirty="0">
              <a:solidFill>
                <a:schemeClr val="tx1">
                  <a:alpha val="80000"/>
                </a:schemeClr>
              </a:solidFill>
            </a:endParaRPr>
          </a:p>
          <a:p>
            <a:pPr lvl="1">
              <a:buClr>
                <a:srgbClr val="009999"/>
              </a:buClr>
            </a:pPr>
            <a:endParaRPr lang="fr-FR" sz="1600" dirty="0">
              <a:solidFill>
                <a:schemeClr val="tx1">
                  <a:alpha val="80000"/>
                </a:schemeClr>
              </a:solidFill>
            </a:endParaRPr>
          </a:p>
          <a:p>
            <a:pPr lvl="1">
              <a:buClr>
                <a:srgbClr val="009999"/>
              </a:buClr>
            </a:pPr>
            <a:r>
              <a:rPr lang="fr-FR" sz="1600" dirty="0">
                <a:solidFill>
                  <a:schemeClr val="tx1">
                    <a:alpha val="80000"/>
                  </a:schemeClr>
                </a:solidFill>
              </a:rPr>
              <a:t>Des institutionnels (agences de promotion des investissements et du commerce)</a:t>
            </a:r>
          </a:p>
          <a:p>
            <a:pPr lvl="1">
              <a:buClr>
                <a:srgbClr val="009999"/>
              </a:buClr>
            </a:pPr>
            <a:r>
              <a:rPr lang="fr-FR" sz="1600" dirty="0">
                <a:solidFill>
                  <a:schemeClr val="tx1">
                    <a:alpha val="80000"/>
                  </a:schemeClr>
                </a:solidFill>
              </a:rPr>
              <a:t>Des prescripteurs (associations et fédérations professionnelles) </a:t>
            </a:r>
          </a:p>
          <a:p>
            <a:pPr lvl="1">
              <a:buClr>
                <a:srgbClr val="009999"/>
              </a:buClr>
            </a:pPr>
            <a:r>
              <a:rPr lang="fr-FR" sz="1600" dirty="0">
                <a:solidFill>
                  <a:schemeClr val="tx1">
                    <a:alpha val="80000"/>
                  </a:schemeClr>
                </a:solidFill>
              </a:rPr>
              <a:t>Des chambres de commerces et d’industrie (nationales, bilatérales ou régionales) </a:t>
            </a:r>
          </a:p>
          <a:p>
            <a:pPr lvl="1">
              <a:buClr>
                <a:srgbClr val="009999"/>
              </a:buClr>
            </a:pPr>
            <a:endParaRPr lang="fr-FR" sz="1600" dirty="0">
              <a:solidFill>
                <a:schemeClr val="tx1">
                  <a:alpha val="80000"/>
                </a:schemeClr>
              </a:solidFill>
            </a:endParaRPr>
          </a:p>
        </p:txBody>
      </p:sp>
      <p:sp>
        <p:nvSpPr>
          <p:cNvPr id="3" name="Signe Plus 2"/>
          <p:cNvSpPr/>
          <p:nvPr/>
        </p:nvSpPr>
        <p:spPr>
          <a:xfrm>
            <a:off x="6726398" y="4562229"/>
            <a:ext cx="778933" cy="752146"/>
          </a:xfrm>
          <a:prstGeom prst="mathPlu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874447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39641" y="-119045"/>
            <a:ext cx="9897061"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sp>
        <p:nvSpPr>
          <p:cNvPr id="8" name="Titre 1"/>
          <p:cNvSpPr txBox="1"/>
          <p:nvPr/>
        </p:nvSpPr>
        <p:spPr>
          <a:xfrm>
            <a:off x="1701611" y="0"/>
            <a:ext cx="10491118"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Nos réalisations en chiffres  </a:t>
            </a:r>
            <a:endParaRPr lang="fr-FR" sz="2400" i="1" dirty="0">
              <a:solidFill>
                <a:schemeClr val="tx2">
                  <a:lumMod val="75000"/>
                  <a:lumOff val="25000"/>
                </a:schemeClr>
              </a:solidFill>
              <a:latin typeface="+mn-lt"/>
              <a:ea typeface="+mn-ea"/>
              <a:cs typeface="+mn-cs"/>
            </a:endParaRPr>
          </a:p>
          <a:p>
            <a:r>
              <a:rPr lang="fr-FR" sz="2400" b="1" dirty="0">
                <a:solidFill>
                  <a:schemeClr val="tx2">
                    <a:lumMod val="75000"/>
                    <a:lumOff val="25000"/>
                  </a:schemeClr>
                </a:solidFill>
                <a:latin typeface="+mn-lt"/>
                <a:ea typeface="+mn-ea"/>
                <a:cs typeface="+mn-cs"/>
              </a:rPr>
              <a:t>	</a:t>
            </a:r>
            <a:endParaRPr lang="fr-FR" sz="3600" dirty="0">
              <a:solidFill>
                <a:schemeClr val="accent3">
                  <a:lumMod val="50000"/>
                </a:schemeClr>
              </a:solidFill>
            </a:endParaRPr>
          </a:p>
        </p:txBody>
      </p:sp>
      <p:sp>
        <p:nvSpPr>
          <p:cNvPr id="18" name="ZoneTexte 17"/>
          <p:cNvSpPr txBox="1"/>
          <p:nvPr/>
        </p:nvSpPr>
        <p:spPr>
          <a:xfrm>
            <a:off x="-203582" y="2846448"/>
            <a:ext cx="5591753" cy="1661993"/>
          </a:xfrm>
          <a:prstGeom prst="rect">
            <a:avLst/>
          </a:prstGeom>
          <a:noFill/>
        </p:spPr>
        <p:txBody>
          <a:bodyPr wrap="square" rtlCol="0">
            <a:spAutoFit/>
          </a:bodyPr>
          <a:lstStyle/>
          <a:p>
            <a:pPr algn="ctr"/>
            <a:r>
              <a:rPr lang="fr-FR" sz="5400" b="1" dirty="0" smtClean="0">
                <a:solidFill>
                  <a:srgbClr val="009999"/>
                </a:solidFill>
              </a:rPr>
              <a:t>312 </a:t>
            </a:r>
            <a:endParaRPr lang="fr-FR" sz="5400" b="1" dirty="0">
              <a:solidFill>
                <a:srgbClr val="009999"/>
              </a:solidFill>
            </a:endParaRPr>
          </a:p>
          <a:p>
            <a:pPr algn="ctr"/>
            <a:r>
              <a:rPr lang="fr-FR" sz="2400" b="1" dirty="0">
                <a:solidFill>
                  <a:srgbClr val="009999"/>
                </a:solidFill>
              </a:rPr>
              <a:t>entreprises et partenaires  </a:t>
            </a:r>
          </a:p>
          <a:p>
            <a:pPr algn="ctr"/>
            <a:r>
              <a:rPr lang="fr-FR" sz="2400" b="1" dirty="0">
                <a:solidFill>
                  <a:srgbClr val="009999"/>
                </a:solidFill>
              </a:rPr>
              <a:t>identifiées  </a:t>
            </a:r>
          </a:p>
        </p:txBody>
      </p:sp>
      <p:sp>
        <p:nvSpPr>
          <p:cNvPr id="26" name="ZoneTexte 25"/>
          <p:cNvSpPr txBox="1"/>
          <p:nvPr/>
        </p:nvSpPr>
        <p:spPr>
          <a:xfrm>
            <a:off x="6286702" y="2477116"/>
            <a:ext cx="5159803" cy="738664"/>
          </a:xfrm>
          <a:prstGeom prst="rect">
            <a:avLst/>
          </a:prstGeom>
          <a:noFill/>
        </p:spPr>
        <p:txBody>
          <a:bodyPr wrap="square" rtlCol="0">
            <a:spAutoFit/>
          </a:bodyPr>
          <a:lstStyle/>
          <a:p>
            <a:pPr algn="ctr"/>
            <a:r>
              <a:rPr lang="fr-FR" sz="2800" b="1" dirty="0" smtClean="0">
                <a:solidFill>
                  <a:schemeClr val="tx2">
                    <a:lumMod val="75000"/>
                    <a:lumOff val="25000"/>
                  </a:schemeClr>
                </a:solidFill>
              </a:rPr>
              <a:t>267 </a:t>
            </a:r>
            <a:r>
              <a:rPr lang="fr-FR" sz="2800" b="1" dirty="0">
                <a:solidFill>
                  <a:schemeClr val="tx2">
                    <a:lumMod val="75000"/>
                    <a:lumOff val="25000"/>
                  </a:schemeClr>
                </a:solidFill>
              </a:rPr>
              <a:t>prospects entreprises </a:t>
            </a:r>
          </a:p>
          <a:p>
            <a:pPr algn="ctr"/>
            <a:r>
              <a:rPr lang="fr-FR" sz="1400" dirty="0"/>
              <a:t>Multinationales, PME, ETI </a:t>
            </a:r>
          </a:p>
        </p:txBody>
      </p:sp>
      <p:sp>
        <p:nvSpPr>
          <p:cNvPr id="27" name="ZoneTexte 26"/>
          <p:cNvSpPr txBox="1"/>
          <p:nvPr/>
        </p:nvSpPr>
        <p:spPr>
          <a:xfrm>
            <a:off x="6724809" y="4195860"/>
            <a:ext cx="4563953" cy="954107"/>
          </a:xfrm>
          <a:prstGeom prst="rect">
            <a:avLst/>
          </a:prstGeom>
          <a:noFill/>
        </p:spPr>
        <p:txBody>
          <a:bodyPr wrap="square" rtlCol="0">
            <a:spAutoFit/>
          </a:bodyPr>
          <a:lstStyle/>
          <a:p>
            <a:pPr algn="ctr"/>
            <a:r>
              <a:rPr lang="fr-FR" sz="2800" b="1" dirty="0" smtClean="0">
                <a:solidFill>
                  <a:schemeClr val="tx2">
                    <a:lumMod val="75000"/>
                    <a:lumOff val="25000"/>
                  </a:schemeClr>
                </a:solidFill>
              </a:rPr>
              <a:t>37 </a:t>
            </a:r>
            <a:r>
              <a:rPr lang="fr-FR" sz="2800" b="1" dirty="0">
                <a:solidFill>
                  <a:schemeClr val="tx2">
                    <a:lumMod val="75000"/>
                    <a:lumOff val="25000"/>
                  </a:schemeClr>
                </a:solidFill>
              </a:rPr>
              <a:t>prescripteurs </a:t>
            </a:r>
            <a:endParaRPr lang="fr-FR" sz="2400" dirty="0">
              <a:solidFill>
                <a:schemeClr val="tx2">
                  <a:lumMod val="75000"/>
                  <a:lumOff val="25000"/>
                </a:schemeClr>
              </a:solidFill>
            </a:endParaRPr>
          </a:p>
          <a:p>
            <a:pPr algn="ctr"/>
            <a:r>
              <a:rPr lang="fr-FR" sz="1400" dirty="0"/>
              <a:t>Fédérations professionnelles, chambres de commerce, associations et agences de promotion économique</a:t>
            </a: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sp>
        <p:nvSpPr>
          <p:cNvPr id="10" name="Flèche : chevron 9"/>
          <p:cNvSpPr/>
          <p:nvPr/>
        </p:nvSpPr>
        <p:spPr>
          <a:xfrm>
            <a:off x="5388171" y="3295705"/>
            <a:ext cx="914400" cy="959556"/>
          </a:xfrm>
          <a:prstGeom prst="chevron">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Signe Plus 10"/>
          <p:cNvSpPr/>
          <p:nvPr/>
        </p:nvSpPr>
        <p:spPr>
          <a:xfrm>
            <a:off x="8477138" y="3334825"/>
            <a:ext cx="778933" cy="752146"/>
          </a:xfrm>
          <a:prstGeom prst="mathPlu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68394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39641" y="-119045"/>
            <a:ext cx="9897061"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sp>
        <p:nvSpPr>
          <p:cNvPr id="2" name="Titre 1"/>
          <p:cNvSpPr txBox="1"/>
          <p:nvPr/>
        </p:nvSpPr>
        <p:spPr>
          <a:xfrm>
            <a:off x="1700882" y="-8549"/>
            <a:ext cx="10491118"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Nos réalisations en chiffres  </a:t>
            </a:r>
            <a:endParaRPr lang="fr-FR" sz="2400" i="1" dirty="0">
              <a:solidFill>
                <a:schemeClr val="tx2">
                  <a:lumMod val="75000"/>
                  <a:lumOff val="25000"/>
                </a:schemeClr>
              </a:solidFill>
              <a:latin typeface="+mn-lt"/>
              <a:ea typeface="+mn-ea"/>
              <a:cs typeface="+mn-cs"/>
            </a:endParaRPr>
          </a:p>
          <a:p>
            <a:r>
              <a:rPr lang="fr-FR" sz="2400" b="1" dirty="0">
                <a:solidFill>
                  <a:schemeClr val="tx2">
                    <a:lumMod val="75000"/>
                    <a:lumOff val="25000"/>
                  </a:schemeClr>
                </a:solidFill>
                <a:latin typeface="+mn-lt"/>
                <a:ea typeface="+mn-ea"/>
                <a:cs typeface="+mn-cs"/>
              </a:rPr>
              <a:t>	</a:t>
            </a:r>
            <a:endParaRPr lang="fr-FR" sz="3600" dirty="0">
              <a:solidFill>
                <a:schemeClr val="accent3">
                  <a:lumMod val="50000"/>
                </a:schemeClr>
              </a:solidFill>
            </a:endParaRPr>
          </a:p>
        </p:txBody>
      </p:sp>
      <p:graphicFrame>
        <p:nvGraphicFramePr>
          <p:cNvPr id="6" name="Chart 5"/>
          <p:cNvGraphicFramePr>
            <a:graphicFrameLocks/>
          </p:cNvGraphicFramePr>
          <p:nvPr>
            <p:extLst/>
          </p:nvPr>
        </p:nvGraphicFramePr>
        <p:xfrm>
          <a:off x="2020385" y="1322024"/>
          <a:ext cx="9088916" cy="50677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87082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39641" y="-119045"/>
            <a:ext cx="9897061"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sp>
        <p:nvSpPr>
          <p:cNvPr id="2" name="Titre 1"/>
          <p:cNvSpPr txBox="1"/>
          <p:nvPr/>
        </p:nvSpPr>
        <p:spPr>
          <a:xfrm>
            <a:off x="1700882" y="-8549"/>
            <a:ext cx="10491118"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Nos réalisations en chiffres  </a:t>
            </a:r>
            <a:endParaRPr lang="fr-FR" sz="2400" i="1" dirty="0">
              <a:solidFill>
                <a:schemeClr val="tx2">
                  <a:lumMod val="75000"/>
                  <a:lumOff val="25000"/>
                </a:schemeClr>
              </a:solidFill>
              <a:latin typeface="+mn-lt"/>
              <a:ea typeface="+mn-ea"/>
              <a:cs typeface="+mn-cs"/>
            </a:endParaRPr>
          </a:p>
          <a:p>
            <a:r>
              <a:rPr lang="fr-FR" sz="2400" b="1" dirty="0">
                <a:solidFill>
                  <a:schemeClr val="tx2">
                    <a:lumMod val="75000"/>
                    <a:lumOff val="25000"/>
                  </a:schemeClr>
                </a:solidFill>
                <a:latin typeface="+mn-lt"/>
                <a:ea typeface="+mn-ea"/>
                <a:cs typeface="+mn-cs"/>
              </a:rPr>
              <a:t>	</a:t>
            </a:r>
            <a:endParaRPr lang="fr-FR" sz="3600" dirty="0">
              <a:solidFill>
                <a:schemeClr val="accent3">
                  <a:lumMod val="50000"/>
                </a:schemeClr>
              </a:solidFill>
            </a:endParaRPr>
          </a:p>
        </p:txBody>
      </p:sp>
      <p:graphicFrame>
        <p:nvGraphicFramePr>
          <p:cNvPr id="6" name="Chart 5"/>
          <p:cNvGraphicFramePr>
            <a:graphicFrameLocks/>
          </p:cNvGraphicFramePr>
          <p:nvPr>
            <p:extLst/>
          </p:nvPr>
        </p:nvGraphicFramePr>
        <p:xfrm>
          <a:off x="2020385" y="1123720"/>
          <a:ext cx="8941398" cy="53652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22594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39641" y="-119045"/>
            <a:ext cx="9897061"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sp>
        <p:nvSpPr>
          <p:cNvPr id="2" name="Titre 1"/>
          <p:cNvSpPr txBox="1"/>
          <p:nvPr/>
        </p:nvSpPr>
        <p:spPr>
          <a:xfrm>
            <a:off x="1700882" y="-8549"/>
            <a:ext cx="10491118"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Nos réalisations en chiffres  </a:t>
            </a:r>
            <a:endParaRPr lang="fr-FR" sz="2400" i="1" dirty="0">
              <a:solidFill>
                <a:schemeClr val="tx2">
                  <a:lumMod val="75000"/>
                  <a:lumOff val="25000"/>
                </a:schemeClr>
              </a:solidFill>
              <a:latin typeface="+mn-lt"/>
              <a:ea typeface="+mn-ea"/>
              <a:cs typeface="+mn-cs"/>
            </a:endParaRPr>
          </a:p>
          <a:p>
            <a:r>
              <a:rPr lang="fr-FR" sz="2400" b="1" dirty="0">
                <a:solidFill>
                  <a:schemeClr val="tx2">
                    <a:lumMod val="75000"/>
                    <a:lumOff val="25000"/>
                  </a:schemeClr>
                </a:solidFill>
                <a:latin typeface="+mn-lt"/>
                <a:ea typeface="+mn-ea"/>
                <a:cs typeface="+mn-cs"/>
              </a:rPr>
              <a:t>	</a:t>
            </a:r>
            <a:endParaRPr lang="fr-FR" sz="3600" dirty="0">
              <a:solidFill>
                <a:schemeClr val="accent3">
                  <a:lumMod val="50000"/>
                </a:schemeClr>
              </a:solidFill>
            </a:endParaRPr>
          </a:p>
        </p:txBody>
      </p:sp>
      <p:sp>
        <p:nvSpPr>
          <p:cNvPr id="5" name="ZoneTexte 4"/>
          <p:cNvSpPr txBox="1"/>
          <p:nvPr/>
        </p:nvSpPr>
        <p:spPr>
          <a:xfrm>
            <a:off x="439641" y="2031147"/>
            <a:ext cx="3624115" cy="2523768"/>
          </a:xfrm>
          <a:prstGeom prst="rect">
            <a:avLst/>
          </a:prstGeom>
          <a:noFill/>
        </p:spPr>
        <p:txBody>
          <a:bodyPr wrap="square" rtlCol="0">
            <a:spAutoFit/>
          </a:bodyPr>
          <a:lstStyle/>
          <a:p>
            <a:pPr algn="ctr"/>
            <a:r>
              <a:rPr lang="fr-FR" sz="6600" b="1" dirty="0" smtClean="0">
                <a:solidFill>
                  <a:srgbClr val="009999"/>
                </a:solidFill>
              </a:rPr>
              <a:t>124 </a:t>
            </a:r>
            <a:endParaRPr lang="fr-FR" sz="6600" b="1" dirty="0">
              <a:solidFill>
                <a:schemeClr val="accent1"/>
              </a:solidFill>
            </a:endParaRPr>
          </a:p>
          <a:p>
            <a:pPr algn="ctr"/>
            <a:r>
              <a:rPr lang="fr-FR" sz="2400" b="1" i="1" dirty="0">
                <a:solidFill>
                  <a:schemeClr val="accent1"/>
                </a:solidFill>
              </a:rPr>
              <a:t>Entretiens réalisés</a:t>
            </a:r>
          </a:p>
          <a:p>
            <a:pPr algn="ctr"/>
            <a:endParaRPr lang="fr-FR" sz="2000" b="1" dirty="0">
              <a:solidFill>
                <a:schemeClr val="accent1"/>
              </a:solidFill>
            </a:endParaRPr>
          </a:p>
          <a:p>
            <a:pPr algn="ctr"/>
            <a:r>
              <a:rPr lang="fr-FR" sz="2400" b="1" dirty="0">
                <a:solidFill>
                  <a:schemeClr val="accent1"/>
                </a:solidFill>
              </a:rPr>
              <a:t>dont</a:t>
            </a:r>
          </a:p>
          <a:p>
            <a:pPr algn="ctr"/>
            <a:endParaRPr lang="fr-FR" sz="2400" b="1" dirty="0">
              <a:solidFill>
                <a:schemeClr val="accent1"/>
              </a:solidFill>
            </a:endParaRPr>
          </a:p>
        </p:txBody>
      </p:sp>
      <p:sp>
        <p:nvSpPr>
          <p:cNvPr id="9" name="ZoneTexte 8"/>
          <p:cNvSpPr txBox="1"/>
          <p:nvPr/>
        </p:nvSpPr>
        <p:spPr>
          <a:xfrm>
            <a:off x="0" y="4554915"/>
            <a:ext cx="5045725" cy="1846659"/>
          </a:xfrm>
          <a:prstGeom prst="rect">
            <a:avLst/>
          </a:prstGeom>
          <a:noFill/>
        </p:spPr>
        <p:txBody>
          <a:bodyPr wrap="square">
            <a:spAutoFit/>
          </a:bodyPr>
          <a:lstStyle/>
          <a:p>
            <a:pPr algn="ctr"/>
            <a:r>
              <a:rPr lang="fr-FR" sz="6600" b="1" dirty="0" smtClean="0">
                <a:solidFill>
                  <a:schemeClr val="accent2"/>
                </a:solidFill>
              </a:rPr>
              <a:t>106</a:t>
            </a:r>
            <a:r>
              <a:rPr lang="fr-FR" sz="6600" b="1" dirty="0" smtClean="0">
                <a:solidFill>
                  <a:srgbClr val="009999"/>
                </a:solidFill>
              </a:rPr>
              <a:t> </a:t>
            </a:r>
            <a:endParaRPr lang="fr-FR" sz="2800" b="1" dirty="0">
              <a:solidFill>
                <a:schemeClr val="accent1"/>
              </a:solidFill>
            </a:endParaRPr>
          </a:p>
          <a:p>
            <a:pPr algn="ctr"/>
            <a:r>
              <a:rPr lang="fr-FR" sz="2400" b="1" i="1" dirty="0">
                <a:solidFill>
                  <a:schemeClr val="accent1"/>
                </a:solidFill>
              </a:rPr>
              <a:t>Government to Business </a:t>
            </a:r>
          </a:p>
          <a:p>
            <a:pPr algn="ctr"/>
            <a:endParaRPr lang="fr-FR" sz="2400" b="1" i="1" dirty="0">
              <a:solidFill>
                <a:schemeClr val="accent1"/>
              </a:solidFill>
            </a:endParaRPr>
          </a:p>
        </p:txBody>
      </p:sp>
      <p:graphicFrame>
        <p:nvGraphicFramePr>
          <p:cNvPr id="10" name="Table 9"/>
          <p:cNvGraphicFramePr>
            <a:graphicFrameLocks noGrp="1"/>
          </p:cNvGraphicFramePr>
          <p:nvPr>
            <p:extLst/>
          </p:nvPr>
        </p:nvGraphicFramePr>
        <p:xfrm>
          <a:off x="5042269" y="2007912"/>
          <a:ext cx="6715393" cy="3391358"/>
        </p:xfrm>
        <a:graphic>
          <a:graphicData uri="http://schemas.openxmlformats.org/drawingml/2006/table">
            <a:tbl>
              <a:tblPr firstRow="1" bandRow="1">
                <a:tableStyleId>{5C22544A-7EE6-4342-B048-85BDC9FD1C3A}</a:tableStyleId>
              </a:tblPr>
              <a:tblGrid>
                <a:gridCol w="3842809">
                  <a:extLst>
                    <a:ext uri="{9D8B030D-6E8A-4147-A177-3AD203B41FA5}">
                      <a16:colId xmlns:a16="http://schemas.microsoft.com/office/drawing/2014/main" xmlns="" val="2693351438"/>
                    </a:ext>
                  </a:extLst>
                </a:gridCol>
                <a:gridCol w="2872584">
                  <a:extLst>
                    <a:ext uri="{9D8B030D-6E8A-4147-A177-3AD203B41FA5}">
                      <a16:colId xmlns:a16="http://schemas.microsoft.com/office/drawing/2014/main" xmlns="" val="2005833724"/>
                    </a:ext>
                  </a:extLst>
                </a:gridCol>
              </a:tblGrid>
              <a:tr h="286439">
                <a:tc>
                  <a:txBody>
                    <a:bodyPr/>
                    <a:lstStyle/>
                    <a:p>
                      <a:pPr algn="ctr" fontAlgn="b"/>
                      <a:r>
                        <a:rPr lang="en-GB" sz="1800" b="1" u="none" strike="noStrike" dirty="0" smtClean="0">
                          <a:effectLst/>
                        </a:rPr>
                        <a:t>Objet</a:t>
                      </a:r>
                    </a:p>
                    <a:p>
                      <a:pPr algn="ctr" fontAlgn="b"/>
                      <a:endParaRPr lang="en-GB"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u="none" strike="noStrike" dirty="0">
                          <a:effectLst/>
                        </a:rPr>
                        <a:t>Retour des </a:t>
                      </a:r>
                      <a:r>
                        <a:rPr lang="en-GB" sz="1800" u="none" strike="noStrike" dirty="0" smtClean="0">
                          <a:effectLst/>
                        </a:rPr>
                        <a:t>enterprises </a:t>
                      </a:r>
                      <a:r>
                        <a:rPr lang="en-GB" sz="1800" u="none" strike="noStrike" dirty="0" err="1">
                          <a:effectLst/>
                        </a:rPr>
                        <a:t>approchées</a:t>
                      </a:r>
                      <a:endParaRPr lang="en-GB"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xmlns="" val="581422272"/>
                  </a:ext>
                </a:extLst>
              </a:tr>
              <a:tr h="337008">
                <a:tc>
                  <a:txBody>
                    <a:bodyPr/>
                    <a:lstStyle/>
                    <a:p>
                      <a:pPr algn="l" fontAlgn="b"/>
                      <a:r>
                        <a:rPr lang="en-GB" sz="1800" u="none" strike="noStrike" dirty="0" err="1">
                          <a:effectLst/>
                        </a:rPr>
                        <a:t>Demande</a:t>
                      </a:r>
                      <a:r>
                        <a:rPr lang="en-GB" sz="1800" u="none" strike="noStrike" dirty="0">
                          <a:effectLst/>
                        </a:rPr>
                        <a:t> </a:t>
                      </a:r>
                      <a:r>
                        <a:rPr lang="en-GB" sz="1800" u="none" strike="noStrike" dirty="0" err="1">
                          <a:effectLst/>
                        </a:rPr>
                        <a:t>GtoB</a:t>
                      </a:r>
                      <a:r>
                        <a:rPr lang="en-GB" sz="1800" u="none" strike="noStrike" dirty="0">
                          <a:effectLst/>
                        </a:rPr>
                        <a:t> (sans retour)</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u="none" strike="noStrike" dirty="0">
                          <a:effectLst/>
                        </a:rPr>
                        <a:t>143</a:t>
                      </a:r>
                      <a:endParaRPr lang="en-GB"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xmlns="" val="326226604"/>
                  </a:ext>
                </a:extLst>
              </a:tr>
              <a:tr h="370840">
                <a:tc>
                  <a:txBody>
                    <a:bodyPr/>
                    <a:lstStyle/>
                    <a:p>
                      <a:pPr algn="l" fontAlgn="b"/>
                      <a:r>
                        <a:rPr lang="en-GB" sz="1800" u="none" strike="noStrike" dirty="0" err="1">
                          <a:effectLst/>
                        </a:rPr>
                        <a:t>Entretien</a:t>
                      </a:r>
                      <a:r>
                        <a:rPr lang="en-GB" sz="1800" u="none" strike="noStrike" dirty="0">
                          <a:effectLst/>
                        </a:rPr>
                        <a:t> </a:t>
                      </a:r>
                      <a:r>
                        <a:rPr lang="en-GB" sz="1800" u="none" strike="noStrike" dirty="0" err="1">
                          <a:effectLst/>
                        </a:rPr>
                        <a:t>réalisés</a:t>
                      </a:r>
                      <a:r>
                        <a:rPr lang="en-GB" sz="1800" u="none" strike="noStrike" dirty="0">
                          <a:effectLst/>
                        </a:rPr>
                        <a:t> au </a:t>
                      </a:r>
                      <a:r>
                        <a:rPr lang="en-GB" sz="1800" u="none" strike="noStrike" dirty="0" smtClean="0">
                          <a:effectLst/>
                        </a:rPr>
                        <a:t>total</a:t>
                      </a:r>
                    </a:p>
                  </a:txBody>
                  <a:tcPr marL="6350" marR="6350" marT="6350" marB="0" anchor="b"/>
                </a:tc>
                <a:tc>
                  <a:txBody>
                    <a:bodyPr/>
                    <a:lstStyle/>
                    <a:p>
                      <a:pPr algn="ctr" fontAlgn="b"/>
                      <a:r>
                        <a:rPr lang="en-GB" sz="1800" u="none" strike="noStrike" dirty="0">
                          <a:effectLst/>
                        </a:rPr>
                        <a:t>124</a:t>
                      </a:r>
                      <a:endParaRPr lang="en-GB"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xmlns="" val="2968819483"/>
                  </a:ext>
                </a:extLst>
              </a:tr>
              <a:tr h="370840">
                <a:tc>
                  <a:txBody>
                    <a:bodyPr/>
                    <a:lstStyle/>
                    <a:p>
                      <a:pPr algn="l" fontAlgn="b"/>
                      <a:r>
                        <a:rPr lang="en-GB" sz="1800" u="none" strike="noStrike" baseline="0" dirty="0" smtClean="0">
                          <a:effectLst/>
                        </a:rPr>
                        <a:t> </a:t>
                      </a:r>
                      <a:r>
                        <a:rPr lang="en-GB" sz="1800" u="none" strike="noStrike" baseline="0" dirty="0" err="1" smtClean="0">
                          <a:effectLst/>
                        </a:rPr>
                        <a:t>dont</a:t>
                      </a:r>
                      <a:r>
                        <a:rPr lang="en-GB" sz="1800" u="none" strike="noStrike" dirty="0" smtClean="0">
                          <a:effectLst/>
                        </a:rPr>
                        <a:t> </a:t>
                      </a:r>
                      <a:r>
                        <a:rPr lang="en-GB" sz="1800" u="none" strike="noStrike" dirty="0" err="1">
                          <a:effectLst/>
                        </a:rPr>
                        <a:t>GtoB</a:t>
                      </a:r>
                      <a:r>
                        <a:rPr lang="en-GB" sz="1800" u="none" strike="noStrike" dirty="0">
                          <a:effectLst/>
                        </a:rPr>
                        <a:t> </a:t>
                      </a:r>
                      <a:r>
                        <a:rPr lang="en-GB" sz="1800" u="none" strike="noStrike" dirty="0" err="1" smtClean="0">
                          <a:effectLst/>
                        </a:rPr>
                        <a:t>réalisés</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u="none" strike="noStrike" dirty="0">
                          <a:effectLst/>
                        </a:rPr>
                        <a:t>106</a:t>
                      </a:r>
                      <a:endParaRPr lang="en-GB"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xmlns="" val="4090965407"/>
                  </a:ext>
                </a:extLst>
              </a:tr>
              <a:tr h="370840">
                <a:tc>
                  <a:txBody>
                    <a:bodyPr/>
                    <a:lstStyle/>
                    <a:p>
                      <a:pPr algn="l" fontAlgn="b"/>
                      <a:r>
                        <a:rPr lang="en-GB" sz="1800" u="none" strike="noStrike" dirty="0" err="1">
                          <a:effectLst/>
                        </a:rPr>
                        <a:t>Entretien</a:t>
                      </a:r>
                      <a:r>
                        <a:rPr lang="en-GB" sz="1800" u="none" strike="noStrike" dirty="0">
                          <a:effectLst/>
                        </a:rPr>
                        <a:t> </a:t>
                      </a:r>
                      <a:r>
                        <a:rPr lang="en-GB" sz="1800" u="none" strike="noStrike" dirty="0" err="1">
                          <a:effectLst/>
                        </a:rPr>
                        <a:t>GtoB</a:t>
                      </a:r>
                      <a:r>
                        <a:rPr lang="en-GB" sz="1800" u="none" strike="noStrike" dirty="0">
                          <a:effectLst/>
                        </a:rPr>
                        <a:t> </a:t>
                      </a:r>
                      <a:r>
                        <a:rPr lang="en-GB" sz="1800" u="none" strike="noStrike" dirty="0" err="1">
                          <a:effectLst/>
                        </a:rPr>
                        <a:t>décliné</a:t>
                      </a:r>
                      <a:r>
                        <a:rPr lang="en-GB" sz="1800" u="none" strike="noStrike" dirty="0">
                          <a:effectLst/>
                        </a:rPr>
                        <a:t> </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u="none" strike="noStrike" dirty="0">
                          <a:effectLst/>
                        </a:rPr>
                        <a:t>25</a:t>
                      </a:r>
                      <a:endParaRPr lang="en-GB"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xmlns="" val="858692590"/>
                  </a:ext>
                </a:extLst>
              </a:tr>
              <a:tr h="370840">
                <a:tc>
                  <a:txBody>
                    <a:bodyPr/>
                    <a:lstStyle/>
                    <a:p>
                      <a:pPr algn="l" fontAlgn="b"/>
                      <a:r>
                        <a:rPr lang="en-GB" sz="1800" u="none" strike="noStrike" dirty="0" err="1">
                          <a:effectLst/>
                        </a:rPr>
                        <a:t>Entretien</a:t>
                      </a:r>
                      <a:r>
                        <a:rPr lang="en-GB" sz="1800" u="none" strike="noStrike" dirty="0">
                          <a:effectLst/>
                        </a:rPr>
                        <a:t> non </a:t>
                      </a:r>
                      <a:r>
                        <a:rPr lang="en-GB" sz="1800" u="none" strike="noStrike" dirty="0" err="1">
                          <a:effectLst/>
                        </a:rPr>
                        <a:t>demandé</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u="none" strike="noStrike" dirty="0">
                          <a:effectLst/>
                        </a:rPr>
                        <a:t>15</a:t>
                      </a:r>
                      <a:endParaRPr lang="en-GB"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xmlns="" val="751118272"/>
                  </a:ext>
                </a:extLst>
              </a:tr>
              <a:tr h="370840">
                <a:tc>
                  <a:txBody>
                    <a:bodyPr/>
                    <a:lstStyle/>
                    <a:p>
                      <a:pPr algn="l" fontAlgn="b"/>
                      <a:r>
                        <a:rPr lang="en-GB" sz="1800" u="none" strike="noStrike" dirty="0">
                          <a:effectLst/>
                        </a:rPr>
                        <a:t>Rencontre collective</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u="none" strike="noStrike" dirty="0">
                          <a:effectLst/>
                        </a:rPr>
                        <a:t>14</a:t>
                      </a:r>
                      <a:endParaRPr lang="en-GB"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xmlns="" val="99120753"/>
                  </a:ext>
                </a:extLst>
              </a:tr>
              <a:tr h="370840">
                <a:tc>
                  <a:txBody>
                    <a:bodyPr/>
                    <a:lstStyle/>
                    <a:p>
                      <a:pPr algn="l" fontAlgn="b"/>
                      <a:r>
                        <a:rPr lang="en-GB" sz="1800" u="none" strike="noStrike" dirty="0" err="1">
                          <a:effectLst/>
                        </a:rPr>
                        <a:t>Entretien</a:t>
                      </a:r>
                      <a:r>
                        <a:rPr lang="en-GB" sz="1800" u="none" strike="noStrike" dirty="0">
                          <a:effectLst/>
                        </a:rPr>
                        <a:t> </a:t>
                      </a:r>
                      <a:r>
                        <a:rPr lang="en-GB" sz="1800" u="none" strike="noStrike" dirty="0" err="1">
                          <a:effectLst/>
                        </a:rPr>
                        <a:t>ultérieur</a:t>
                      </a:r>
                      <a:r>
                        <a:rPr lang="en-GB" sz="1800" u="none" strike="noStrike" dirty="0">
                          <a:effectLst/>
                        </a:rPr>
                        <a:t> </a:t>
                      </a:r>
                      <a:r>
                        <a:rPr lang="en-GB" sz="1800" u="none" strike="noStrike" dirty="0" err="1">
                          <a:effectLst/>
                        </a:rPr>
                        <a:t>souhaité</a:t>
                      </a:r>
                      <a:r>
                        <a:rPr lang="en-GB" sz="1800" u="none" strike="noStrike" dirty="0">
                          <a:effectLst/>
                        </a:rPr>
                        <a:t> </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GB" sz="1800" u="none" strike="noStrike" dirty="0">
                          <a:effectLst/>
                        </a:rPr>
                        <a:t>3</a:t>
                      </a:r>
                      <a:endParaRPr lang="en-GB"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xmlns="" val="3469943586"/>
                  </a:ext>
                </a:extLst>
              </a:tr>
            </a:tbl>
          </a:graphicData>
        </a:graphic>
      </p:graphicFrame>
    </p:spTree>
    <p:extLst>
      <p:ext uri="{BB962C8B-B14F-4D97-AF65-F5344CB8AC3E}">
        <p14:creationId xmlns:p14="http://schemas.microsoft.com/office/powerpoint/2010/main" val="91593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B2E7B03C-4F18-4AF2-71A6-E7D53DE2F8ED}"/>
              </a:ext>
            </a:extLst>
          </p:cNvPr>
          <p:cNvPicPr>
            <a:picLocks noChangeAspect="1"/>
          </p:cNvPicPr>
          <p:nvPr/>
        </p:nvPicPr>
        <p:blipFill>
          <a:blip r:embed="rId3"/>
          <a:stretch>
            <a:fillRect/>
          </a:stretch>
        </p:blipFill>
        <p:spPr>
          <a:xfrm>
            <a:off x="0" y="1"/>
            <a:ext cx="1580744" cy="1828800"/>
          </a:xfrm>
          <a:prstGeom prst="rect">
            <a:avLst/>
          </a:prstGeom>
        </p:spPr>
      </p:pic>
      <p:sp>
        <p:nvSpPr>
          <p:cNvPr id="7" name="ZoneTexte 6">
            <a:extLst>
              <a:ext uri="{FF2B5EF4-FFF2-40B4-BE49-F238E27FC236}">
                <a16:creationId xmlns:a16="http://schemas.microsoft.com/office/drawing/2014/main" xmlns="" id="{16BD7647-54A2-443E-7291-2D9274F2D753}"/>
              </a:ext>
            </a:extLst>
          </p:cNvPr>
          <p:cNvSpPr txBox="1"/>
          <p:nvPr/>
        </p:nvSpPr>
        <p:spPr>
          <a:xfrm>
            <a:off x="1580744" y="438194"/>
            <a:ext cx="9964933" cy="1200329"/>
          </a:xfrm>
          <a:prstGeom prst="rect">
            <a:avLst/>
          </a:prstGeom>
          <a:noFill/>
        </p:spPr>
        <p:txBody>
          <a:bodyPr wrap="square">
            <a:spAutoFit/>
          </a:bodyPr>
          <a:lstStyle/>
          <a:p>
            <a:r>
              <a:rPr lang="fr-FR" sz="2400" b="1" dirty="0" smtClean="0">
                <a:solidFill>
                  <a:schemeClr val="tx2">
                    <a:lumMod val="75000"/>
                    <a:lumOff val="25000"/>
                  </a:schemeClr>
                </a:solidFill>
              </a:rPr>
              <a:t>EU-Algeria </a:t>
            </a:r>
            <a:r>
              <a:rPr lang="fr-FR" sz="2400" b="1" dirty="0" err="1" smtClean="0">
                <a:solidFill>
                  <a:schemeClr val="tx2">
                    <a:lumMod val="75000"/>
                    <a:lumOff val="25000"/>
                  </a:schemeClr>
                </a:solidFill>
              </a:rPr>
              <a:t>Sustainable</a:t>
            </a:r>
            <a:r>
              <a:rPr lang="fr-FR" sz="2400" b="1" dirty="0" smtClean="0">
                <a:solidFill>
                  <a:schemeClr val="tx2">
                    <a:lumMod val="75000"/>
                    <a:lumOff val="25000"/>
                  </a:schemeClr>
                </a:solidFill>
              </a:rPr>
              <a:t> Investment </a:t>
            </a:r>
            <a:r>
              <a:rPr lang="fr-FR" sz="2400" b="1" dirty="0" err="1" smtClean="0">
                <a:solidFill>
                  <a:schemeClr val="tx2">
                    <a:lumMod val="75000"/>
                    <a:lumOff val="25000"/>
                  </a:schemeClr>
                </a:solidFill>
              </a:rPr>
              <a:t>Partnership</a:t>
            </a:r>
            <a:r>
              <a:rPr lang="fr-FR" sz="2400" b="1" dirty="0" smtClean="0">
                <a:solidFill>
                  <a:schemeClr val="tx2">
                    <a:lumMod val="75000"/>
                    <a:lumOff val="25000"/>
                  </a:schemeClr>
                </a:solidFill>
              </a:rPr>
              <a:t> (</a:t>
            </a:r>
            <a:r>
              <a:rPr lang="fr-FR" sz="2400" b="1" dirty="0" err="1" smtClean="0">
                <a:solidFill>
                  <a:schemeClr val="tx2">
                    <a:lumMod val="75000"/>
                    <a:lumOff val="25000"/>
                  </a:schemeClr>
                </a:solidFill>
              </a:rPr>
              <a:t>SIP</a:t>
            </a:r>
            <a:r>
              <a:rPr lang="fr-FR" sz="2400" b="1" dirty="0" smtClean="0">
                <a:solidFill>
                  <a:schemeClr val="tx2">
                    <a:lumMod val="75000"/>
                    <a:lumOff val="25000"/>
                  </a:schemeClr>
                </a:solidFill>
              </a:rPr>
              <a:t>): </a:t>
            </a:r>
          </a:p>
          <a:p>
            <a:endParaRPr lang="fr-FR" sz="2400" b="1" dirty="0">
              <a:solidFill>
                <a:schemeClr val="tx2">
                  <a:lumMod val="75000"/>
                  <a:lumOff val="25000"/>
                </a:schemeClr>
              </a:solidFill>
            </a:endParaRPr>
          </a:p>
          <a:p>
            <a:r>
              <a:rPr lang="fr-FR" sz="2400" b="1" dirty="0" smtClean="0">
                <a:solidFill>
                  <a:schemeClr val="tx2">
                    <a:lumMod val="75000"/>
                    <a:lumOff val="25000"/>
                  </a:schemeClr>
                </a:solidFill>
              </a:rPr>
              <a:t>Contexte :</a:t>
            </a:r>
            <a:endParaRPr lang="fr-FR" sz="2400" b="1" dirty="0">
              <a:solidFill>
                <a:schemeClr val="tx2">
                  <a:lumMod val="75000"/>
                  <a:lumOff val="25000"/>
                </a:schemeClr>
              </a:solidFill>
            </a:endParaRPr>
          </a:p>
        </p:txBody>
      </p:sp>
      <p:sp>
        <p:nvSpPr>
          <p:cNvPr id="4" name="TextBox 3"/>
          <p:cNvSpPr txBox="1"/>
          <p:nvPr/>
        </p:nvSpPr>
        <p:spPr>
          <a:xfrm>
            <a:off x="1776381" y="1828801"/>
            <a:ext cx="9573658" cy="4247317"/>
          </a:xfrm>
          <a:prstGeom prst="rect">
            <a:avLst/>
          </a:prstGeom>
          <a:noFill/>
        </p:spPr>
        <p:txBody>
          <a:bodyPr wrap="square" rtlCol="0">
            <a:spAutoFit/>
          </a:bodyPr>
          <a:lstStyle/>
          <a:p>
            <a:pPr marL="285750" indent="-285750">
              <a:buFont typeface="Arial" panose="020B0604020202020204" pitchFamily="34" charset="0"/>
              <a:buChar char="•"/>
            </a:pPr>
            <a:r>
              <a:rPr lang="fr-BE" b="1" dirty="0" smtClean="0">
                <a:solidFill>
                  <a:schemeClr val="accent1"/>
                </a:solidFill>
              </a:rPr>
              <a:t>Accord d’association : </a:t>
            </a:r>
            <a:r>
              <a:rPr lang="fr-BE" dirty="0" smtClean="0">
                <a:solidFill>
                  <a:schemeClr val="accent1"/>
                </a:solidFill>
              </a:rPr>
              <a:t>Signature (2002) et Mise en œuvre (2005)</a:t>
            </a:r>
          </a:p>
          <a:p>
            <a:pPr marL="285750" indent="-285750">
              <a:buFont typeface="Arial" panose="020B0604020202020204" pitchFamily="34" charset="0"/>
              <a:buChar char="•"/>
            </a:pPr>
            <a:endParaRPr lang="fr-BE" dirty="0" smtClean="0">
              <a:solidFill>
                <a:schemeClr val="accent1"/>
              </a:solidFill>
            </a:endParaRPr>
          </a:p>
          <a:p>
            <a:pPr marL="285750" indent="-285750">
              <a:buFont typeface="Arial" panose="020B0604020202020204" pitchFamily="34" charset="0"/>
              <a:buChar char="•"/>
            </a:pPr>
            <a:r>
              <a:rPr lang="fr-BE" dirty="0" smtClean="0">
                <a:solidFill>
                  <a:schemeClr val="accent1"/>
                </a:solidFill>
              </a:rPr>
              <a:t>Suite du </a:t>
            </a:r>
            <a:r>
              <a:rPr lang="fr-FR" dirty="0">
                <a:solidFill>
                  <a:schemeClr val="accent1"/>
                </a:solidFill>
              </a:rPr>
              <a:t>« </a:t>
            </a:r>
            <a:r>
              <a:rPr lang="fr-FR" b="1" dirty="0">
                <a:solidFill>
                  <a:schemeClr val="accent1"/>
                </a:solidFill>
              </a:rPr>
              <a:t>Processus de Barcelone</a:t>
            </a:r>
            <a:r>
              <a:rPr lang="fr-FR" dirty="0">
                <a:solidFill>
                  <a:schemeClr val="accent1"/>
                </a:solidFill>
              </a:rPr>
              <a:t> », initié en </a:t>
            </a:r>
            <a:r>
              <a:rPr lang="fr-FR" dirty="0" smtClean="0">
                <a:solidFill>
                  <a:schemeClr val="accent1"/>
                </a:solidFill>
              </a:rPr>
              <a:t>1995 :</a:t>
            </a:r>
          </a:p>
          <a:p>
            <a:pPr marL="285750" indent="-285750">
              <a:buFont typeface="Arial" panose="020B0604020202020204" pitchFamily="34" charset="0"/>
              <a:buChar char="•"/>
            </a:pPr>
            <a:endParaRPr lang="fr-BE" dirty="0">
              <a:solidFill>
                <a:schemeClr val="accent1"/>
              </a:solidFill>
            </a:endParaRPr>
          </a:p>
          <a:p>
            <a:pPr marL="742950" lvl="1" indent="-285750">
              <a:buFont typeface="Arial" panose="020B0604020202020204" pitchFamily="34" charset="0"/>
              <a:buChar char="•"/>
            </a:pPr>
            <a:r>
              <a:rPr lang="fr-BE" b="1" dirty="0" smtClean="0">
                <a:solidFill>
                  <a:schemeClr val="accent1"/>
                </a:solidFill>
              </a:rPr>
              <a:t>Objectif : </a:t>
            </a:r>
            <a:r>
              <a:rPr lang="fr-FR" dirty="0">
                <a:solidFill>
                  <a:schemeClr val="accent1"/>
                </a:solidFill>
              </a:rPr>
              <a:t>Transformer la région méditerranéenne en un espace </a:t>
            </a:r>
            <a:r>
              <a:rPr lang="fr-FR" dirty="0" smtClean="0">
                <a:solidFill>
                  <a:schemeClr val="accent1"/>
                </a:solidFill>
              </a:rPr>
              <a:t>de progrès socio-économique, </a:t>
            </a:r>
            <a:r>
              <a:rPr lang="fr-FR" dirty="0">
                <a:solidFill>
                  <a:schemeClr val="accent1"/>
                </a:solidFill>
              </a:rPr>
              <a:t>de stabilité, </a:t>
            </a:r>
            <a:r>
              <a:rPr lang="fr-FR" dirty="0" smtClean="0">
                <a:solidFill>
                  <a:schemeClr val="accent1"/>
                </a:solidFill>
              </a:rPr>
              <a:t>et </a:t>
            </a:r>
            <a:r>
              <a:rPr lang="fr-FR" dirty="0">
                <a:solidFill>
                  <a:schemeClr val="accent1"/>
                </a:solidFill>
              </a:rPr>
              <a:t>de dialogue entre les peuples</a:t>
            </a:r>
            <a:r>
              <a:rPr lang="fr-FR" dirty="0" smtClean="0">
                <a:solidFill>
                  <a:schemeClr val="accent1"/>
                </a:solidFill>
              </a:rPr>
              <a:t>.</a:t>
            </a:r>
            <a:endParaRPr lang="fr-FR" dirty="0">
              <a:solidFill>
                <a:schemeClr val="accent1"/>
              </a:solidFill>
            </a:endParaRPr>
          </a:p>
          <a:p>
            <a:pPr marL="742950" lvl="1" indent="-285750">
              <a:buFont typeface="Arial" panose="020B0604020202020204" pitchFamily="34" charset="0"/>
              <a:buChar char="•"/>
            </a:pPr>
            <a:endParaRPr lang="fr-FR" dirty="0">
              <a:solidFill>
                <a:schemeClr val="accent1"/>
              </a:solidFill>
            </a:endParaRPr>
          </a:p>
          <a:p>
            <a:pPr marL="742950" lvl="1" indent="-285750">
              <a:buFont typeface="Arial" panose="020B0604020202020204" pitchFamily="34" charset="0"/>
              <a:buChar char="•"/>
            </a:pPr>
            <a:r>
              <a:rPr lang="fr-FR" b="1" dirty="0">
                <a:solidFill>
                  <a:schemeClr val="accent1"/>
                </a:solidFill>
              </a:rPr>
              <a:t>Moyens : </a:t>
            </a:r>
          </a:p>
          <a:p>
            <a:pPr marL="1257300" lvl="2" indent="-342900">
              <a:buFont typeface="+mj-lt"/>
              <a:buAutoNum type="arabicPeriod"/>
            </a:pPr>
            <a:r>
              <a:rPr lang="fr-FR" dirty="0">
                <a:solidFill>
                  <a:schemeClr val="accent1"/>
                </a:solidFill>
              </a:rPr>
              <a:t>Création d’une Zone de libre-échange euro-méditerranéenne</a:t>
            </a:r>
            <a:r>
              <a:rPr lang="fr-FR" dirty="0" smtClean="0">
                <a:solidFill>
                  <a:schemeClr val="accent1"/>
                </a:solidFill>
              </a:rPr>
              <a:t>.</a:t>
            </a:r>
          </a:p>
          <a:p>
            <a:pPr marL="1257300" lvl="2" indent="-342900">
              <a:buFont typeface="+mj-lt"/>
              <a:buAutoNum type="arabicPeriod"/>
            </a:pPr>
            <a:r>
              <a:rPr lang="fr-FR" dirty="0" smtClean="0">
                <a:solidFill>
                  <a:schemeClr val="accent1"/>
                </a:solidFill>
              </a:rPr>
              <a:t>Coopération économique, institutionnelle, culturelle, etc.</a:t>
            </a:r>
            <a:endParaRPr lang="fr-FR" dirty="0">
              <a:solidFill>
                <a:schemeClr val="accent1"/>
              </a:solidFill>
            </a:endParaRPr>
          </a:p>
          <a:p>
            <a:pPr marL="1200150" lvl="2" indent="-285750">
              <a:buFont typeface="Arial" panose="020B0604020202020204" pitchFamily="34" charset="0"/>
              <a:buChar char="•"/>
            </a:pPr>
            <a:endParaRPr lang="fr-BE" dirty="0" smtClean="0">
              <a:solidFill>
                <a:schemeClr val="accent1"/>
              </a:solidFill>
            </a:endParaRPr>
          </a:p>
          <a:p>
            <a:pPr marL="742950" lvl="1" indent="-285750">
              <a:buFont typeface="Arial" panose="020B0604020202020204" pitchFamily="34" charset="0"/>
              <a:buChar char="•"/>
            </a:pPr>
            <a:r>
              <a:rPr lang="fr-BE" b="1" dirty="0" smtClean="0">
                <a:solidFill>
                  <a:schemeClr val="accent1"/>
                </a:solidFill>
              </a:rPr>
              <a:t>Pour l’Algérie </a:t>
            </a:r>
            <a:r>
              <a:rPr lang="fr-BE" dirty="0" smtClean="0">
                <a:solidFill>
                  <a:schemeClr val="accent1"/>
                </a:solidFill>
              </a:rPr>
              <a:t>: « Retour à la normale » et </a:t>
            </a:r>
            <a:r>
              <a:rPr lang="fr-BE" b="1" dirty="0" smtClean="0">
                <a:solidFill>
                  <a:schemeClr val="accent1"/>
                </a:solidFill>
              </a:rPr>
              <a:t>l’industrialisation du pays</a:t>
            </a:r>
            <a:r>
              <a:rPr lang="fr-BE" dirty="0" smtClean="0">
                <a:solidFill>
                  <a:schemeClr val="accent1"/>
                </a:solidFill>
              </a:rPr>
              <a:t>, à travers notamment les </a:t>
            </a:r>
            <a:r>
              <a:rPr lang="fr-BE" b="1" dirty="0" smtClean="0">
                <a:solidFill>
                  <a:schemeClr val="accent1"/>
                </a:solidFill>
              </a:rPr>
              <a:t>Investissements directs étrangers (IDE)</a:t>
            </a:r>
            <a:endParaRPr lang="en-GB" b="1" dirty="0">
              <a:solidFill>
                <a:schemeClr val="accent1"/>
              </a:solidFill>
            </a:endParaRPr>
          </a:p>
        </p:txBody>
      </p:sp>
    </p:spTree>
    <p:extLst>
      <p:ext uri="{BB962C8B-B14F-4D97-AF65-F5344CB8AC3E}">
        <p14:creationId xmlns:p14="http://schemas.microsoft.com/office/powerpoint/2010/main" val="37903298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0" y="0"/>
            <a:ext cx="1580744" cy="1828800"/>
          </a:xfrm>
          <a:prstGeom prst="rect">
            <a:avLst/>
          </a:prstGeom>
        </p:spPr>
      </p:pic>
      <p:sp>
        <p:nvSpPr>
          <p:cNvPr id="2" name="Titre 1"/>
          <p:cNvSpPr txBox="1"/>
          <p:nvPr/>
        </p:nvSpPr>
        <p:spPr>
          <a:xfrm>
            <a:off x="1580744" y="271248"/>
            <a:ext cx="10491118" cy="7779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Exemples de GtoB réalisés</a:t>
            </a:r>
            <a:endParaRPr lang="fr-FR" sz="3600" dirty="0">
              <a:solidFill>
                <a:schemeClr val="accent3">
                  <a:lumMod val="50000"/>
                </a:schemeClr>
              </a:solidFill>
            </a:endParaRPr>
          </a:p>
        </p:txBody>
      </p:sp>
      <p:pic>
        <p:nvPicPr>
          <p:cNvPr id="6" name="Image 5"/>
          <p:cNvPicPr>
            <a:picLocks noChangeAspect="1"/>
          </p:cNvPicPr>
          <p:nvPr/>
        </p:nvPicPr>
        <p:blipFill>
          <a:blip r:embed="rId4"/>
          <a:stretch>
            <a:fillRect/>
          </a:stretch>
        </p:blipFill>
        <p:spPr>
          <a:xfrm>
            <a:off x="767591" y="2836895"/>
            <a:ext cx="2278254" cy="1072939"/>
          </a:xfrm>
          <a:prstGeom prst="rect">
            <a:avLst/>
          </a:prstGeom>
        </p:spPr>
      </p:pic>
      <p:pic>
        <p:nvPicPr>
          <p:cNvPr id="8" name="Image 7"/>
          <p:cNvPicPr>
            <a:picLocks noChangeAspect="1"/>
          </p:cNvPicPr>
          <p:nvPr/>
        </p:nvPicPr>
        <p:blipFill>
          <a:blip r:embed="rId5"/>
          <a:stretch>
            <a:fillRect/>
          </a:stretch>
        </p:blipFill>
        <p:spPr>
          <a:xfrm>
            <a:off x="3383916" y="3193102"/>
            <a:ext cx="2243254" cy="360523"/>
          </a:xfrm>
          <a:prstGeom prst="rect">
            <a:avLst/>
          </a:prstGeom>
        </p:spPr>
      </p:pic>
      <p:pic>
        <p:nvPicPr>
          <p:cNvPr id="9" name="Image 8"/>
          <p:cNvPicPr>
            <a:picLocks noChangeAspect="1"/>
          </p:cNvPicPr>
          <p:nvPr/>
        </p:nvPicPr>
        <p:blipFill>
          <a:blip r:embed="rId6"/>
          <a:stretch>
            <a:fillRect/>
          </a:stretch>
        </p:blipFill>
        <p:spPr>
          <a:xfrm>
            <a:off x="6382432" y="4474232"/>
            <a:ext cx="1331926" cy="1109938"/>
          </a:xfrm>
          <a:prstGeom prst="rect">
            <a:avLst/>
          </a:prstGeom>
        </p:spPr>
      </p:pic>
      <p:pic>
        <p:nvPicPr>
          <p:cNvPr id="10" name="Image 9"/>
          <p:cNvPicPr>
            <a:picLocks noChangeAspect="1"/>
          </p:cNvPicPr>
          <p:nvPr/>
        </p:nvPicPr>
        <p:blipFill>
          <a:blip r:embed="rId7"/>
          <a:stretch>
            <a:fillRect/>
          </a:stretch>
        </p:blipFill>
        <p:spPr>
          <a:xfrm>
            <a:off x="8243905" y="4474232"/>
            <a:ext cx="1045427" cy="1045427"/>
          </a:xfrm>
          <a:prstGeom prst="rect">
            <a:avLst/>
          </a:prstGeom>
        </p:spPr>
      </p:pic>
      <p:pic>
        <p:nvPicPr>
          <p:cNvPr id="11" name="Image 10"/>
          <p:cNvPicPr>
            <a:picLocks noChangeAspect="1"/>
          </p:cNvPicPr>
          <p:nvPr/>
        </p:nvPicPr>
        <p:blipFill>
          <a:blip r:embed="rId8"/>
          <a:stretch>
            <a:fillRect/>
          </a:stretch>
        </p:blipFill>
        <p:spPr>
          <a:xfrm>
            <a:off x="9670156" y="4559413"/>
            <a:ext cx="2378925" cy="939575"/>
          </a:xfrm>
          <a:prstGeom prst="rect">
            <a:avLst/>
          </a:prstGeom>
        </p:spPr>
      </p:pic>
      <p:pic>
        <p:nvPicPr>
          <p:cNvPr id="12" name="Image 11"/>
          <p:cNvPicPr>
            <a:picLocks noChangeAspect="1"/>
          </p:cNvPicPr>
          <p:nvPr/>
        </p:nvPicPr>
        <p:blipFill>
          <a:blip r:embed="rId9"/>
          <a:stretch>
            <a:fillRect/>
          </a:stretch>
        </p:blipFill>
        <p:spPr>
          <a:xfrm>
            <a:off x="6411873" y="2654110"/>
            <a:ext cx="2604971" cy="1477316"/>
          </a:xfrm>
          <a:prstGeom prst="rect">
            <a:avLst/>
          </a:prstGeom>
        </p:spPr>
      </p:pic>
      <p:pic>
        <p:nvPicPr>
          <p:cNvPr id="13" name="Image 12"/>
          <p:cNvPicPr>
            <a:picLocks noChangeAspect="1"/>
          </p:cNvPicPr>
          <p:nvPr/>
        </p:nvPicPr>
        <p:blipFill>
          <a:blip r:embed="rId10"/>
          <a:stretch>
            <a:fillRect/>
          </a:stretch>
        </p:blipFill>
        <p:spPr>
          <a:xfrm>
            <a:off x="9453574" y="3063168"/>
            <a:ext cx="2130530" cy="659199"/>
          </a:xfrm>
          <a:prstGeom prst="rect">
            <a:avLst/>
          </a:prstGeom>
        </p:spPr>
      </p:pic>
      <p:pic>
        <p:nvPicPr>
          <p:cNvPr id="14" name="Image 13"/>
          <p:cNvPicPr>
            <a:picLocks noChangeAspect="1"/>
          </p:cNvPicPr>
          <p:nvPr/>
        </p:nvPicPr>
        <p:blipFill>
          <a:blip r:embed="rId11"/>
          <a:stretch>
            <a:fillRect/>
          </a:stretch>
        </p:blipFill>
        <p:spPr>
          <a:xfrm>
            <a:off x="3574631" y="4474232"/>
            <a:ext cx="2278254" cy="1139127"/>
          </a:xfrm>
          <a:prstGeom prst="rect">
            <a:avLst/>
          </a:prstGeom>
        </p:spPr>
      </p:pic>
      <p:pic>
        <p:nvPicPr>
          <p:cNvPr id="15" name="Image 14"/>
          <p:cNvPicPr>
            <a:picLocks noChangeAspect="1"/>
          </p:cNvPicPr>
          <p:nvPr/>
        </p:nvPicPr>
        <p:blipFill>
          <a:blip r:embed="rId12"/>
          <a:stretch>
            <a:fillRect/>
          </a:stretch>
        </p:blipFill>
        <p:spPr>
          <a:xfrm>
            <a:off x="581613" y="4571104"/>
            <a:ext cx="2650210" cy="834816"/>
          </a:xfrm>
          <a:prstGeom prst="rect">
            <a:avLst/>
          </a:prstGeom>
        </p:spPr>
      </p:pic>
    </p:spTree>
    <p:extLst>
      <p:ext uri="{BB962C8B-B14F-4D97-AF65-F5344CB8AC3E}">
        <p14:creationId xmlns:p14="http://schemas.microsoft.com/office/powerpoint/2010/main" val="136702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39641" y="-119045"/>
            <a:ext cx="9897061"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sp>
        <p:nvSpPr>
          <p:cNvPr id="2" name="Titre 1"/>
          <p:cNvSpPr txBox="1"/>
          <p:nvPr/>
        </p:nvSpPr>
        <p:spPr>
          <a:xfrm>
            <a:off x="1700882" y="379772"/>
            <a:ext cx="10491118" cy="6401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Nos réalisations en images</a:t>
            </a:r>
            <a:endParaRPr lang="fr-FR" sz="3600" dirty="0">
              <a:solidFill>
                <a:schemeClr val="accent3">
                  <a:lumMod val="50000"/>
                </a:schemeClr>
              </a:solidFill>
            </a:endParaRPr>
          </a:p>
        </p:txBody>
      </p:sp>
      <p:sp>
        <p:nvSpPr>
          <p:cNvPr id="5" name="ZoneTexte 4"/>
          <p:cNvSpPr txBox="1"/>
          <p:nvPr/>
        </p:nvSpPr>
        <p:spPr>
          <a:xfrm>
            <a:off x="151577" y="2886870"/>
            <a:ext cx="3624115" cy="2400657"/>
          </a:xfrm>
          <a:prstGeom prst="rect">
            <a:avLst/>
          </a:prstGeom>
          <a:noFill/>
        </p:spPr>
        <p:txBody>
          <a:bodyPr wrap="square" rtlCol="0">
            <a:spAutoFit/>
          </a:bodyPr>
          <a:lstStyle/>
          <a:p>
            <a:pPr algn="ctr"/>
            <a:r>
              <a:rPr lang="fr-FR" sz="6600" b="1" dirty="0">
                <a:solidFill>
                  <a:schemeClr val="accent1"/>
                </a:solidFill>
              </a:rPr>
              <a:t> </a:t>
            </a:r>
            <a:r>
              <a:rPr lang="fr-FR" sz="6600" b="1" dirty="0">
                <a:solidFill>
                  <a:srgbClr val="009999"/>
                </a:solidFill>
              </a:rPr>
              <a:t>7</a:t>
            </a:r>
          </a:p>
          <a:p>
            <a:pPr algn="ctr"/>
            <a:r>
              <a:rPr lang="fr-FR" sz="2800" b="1" dirty="0">
                <a:solidFill>
                  <a:schemeClr val="accent1"/>
                </a:solidFill>
              </a:rPr>
              <a:t>Evènements collectifs de promotion </a:t>
            </a:r>
          </a:p>
        </p:txBody>
      </p:sp>
      <p:pic>
        <p:nvPicPr>
          <p:cNvPr id="4098" name="Picture 2" descr="Image p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475" y="1640246"/>
            <a:ext cx="2030283" cy="253785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5"/>
          <a:stretch>
            <a:fillRect/>
          </a:stretch>
        </p:blipFill>
        <p:spPr>
          <a:xfrm>
            <a:off x="9175045" y="1537713"/>
            <a:ext cx="2700709" cy="1704308"/>
          </a:xfrm>
          <a:prstGeom prst="rect">
            <a:avLst/>
          </a:prstGeom>
        </p:spPr>
      </p:pic>
      <p:pic>
        <p:nvPicPr>
          <p:cNvPr id="9" name="Image 8"/>
          <p:cNvPicPr>
            <a:picLocks noChangeAspect="1"/>
          </p:cNvPicPr>
          <p:nvPr/>
        </p:nvPicPr>
        <p:blipFill>
          <a:blip r:embed="rId6"/>
          <a:stretch>
            <a:fillRect/>
          </a:stretch>
        </p:blipFill>
        <p:spPr>
          <a:xfrm>
            <a:off x="6507872" y="3028992"/>
            <a:ext cx="2787311" cy="2090483"/>
          </a:xfrm>
          <a:prstGeom prst="rect">
            <a:avLst/>
          </a:prstGeom>
        </p:spPr>
      </p:pic>
      <p:pic>
        <p:nvPicPr>
          <p:cNvPr id="6" name="Image 5"/>
          <p:cNvPicPr>
            <a:picLocks noChangeAspect="1"/>
          </p:cNvPicPr>
          <p:nvPr/>
        </p:nvPicPr>
        <p:blipFill>
          <a:blip r:embed="rId7"/>
          <a:stretch>
            <a:fillRect/>
          </a:stretch>
        </p:blipFill>
        <p:spPr>
          <a:xfrm>
            <a:off x="8797650" y="4374475"/>
            <a:ext cx="3078104" cy="2308578"/>
          </a:xfrm>
          <a:prstGeom prst="rect">
            <a:avLst/>
          </a:prstGeom>
        </p:spPr>
      </p:pic>
      <p:pic>
        <p:nvPicPr>
          <p:cNvPr id="10" name="Image 9"/>
          <p:cNvPicPr>
            <a:picLocks noChangeAspect="1"/>
          </p:cNvPicPr>
          <p:nvPr/>
        </p:nvPicPr>
        <p:blipFill>
          <a:blip r:embed="rId8"/>
          <a:stretch>
            <a:fillRect/>
          </a:stretch>
        </p:blipFill>
        <p:spPr>
          <a:xfrm>
            <a:off x="6771423" y="1188645"/>
            <a:ext cx="2272411" cy="1704308"/>
          </a:xfrm>
          <a:prstGeom prst="rect">
            <a:avLst/>
          </a:prstGeom>
        </p:spPr>
      </p:pic>
      <p:pic>
        <p:nvPicPr>
          <p:cNvPr id="11" name="Image 10"/>
          <p:cNvPicPr>
            <a:picLocks noChangeAspect="1"/>
          </p:cNvPicPr>
          <p:nvPr/>
        </p:nvPicPr>
        <p:blipFill>
          <a:blip r:embed="rId9"/>
          <a:stretch>
            <a:fillRect/>
          </a:stretch>
        </p:blipFill>
        <p:spPr>
          <a:xfrm>
            <a:off x="4576475" y="4778582"/>
            <a:ext cx="2539294" cy="1904471"/>
          </a:xfrm>
          <a:prstGeom prst="rect">
            <a:avLst/>
          </a:prstGeom>
        </p:spPr>
      </p:pic>
    </p:spTree>
    <p:extLst>
      <p:ext uri="{BB962C8B-B14F-4D97-AF65-F5344CB8AC3E}">
        <p14:creationId xmlns:p14="http://schemas.microsoft.com/office/powerpoint/2010/main" val="385074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39641" y="-119045"/>
            <a:ext cx="9897061"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sp>
        <p:nvSpPr>
          <p:cNvPr id="8" name="Titre 1"/>
          <p:cNvSpPr txBox="1"/>
          <p:nvPr/>
        </p:nvSpPr>
        <p:spPr>
          <a:xfrm>
            <a:off x="1700882" y="319933"/>
            <a:ext cx="10491118" cy="7635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Nos résultats !</a:t>
            </a:r>
            <a:endParaRPr lang="fr-FR" sz="3600" dirty="0">
              <a:solidFill>
                <a:schemeClr val="accent3">
                  <a:lumMod val="50000"/>
                </a:schemeClr>
              </a:solidFill>
            </a:endParaRP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sp>
        <p:nvSpPr>
          <p:cNvPr id="5" name="ZoneTexte 4"/>
          <p:cNvSpPr txBox="1"/>
          <p:nvPr/>
        </p:nvSpPr>
        <p:spPr>
          <a:xfrm>
            <a:off x="375713" y="2827937"/>
            <a:ext cx="3624115" cy="3231654"/>
          </a:xfrm>
          <a:prstGeom prst="rect">
            <a:avLst/>
          </a:prstGeom>
          <a:noFill/>
        </p:spPr>
        <p:txBody>
          <a:bodyPr wrap="square" rtlCol="0">
            <a:spAutoFit/>
          </a:bodyPr>
          <a:lstStyle/>
          <a:p>
            <a:pPr algn="ctr"/>
            <a:r>
              <a:rPr lang="fr-FR" sz="6600" b="1" dirty="0" smtClean="0">
                <a:solidFill>
                  <a:srgbClr val="009999"/>
                </a:solidFill>
              </a:rPr>
              <a:t>53</a:t>
            </a:r>
            <a:endParaRPr lang="fr-FR" sz="6600" b="1" dirty="0">
              <a:solidFill>
                <a:srgbClr val="009999"/>
              </a:solidFill>
            </a:endParaRPr>
          </a:p>
          <a:p>
            <a:pPr algn="ctr"/>
            <a:r>
              <a:rPr lang="fr-FR" sz="2800" b="1" dirty="0">
                <a:solidFill>
                  <a:schemeClr val="accent1"/>
                </a:solidFill>
              </a:rPr>
              <a:t>Leads </a:t>
            </a:r>
          </a:p>
          <a:p>
            <a:pPr algn="ctr"/>
            <a:r>
              <a:rPr lang="fr-FR" dirty="0">
                <a:solidFill>
                  <a:schemeClr val="accent1"/>
                </a:solidFill>
              </a:rPr>
              <a:t>Pistes de projet de création, extension, pérennisation ou partenariat. </a:t>
            </a:r>
            <a:endParaRPr lang="fr-FR" sz="2800" dirty="0">
              <a:solidFill>
                <a:schemeClr val="accent1"/>
              </a:solidFill>
            </a:endParaRPr>
          </a:p>
          <a:p>
            <a:pPr algn="ctr"/>
            <a:endParaRPr lang="fr-FR" sz="2800" b="1" dirty="0">
              <a:solidFill>
                <a:schemeClr val="accent1"/>
              </a:solidFill>
            </a:endParaRPr>
          </a:p>
          <a:p>
            <a:pPr algn="ctr"/>
            <a:endParaRPr lang="fr-FR" sz="2800" b="1" dirty="0">
              <a:solidFill>
                <a:schemeClr val="accent1"/>
              </a:solidFill>
            </a:endParaRPr>
          </a:p>
        </p:txBody>
      </p:sp>
      <p:sp>
        <p:nvSpPr>
          <p:cNvPr id="9" name="ZoneTexte 8"/>
          <p:cNvSpPr txBox="1"/>
          <p:nvPr/>
        </p:nvSpPr>
        <p:spPr>
          <a:xfrm>
            <a:off x="5839728" y="1150554"/>
            <a:ext cx="6096000" cy="5324535"/>
          </a:xfrm>
          <a:prstGeom prst="rect">
            <a:avLst/>
          </a:prstGeom>
          <a:noFill/>
        </p:spPr>
        <p:txBody>
          <a:bodyPr wrap="square">
            <a:spAutoFit/>
          </a:bodyPr>
          <a:lstStyle/>
          <a:p>
            <a:r>
              <a:rPr lang="fr-FR" b="1" dirty="0">
                <a:solidFill>
                  <a:srgbClr val="009999"/>
                </a:solidFill>
              </a:rPr>
              <a:t>Il est important de « tracer » l’avancement des leads </a:t>
            </a:r>
            <a:r>
              <a:rPr lang="fr-FR" sz="2000" b="1" dirty="0">
                <a:solidFill>
                  <a:srgbClr val="009999"/>
                </a:solidFill>
              </a:rPr>
              <a:t> </a:t>
            </a:r>
          </a:p>
          <a:p>
            <a:r>
              <a:rPr lang="fr-FR" sz="1600" dirty="0"/>
              <a:t> </a:t>
            </a:r>
          </a:p>
          <a:p>
            <a:pPr algn="just"/>
            <a:r>
              <a:rPr lang="fr-FR" sz="1600" b="1" dirty="0">
                <a:solidFill>
                  <a:schemeClr val="accent1"/>
                </a:solidFill>
              </a:rPr>
              <a:t>Niveau 1: </a:t>
            </a:r>
            <a:r>
              <a:rPr lang="fr-FR" sz="1600" dirty="0"/>
              <a:t>pistes intéressantes de moyen terme qu’il faut « cultiver » en créant un contact personnalisé et un dialogue régulier avec l’entreprise, l’alimentant en informations sur les atouts et opportunités de l’Algérie pouvant retenir son attention.</a:t>
            </a:r>
          </a:p>
          <a:p>
            <a:endParaRPr lang="fr-FR" sz="1600" dirty="0"/>
          </a:p>
          <a:p>
            <a:pPr algn="just"/>
            <a:r>
              <a:rPr lang="fr-FR" sz="1600" b="1" dirty="0">
                <a:solidFill>
                  <a:schemeClr val="accent1">
                    <a:lumMod val="40000"/>
                    <a:lumOff val="60000"/>
                  </a:schemeClr>
                </a:solidFill>
              </a:rPr>
              <a:t>Niveau 2: </a:t>
            </a:r>
            <a:r>
              <a:rPr lang="fr-FR" sz="1600" dirty="0"/>
              <a:t>priorité de traitement actif du programme de prospection, répondre à toutes les demandes d’information et solliciter proactivement le contact avec l’entreprise pour obtenir in fine un cahier des charges (invitation en Algérie en marge d’un évènement, à l’ambassade/consulat dans le pays d’origine). </a:t>
            </a:r>
          </a:p>
          <a:p>
            <a:endParaRPr lang="fr-FR" sz="1600" dirty="0"/>
          </a:p>
          <a:p>
            <a:pPr algn="just"/>
            <a:r>
              <a:rPr lang="fr-FR" sz="1600" b="1" dirty="0">
                <a:solidFill>
                  <a:schemeClr val="accent5">
                    <a:lumMod val="60000"/>
                    <a:lumOff val="40000"/>
                  </a:schemeClr>
                </a:solidFill>
              </a:rPr>
              <a:t>Niveau 3: </a:t>
            </a:r>
            <a:r>
              <a:rPr lang="fr-FR" sz="1600" dirty="0"/>
              <a:t>projets actifs où une solution avec proposition de localisation et offre de services est souhaitée (organisation de contacts avec des partenaires nationaux, sites fonciers envisagés, aides administratives, autres procédures). </a:t>
            </a:r>
          </a:p>
          <a:p>
            <a:pPr algn="just"/>
            <a:endParaRPr lang="fr-FR" sz="1600" dirty="0"/>
          </a:p>
          <a:p>
            <a:pPr algn="just"/>
            <a:r>
              <a:rPr lang="fr-FR" sz="1600" b="1" dirty="0">
                <a:solidFill>
                  <a:srgbClr val="FF0000"/>
                </a:solidFill>
              </a:rPr>
              <a:t>Niveau 4:  </a:t>
            </a:r>
            <a:r>
              <a:rPr lang="fr-FR" sz="1600" dirty="0"/>
              <a:t>projets décidés, les dirigeants de l’entreprise ont confirmé par un écrit leur décision de localiser leur projet en Algérie, et précisé leur timing d’implantation. </a:t>
            </a:r>
          </a:p>
        </p:txBody>
      </p:sp>
      <p:sp>
        <p:nvSpPr>
          <p:cNvPr id="11" name="ZoneTexte 10"/>
          <p:cNvSpPr txBox="1"/>
          <p:nvPr/>
        </p:nvSpPr>
        <p:spPr>
          <a:xfrm>
            <a:off x="2131327" y="1837349"/>
            <a:ext cx="6152444" cy="707886"/>
          </a:xfrm>
          <a:prstGeom prst="rect">
            <a:avLst/>
          </a:prstGeom>
          <a:noFill/>
        </p:spPr>
        <p:txBody>
          <a:bodyPr wrap="square">
            <a:spAutoFit/>
          </a:bodyPr>
          <a:lstStyle/>
          <a:p>
            <a:pPr algn="ctr"/>
            <a:r>
              <a:rPr lang="fr-FR" sz="4000" b="1" dirty="0" smtClean="0">
                <a:solidFill>
                  <a:schemeClr val="accent1"/>
                </a:solidFill>
              </a:rPr>
              <a:t>25</a:t>
            </a:r>
            <a:endParaRPr lang="fr-FR" sz="4000" b="1" dirty="0">
              <a:solidFill>
                <a:schemeClr val="accent1"/>
              </a:solidFill>
            </a:endParaRPr>
          </a:p>
        </p:txBody>
      </p:sp>
      <p:sp>
        <p:nvSpPr>
          <p:cNvPr id="13" name="ZoneTexte 12"/>
          <p:cNvSpPr txBox="1"/>
          <p:nvPr/>
        </p:nvSpPr>
        <p:spPr>
          <a:xfrm>
            <a:off x="2131327" y="3212769"/>
            <a:ext cx="6152444" cy="707886"/>
          </a:xfrm>
          <a:prstGeom prst="rect">
            <a:avLst/>
          </a:prstGeom>
          <a:noFill/>
        </p:spPr>
        <p:txBody>
          <a:bodyPr wrap="square">
            <a:spAutoFit/>
          </a:bodyPr>
          <a:lstStyle/>
          <a:p>
            <a:pPr algn="ctr"/>
            <a:r>
              <a:rPr lang="fr-FR" sz="4000" b="1" dirty="0" smtClean="0">
                <a:solidFill>
                  <a:schemeClr val="accent1">
                    <a:lumMod val="40000"/>
                    <a:lumOff val="60000"/>
                  </a:schemeClr>
                </a:solidFill>
              </a:rPr>
              <a:t>18</a:t>
            </a:r>
            <a:endParaRPr lang="fr-FR" sz="4000" b="1" dirty="0">
              <a:solidFill>
                <a:schemeClr val="accent1">
                  <a:lumMod val="40000"/>
                  <a:lumOff val="60000"/>
                </a:schemeClr>
              </a:solidFill>
            </a:endParaRPr>
          </a:p>
        </p:txBody>
      </p:sp>
      <p:sp>
        <p:nvSpPr>
          <p:cNvPr id="14" name="ZoneTexte 13"/>
          <p:cNvSpPr txBox="1"/>
          <p:nvPr/>
        </p:nvSpPr>
        <p:spPr>
          <a:xfrm>
            <a:off x="2311949" y="4443764"/>
            <a:ext cx="6152444" cy="707886"/>
          </a:xfrm>
          <a:prstGeom prst="rect">
            <a:avLst/>
          </a:prstGeom>
          <a:noFill/>
        </p:spPr>
        <p:txBody>
          <a:bodyPr wrap="square">
            <a:spAutoFit/>
          </a:bodyPr>
          <a:lstStyle/>
          <a:p>
            <a:pPr algn="ctr"/>
            <a:r>
              <a:rPr lang="fr-FR" sz="4000" b="1" dirty="0" smtClean="0">
                <a:solidFill>
                  <a:schemeClr val="accent5">
                    <a:lumMod val="60000"/>
                    <a:lumOff val="40000"/>
                  </a:schemeClr>
                </a:solidFill>
              </a:rPr>
              <a:t>8</a:t>
            </a:r>
            <a:endParaRPr lang="fr-FR" sz="4000" b="1" dirty="0">
              <a:solidFill>
                <a:schemeClr val="accent5">
                  <a:lumMod val="60000"/>
                  <a:lumOff val="40000"/>
                </a:schemeClr>
              </a:solidFill>
            </a:endParaRPr>
          </a:p>
        </p:txBody>
      </p:sp>
      <p:sp>
        <p:nvSpPr>
          <p:cNvPr id="15" name="ZoneTexte 14"/>
          <p:cNvSpPr txBox="1"/>
          <p:nvPr/>
        </p:nvSpPr>
        <p:spPr>
          <a:xfrm>
            <a:off x="3662842" y="5552047"/>
            <a:ext cx="3450658" cy="1323439"/>
          </a:xfrm>
          <a:prstGeom prst="rect">
            <a:avLst/>
          </a:prstGeom>
          <a:noFill/>
        </p:spPr>
        <p:txBody>
          <a:bodyPr wrap="square">
            <a:spAutoFit/>
          </a:bodyPr>
          <a:lstStyle/>
          <a:p>
            <a:pPr algn="ctr"/>
            <a:r>
              <a:rPr lang="fr-FR" sz="4000" b="1" dirty="0">
                <a:solidFill>
                  <a:srgbClr val="FF0000"/>
                </a:solidFill>
              </a:rPr>
              <a:t>3</a:t>
            </a:r>
          </a:p>
          <a:p>
            <a:pPr algn="ctr"/>
            <a:endParaRPr lang="fr-FR" sz="4000" b="1" dirty="0">
              <a:solidFill>
                <a:schemeClr val="accent5">
                  <a:lumMod val="60000"/>
                  <a:lumOff val="40000"/>
                </a:schemeClr>
              </a:solidFill>
            </a:endParaRPr>
          </a:p>
        </p:txBody>
      </p:sp>
    </p:spTree>
    <p:extLst>
      <p:ext uri="{BB962C8B-B14F-4D97-AF65-F5344CB8AC3E}">
        <p14:creationId xmlns:p14="http://schemas.microsoft.com/office/powerpoint/2010/main" val="2891061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06188" y="-309296"/>
            <a:ext cx="9897061"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sp>
        <p:nvSpPr>
          <p:cNvPr id="8" name="Titre 1"/>
          <p:cNvSpPr txBox="1"/>
          <p:nvPr/>
        </p:nvSpPr>
        <p:spPr>
          <a:xfrm>
            <a:off x="1806931" y="331084"/>
            <a:ext cx="10491118" cy="7635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Quelques motivations évoquées pour l’investissement en Algérie </a:t>
            </a:r>
            <a:endParaRPr lang="fr-FR" sz="3600" dirty="0">
              <a:solidFill>
                <a:schemeClr val="accent3">
                  <a:lumMod val="50000"/>
                </a:schemeClr>
              </a:solidFill>
            </a:endParaRP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grpSp>
        <p:nvGrpSpPr>
          <p:cNvPr id="9" name="Groupe 8"/>
          <p:cNvGrpSpPr/>
          <p:nvPr/>
        </p:nvGrpSpPr>
        <p:grpSpPr>
          <a:xfrm>
            <a:off x="16574" y="1907995"/>
            <a:ext cx="11788386" cy="4089656"/>
            <a:chOff x="-1838645" y="4012317"/>
            <a:chExt cx="10688503" cy="4089656"/>
          </a:xfrm>
        </p:grpSpPr>
        <p:sp>
          <p:nvSpPr>
            <p:cNvPr id="15" name="Forme libre : forme 14"/>
            <p:cNvSpPr/>
            <p:nvPr/>
          </p:nvSpPr>
          <p:spPr>
            <a:xfrm>
              <a:off x="7134175" y="6659162"/>
              <a:ext cx="1456107" cy="1430978"/>
            </a:xfrm>
            <a:custGeom>
              <a:avLst/>
              <a:gdLst>
                <a:gd name="connsiteX0" fmla="*/ 0 w 1456107"/>
                <a:gd name="connsiteY0" fmla="*/ 715489 h 1430978"/>
                <a:gd name="connsiteX1" fmla="*/ 728054 w 1456107"/>
                <a:gd name="connsiteY1" fmla="*/ 0 h 1430978"/>
                <a:gd name="connsiteX2" fmla="*/ 1456108 w 1456107"/>
                <a:gd name="connsiteY2" fmla="*/ 715489 h 1430978"/>
                <a:gd name="connsiteX3" fmla="*/ 728054 w 1456107"/>
                <a:gd name="connsiteY3" fmla="*/ 1430978 h 1430978"/>
                <a:gd name="connsiteX4" fmla="*/ 0 w 1456107"/>
                <a:gd name="connsiteY4" fmla="*/ 715489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107" h="1430978">
                  <a:moveTo>
                    <a:pt x="0" y="715489"/>
                  </a:moveTo>
                  <a:cubicBezTo>
                    <a:pt x="0" y="320335"/>
                    <a:pt x="325961" y="0"/>
                    <a:pt x="728054" y="0"/>
                  </a:cubicBezTo>
                  <a:cubicBezTo>
                    <a:pt x="1130147" y="0"/>
                    <a:pt x="1456108" y="320335"/>
                    <a:pt x="1456108" y="715489"/>
                  </a:cubicBezTo>
                  <a:cubicBezTo>
                    <a:pt x="1456108" y="1110643"/>
                    <a:pt x="1130147" y="1430978"/>
                    <a:pt x="728054" y="1430978"/>
                  </a:cubicBezTo>
                  <a:cubicBezTo>
                    <a:pt x="325961" y="1430978"/>
                    <a:pt x="0" y="1110643"/>
                    <a:pt x="0" y="71548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592" tIns="215912" rIns="219592" bIns="215912" numCol="1" spcCol="1270" anchor="ctr" anchorCtr="0">
              <a:noAutofit/>
            </a:bodyPr>
            <a:lstStyle/>
            <a:p>
              <a:pPr marL="0" lvl="0" indent="0" algn="ctr" defTabSz="444500">
                <a:lnSpc>
                  <a:spcPct val="90000"/>
                </a:lnSpc>
                <a:spcBef>
                  <a:spcPct val="0"/>
                </a:spcBef>
                <a:spcAft>
                  <a:spcPct val="35000"/>
                </a:spcAft>
                <a:buNone/>
              </a:pPr>
              <a:r>
                <a:rPr lang="fr-FR" sz="1200" b="1" kern="1200" dirty="0"/>
                <a:t>Disponibilités des ressources et matières premières </a:t>
              </a:r>
            </a:p>
          </p:txBody>
        </p:sp>
        <p:sp>
          <p:nvSpPr>
            <p:cNvPr id="17" name="Forme libre : forme 16"/>
            <p:cNvSpPr/>
            <p:nvPr/>
          </p:nvSpPr>
          <p:spPr>
            <a:xfrm>
              <a:off x="6665697" y="4012317"/>
              <a:ext cx="2184161" cy="1430978"/>
            </a:xfrm>
            <a:custGeom>
              <a:avLst/>
              <a:gdLst>
                <a:gd name="connsiteX0" fmla="*/ 0 w 2184161"/>
                <a:gd name="connsiteY0" fmla="*/ 0 h 1430978"/>
                <a:gd name="connsiteX1" fmla="*/ 2184161 w 2184161"/>
                <a:gd name="connsiteY1" fmla="*/ 0 h 1430978"/>
                <a:gd name="connsiteX2" fmla="*/ 2184161 w 2184161"/>
                <a:gd name="connsiteY2" fmla="*/ 1430978 h 1430978"/>
                <a:gd name="connsiteX3" fmla="*/ 0 w 2184161"/>
                <a:gd name="connsiteY3" fmla="*/ 1430978 h 1430978"/>
                <a:gd name="connsiteX4" fmla="*/ 0 w 2184161"/>
                <a:gd name="connsiteY4" fmla="*/ 0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161" h="1430978">
                  <a:moveTo>
                    <a:pt x="0" y="0"/>
                  </a:moveTo>
                  <a:lnTo>
                    <a:pt x="2184161" y="0"/>
                  </a:lnTo>
                  <a:lnTo>
                    <a:pt x="2184161" y="1430978"/>
                  </a:lnTo>
                  <a:lnTo>
                    <a:pt x="0" y="14309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ctr" defTabSz="755650">
                <a:lnSpc>
                  <a:spcPct val="90000"/>
                </a:lnSpc>
                <a:spcBef>
                  <a:spcPct val="0"/>
                </a:spcBef>
                <a:spcAft>
                  <a:spcPct val="15000"/>
                </a:spcAft>
              </a:pPr>
              <a:r>
                <a:rPr lang="fr-FR" sz="1400" b="1" kern="1200" dirty="0"/>
                <a:t>BTP</a:t>
              </a:r>
            </a:p>
            <a:p>
              <a:pPr marL="0" lvl="1" algn="ctr" defTabSz="755650">
                <a:lnSpc>
                  <a:spcPct val="90000"/>
                </a:lnSpc>
                <a:spcBef>
                  <a:spcPct val="0"/>
                </a:spcBef>
                <a:spcAft>
                  <a:spcPct val="15000"/>
                </a:spcAft>
              </a:pPr>
              <a:r>
                <a:rPr lang="fr-FR" sz="1400" b="1" dirty="0"/>
                <a:t>Energies</a:t>
              </a:r>
              <a:endParaRPr lang="fr-FR" sz="1700" b="1" kern="1200" dirty="0"/>
            </a:p>
          </p:txBody>
        </p:sp>
        <p:sp>
          <p:nvSpPr>
            <p:cNvPr id="18" name="Forme libre : forme 17"/>
            <p:cNvSpPr/>
            <p:nvPr/>
          </p:nvSpPr>
          <p:spPr>
            <a:xfrm>
              <a:off x="5074413" y="6659162"/>
              <a:ext cx="1456107" cy="1430978"/>
            </a:xfrm>
            <a:custGeom>
              <a:avLst/>
              <a:gdLst>
                <a:gd name="connsiteX0" fmla="*/ 0 w 1456107"/>
                <a:gd name="connsiteY0" fmla="*/ 715489 h 1430978"/>
                <a:gd name="connsiteX1" fmla="*/ 728054 w 1456107"/>
                <a:gd name="connsiteY1" fmla="*/ 0 h 1430978"/>
                <a:gd name="connsiteX2" fmla="*/ 1456108 w 1456107"/>
                <a:gd name="connsiteY2" fmla="*/ 715489 h 1430978"/>
                <a:gd name="connsiteX3" fmla="*/ 728054 w 1456107"/>
                <a:gd name="connsiteY3" fmla="*/ 1430978 h 1430978"/>
                <a:gd name="connsiteX4" fmla="*/ 0 w 1456107"/>
                <a:gd name="connsiteY4" fmla="*/ 715489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107" h="1430978">
                  <a:moveTo>
                    <a:pt x="0" y="715489"/>
                  </a:moveTo>
                  <a:cubicBezTo>
                    <a:pt x="0" y="320335"/>
                    <a:pt x="325961" y="0"/>
                    <a:pt x="728054" y="0"/>
                  </a:cubicBezTo>
                  <a:cubicBezTo>
                    <a:pt x="1130147" y="0"/>
                    <a:pt x="1456108" y="320335"/>
                    <a:pt x="1456108" y="715489"/>
                  </a:cubicBezTo>
                  <a:cubicBezTo>
                    <a:pt x="1456108" y="1110643"/>
                    <a:pt x="1130147" y="1430978"/>
                    <a:pt x="728054" y="1430978"/>
                  </a:cubicBezTo>
                  <a:cubicBezTo>
                    <a:pt x="325961" y="1430978"/>
                    <a:pt x="0" y="1110643"/>
                    <a:pt x="0" y="71548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592" tIns="215912" rIns="219592" bIns="215912" numCol="1" spcCol="1270" anchor="ctr" anchorCtr="0">
              <a:noAutofit/>
            </a:bodyPr>
            <a:lstStyle/>
            <a:p>
              <a:pPr marL="0" lvl="0" indent="0" algn="ctr" defTabSz="444500">
                <a:lnSpc>
                  <a:spcPct val="90000"/>
                </a:lnSpc>
                <a:spcBef>
                  <a:spcPct val="0"/>
                </a:spcBef>
                <a:spcAft>
                  <a:spcPct val="35000"/>
                </a:spcAft>
                <a:buNone/>
              </a:pPr>
              <a:r>
                <a:rPr lang="fr-FR" sz="1200" b="1" kern="1200" dirty="0"/>
                <a:t>Taille, besoin et développement du marché local</a:t>
              </a:r>
            </a:p>
          </p:txBody>
        </p:sp>
        <p:sp>
          <p:nvSpPr>
            <p:cNvPr id="19" name="Forme libre : forme 18"/>
            <p:cNvSpPr/>
            <p:nvPr/>
          </p:nvSpPr>
          <p:spPr>
            <a:xfrm>
              <a:off x="4504904" y="4076170"/>
              <a:ext cx="2462958" cy="1430978"/>
            </a:xfrm>
            <a:custGeom>
              <a:avLst/>
              <a:gdLst>
                <a:gd name="connsiteX0" fmla="*/ 0 w 2184161"/>
                <a:gd name="connsiteY0" fmla="*/ 0 h 1430978"/>
                <a:gd name="connsiteX1" fmla="*/ 2184161 w 2184161"/>
                <a:gd name="connsiteY1" fmla="*/ 0 h 1430978"/>
                <a:gd name="connsiteX2" fmla="*/ 2184161 w 2184161"/>
                <a:gd name="connsiteY2" fmla="*/ 1430978 h 1430978"/>
                <a:gd name="connsiteX3" fmla="*/ 0 w 2184161"/>
                <a:gd name="connsiteY3" fmla="*/ 1430978 h 1430978"/>
                <a:gd name="connsiteX4" fmla="*/ 0 w 2184161"/>
                <a:gd name="connsiteY4" fmla="*/ 0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161" h="1430978">
                  <a:moveTo>
                    <a:pt x="0" y="0"/>
                  </a:moveTo>
                  <a:lnTo>
                    <a:pt x="2184161" y="0"/>
                  </a:lnTo>
                  <a:lnTo>
                    <a:pt x="2184161" y="1430978"/>
                  </a:lnTo>
                  <a:lnTo>
                    <a:pt x="0" y="14309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ctr" defTabSz="711200">
                <a:lnSpc>
                  <a:spcPct val="90000"/>
                </a:lnSpc>
                <a:spcBef>
                  <a:spcPct val="0"/>
                </a:spcBef>
                <a:spcAft>
                  <a:spcPct val="15000"/>
                </a:spcAft>
              </a:pPr>
              <a:r>
                <a:rPr lang="fr-FR" sz="1400" b="1" kern="1200" dirty="0"/>
                <a:t>Sous-traitance automobile </a:t>
              </a:r>
            </a:p>
            <a:p>
              <a:pPr marL="0" lvl="1" algn="ctr" defTabSz="711200">
                <a:lnSpc>
                  <a:spcPct val="90000"/>
                </a:lnSpc>
                <a:spcBef>
                  <a:spcPct val="0"/>
                </a:spcBef>
                <a:spcAft>
                  <a:spcPct val="15000"/>
                </a:spcAft>
              </a:pPr>
              <a:r>
                <a:rPr lang="fr-FR" sz="1400" b="1" kern="1200" dirty="0"/>
                <a:t>Santé, pharmaceutique</a:t>
              </a:r>
            </a:p>
            <a:p>
              <a:pPr marL="0" lvl="1" algn="ctr" defTabSz="711200">
                <a:lnSpc>
                  <a:spcPct val="90000"/>
                </a:lnSpc>
                <a:spcBef>
                  <a:spcPct val="0"/>
                </a:spcBef>
                <a:spcAft>
                  <a:spcPct val="15000"/>
                </a:spcAft>
              </a:pPr>
              <a:r>
                <a:rPr lang="fr-FR" sz="1400" b="1" kern="1200" dirty="0"/>
                <a:t>Agroalimentaire</a:t>
              </a:r>
            </a:p>
          </p:txBody>
        </p:sp>
        <p:sp>
          <p:nvSpPr>
            <p:cNvPr id="20" name="Forme libre : forme 19"/>
            <p:cNvSpPr/>
            <p:nvPr/>
          </p:nvSpPr>
          <p:spPr>
            <a:xfrm>
              <a:off x="2955013" y="6670995"/>
              <a:ext cx="1456107" cy="1430978"/>
            </a:xfrm>
            <a:custGeom>
              <a:avLst/>
              <a:gdLst>
                <a:gd name="connsiteX0" fmla="*/ 0 w 1456107"/>
                <a:gd name="connsiteY0" fmla="*/ 715489 h 1430978"/>
                <a:gd name="connsiteX1" fmla="*/ 728054 w 1456107"/>
                <a:gd name="connsiteY1" fmla="*/ 0 h 1430978"/>
                <a:gd name="connsiteX2" fmla="*/ 1456108 w 1456107"/>
                <a:gd name="connsiteY2" fmla="*/ 715489 h 1430978"/>
                <a:gd name="connsiteX3" fmla="*/ 728054 w 1456107"/>
                <a:gd name="connsiteY3" fmla="*/ 1430978 h 1430978"/>
                <a:gd name="connsiteX4" fmla="*/ 0 w 1456107"/>
                <a:gd name="connsiteY4" fmla="*/ 715489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107" h="1430978">
                  <a:moveTo>
                    <a:pt x="0" y="715489"/>
                  </a:moveTo>
                  <a:cubicBezTo>
                    <a:pt x="0" y="320335"/>
                    <a:pt x="325961" y="0"/>
                    <a:pt x="728054" y="0"/>
                  </a:cubicBezTo>
                  <a:cubicBezTo>
                    <a:pt x="1130147" y="0"/>
                    <a:pt x="1456108" y="320335"/>
                    <a:pt x="1456108" y="715489"/>
                  </a:cubicBezTo>
                  <a:cubicBezTo>
                    <a:pt x="1456108" y="1110643"/>
                    <a:pt x="1130147" y="1430978"/>
                    <a:pt x="728054" y="1430978"/>
                  </a:cubicBezTo>
                  <a:cubicBezTo>
                    <a:pt x="325961" y="1430978"/>
                    <a:pt x="0" y="1110643"/>
                    <a:pt x="0" y="71548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592" tIns="215912" rIns="219592" bIns="215912" numCol="1" spcCol="1270" anchor="ctr" anchorCtr="0">
              <a:noAutofit/>
            </a:bodyPr>
            <a:lstStyle/>
            <a:p>
              <a:pPr marL="0" lvl="0" indent="0" algn="ctr" defTabSz="444500">
                <a:lnSpc>
                  <a:spcPct val="90000"/>
                </a:lnSpc>
                <a:spcBef>
                  <a:spcPct val="0"/>
                </a:spcBef>
                <a:spcAft>
                  <a:spcPct val="35000"/>
                </a:spcAft>
                <a:buNone/>
              </a:pPr>
              <a:r>
                <a:rPr lang="fr-FR" sz="1200" b="1" kern="1200" dirty="0"/>
                <a:t>Coûts, incitations et aides publiques </a:t>
              </a:r>
            </a:p>
          </p:txBody>
        </p:sp>
        <p:sp>
          <p:nvSpPr>
            <p:cNvPr id="21" name="Forme libre : forme 20"/>
            <p:cNvSpPr/>
            <p:nvPr/>
          </p:nvSpPr>
          <p:spPr>
            <a:xfrm>
              <a:off x="2434325" y="4026087"/>
              <a:ext cx="2184161" cy="1430978"/>
            </a:xfrm>
            <a:custGeom>
              <a:avLst/>
              <a:gdLst>
                <a:gd name="connsiteX0" fmla="*/ 0 w 2184161"/>
                <a:gd name="connsiteY0" fmla="*/ 0 h 1430978"/>
                <a:gd name="connsiteX1" fmla="*/ 2184161 w 2184161"/>
                <a:gd name="connsiteY1" fmla="*/ 0 h 1430978"/>
                <a:gd name="connsiteX2" fmla="*/ 2184161 w 2184161"/>
                <a:gd name="connsiteY2" fmla="*/ 1430978 h 1430978"/>
                <a:gd name="connsiteX3" fmla="*/ 0 w 2184161"/>
                <a:gd name="connsiteY3" fmla="*/ 1430978 h 1430978"/>
                <a:gd name="connsiteX4" fmla="*/ 0 w 2184161"/>
                <a:gd name="connsiteY4" fmla="*/ 0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161" h="1430978">
                  <a:moveTo>
                    <a:pt x="0" y="0"/>
                  </a:moveTo>
                  <a:lnTo>
                    <a:pt x="2184161" y="0"/>
                  </a:lnTo>
                  <a:lnTo>
                    <a:pt x="2184161" y="1430978"/>
                  </a:lnTo>
                  <a:lnTo>
                    <a:pt x="0" y="14309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ctr" defTabSz="711200">
                <a:lnSpc>
                  <a:spcPct val="90000"/>
                </a:lnSpc>
                <a:spcBef>
                  <a:spcPct val="0"/>
                </a:spcBef>
                <a:spcAft>
                  <a:spcPct val="15000"/>
                </a:spcAft>
              </a:pPr>
              <a:r>
                <a:rPr lang="fr-FR" sz="1400" b="1" kern="1200" dirty="0"/>
                <a:t>Agriculture</a:t>
              </a:r>
              <a:r>
                <a:rPr lang="fr-FR" sz="1600" kern="1200" dirty="0"/>
                <a:t> </a:t>
              </a:r>
            </a:p>
          </p:txBody>
        </p:sp>
        <p:sp>
          <p:nvSpPr>
            <p:cNvPr id="22" name="Forme libre : forme 21"/>
            <p:cNvSpPr/>
            <p:nvPr/>
          </p:nvSpPr>
          <p:spPr>
            <a:xfrm>
              <a:off x="-1193418" y="6659162"/>
              <a:ext cx="1456107" cy="1430978"/>
            </a:xfrm>
            <a:custGeom>
              <a:avLst/>
              <a:gdLst>
                <a:gd name="connsiteX0" fmla="*/ 0 w 1456107"/>
                <a:gd name="connsiteY0" fmla="*/ 715489 h 1430978"/>
                <a:gd name="connsiteX1" fmla="*/ 728054 w 1456107"/>
                <a:gd name="connsiteY1" fmla="*/ 0 h 1430978"/>
                <a:gd name="connsiteX2" fmla="*/ 1456108 w 1456107"/>
                <a:gd name="connsiteY2" fmla="*/ 715489 h 1430978"/>
                <a:gd name="connsiteX3" fmla="*/ 728054 w 1456107"/>
                <a:gd name="connsiteY3" fmla="*/ 1430978 h 1430978"/>
                <a:gd name="connsiteX4" fmla="*/ 0 w 1456107"/>
                <a:gd name="connsiteY4" fmla="*/ 715489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107" h="1430978">
                  <a:moveTo>
                    <a:pt x="0" y="715489"/>
                  </a:moveTo>
                  <a:cubicBezTo>
                    <a:pt x="0" y="320335"/>
                    <a:pt x="325961" y="0"/>
                    <a:pt x="728054" y="0"/>
                  </a:cubicBezTo>
                  <a:cubicBezTo>
                    <a:pt x="1130147" y="0"/>
                    <a:pt x="1456108" y="320335"/>
                    <a:pt x="1456108" y="715489"/>
                  </a:cubicBezTo>
                  <a:cubicBezTo>
                    <a:pt x="1456108" y="1110643"/>
                    <a:pt x="1130147" y="1430978"/>
                    <a:pt x="728054" y="1430978"/>
                  </a:cubicBezTo>
                  <a:cubicBezTo>
                    <a:pt x="325961" y="1430978"/>
                    <a:pt x="0" y="1110643"/>
                    <a:pt x="0" y="71548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592" tIns="215912" rIns="219592" bIns="215912" numCol="1" spcCol="1270" anchor="ctr" anchorCtr="0">
              <a:noAutofit/>
            </a:bodyPr>
            <a:lstStyle/>
            <a:p>
              <a:pPr marL="0" lvl="0" indent="0" algn="ctr" defTabSz="444500">
                <a:lnSpc>
                  <a:spcPct val="90000"/>
                </a:lnSpc>
                <a:spcBef>
                  <a:spcPct val="0"/>
                </a:spcBef>
                <a:spcAft>
                  <a:spcPct val="35000"/>
                </a:spcAft>
                <a:buNone/>
              </a:pPr>
              <a:r>
                <a:rPr lang="fr-FR" sz="1200" b="1" kern="1200" dirty="0"/>
                <a:t>Présence de donneurs d’ordre et/ou partenaires stratégiques  </a:t>
              </a:r>
            </a:p>
          </p:txBody>
        </p:sp>
        <p:sp>
          <p:nvSpPr>
            <p:cNvPr id="23" name="Forme libre : forme 22"/>
            <p:cNvSpPr/>
            <p:nvPr/>
          </p:nvSpPr>
          <p:spPr>
            <a:xfrm>
              <a:off x="-1838645" y="4111654"/>
              <a:ext cx="2987802" cy="1430978"/>
            </a:xfrm>
            <a:custGeom>
              <a:avLst/>
              <a:gdLst>
                <a:gd name="connsiteX0" fmla="*/ 0 w 2184161"/>
                <a:gd name="connsiteY0" fmla="*/ 0 h 1430978"/>
                <a:gd name="connsiteX1" fmla="*/ 2184161 w 2184161"/>
                <a:gd name="connsiteY1" fmla="*/ 0 h 1430978"/>
                <a:gd name="connsiteX2" fmla="*/ 2184161 w 2184161"/>
                <a:gd name="connsiteY2" fmla="*/ 1430978 h 1430978"/>
                <a:gd name="connsiteX3" fmla="*/ 0 w 2184161"/>
                <a:gd name="connsiteY3" fmla="*/ 1430978 h 1430978"/>
                <a:gd name="connsiteX4" fmla="*/ 0 w 2184161"/>
                <a:gd name="connsiteY4" fmla="*/ 0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161" h="1430978">
                  <a:moveTo>
                    <a:pt x="0" y="0"/>
                  </a:moveTo>
                  <a:lnTo>
                    <a:pt x="2184161" y="0"/>
                  </a:lnTo>
                  <a:lnTo>
                    <a:pt x="2184161" y="1430978"/>
                  </a:lnTo>
                  <a:lnTo>
                    <a:pt x="0" y="14309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ctr" defTabSz="711200">
                <a:lnSpc>
                  <a:spcPct val="90000"/>
                </a:lnSpc>
                <a:spcBef>
                  <a:spcPct val="0"/>
                </a:spcBef>
                <a:spcAft>
                  <a:spcPct val="15000"/>
                </a:spcAft>
              </a:pPr>
              <a:r>
                <a:rPr lang="fr-FR" sz="1400" b="1" kern="1200" dirty="0"/>
                <a:t>Energies renouvelables </a:t>
              </a:r>
            </a:p>
            <a:p>
              <a:pPr marL="0" lvl="1" algn="ctr" defTabSz="711200">
                <a:lnSpc>
                  <a:spcPct val="90000"/>
                </a:lnSpc>
                <a:spcBef>
                  <a:spcPct val="0"/>
                </a:spcBef>
                <a:spcAft>
                  <a:spcPct val="15000"/>
                </a:spcAft>
              </a:pPr>
              <a:r>
                <a:rPr lang="fr-FR" sz="1400" b="1" kern="1200" dirty="0"/>
                <a:t>Santé, pharmaceutique  </a:t>
              </a:r>
            </a:p>
          </p:txBody>
        </p:sp>
      </p:grpSp>
      <p:sp>
        <p:nvSpPr>
          <p:cNvPr id="6" name="Forme libre : forme 5"/>
          <p:cNvSpPr/>
          <p:nvPr/>
        </p:nvSpPr>
        <p:spPr>
          <a:xfrm>
            <a:off x="2966023" y="4566673"/>
            <a:ext cx="1605945" cy="1430978"/>
          </a:xfrm>
          <a:custGeom>
            <a:avLst/>
            <a:gdLst>
              <a:gd name="connsiteX0" fmla="*/ 0 w 1456107"/>
              <a:gd name="connsiteY0" fmla="*/ 715489 h 1430978"/>
              <a:gd name="connsiteX1" fmla="*/ 728054 w 1456107"/>
              <a:gd name="connsiteY1" fmla="*/ 0 h 1430978"/>
              <a:gd name="connsiteX2" fmla="*/ 1456108 w 1456107"/>
              <a:gd name="connsiteY2" fmla="*/ 715489 h 1430978"/>
              <a:gd name="connsiteX3" fmla="*/ 728054 w 1456107"/>
              <a:gd name="connsiteY3" fmla="*/ 1430978 h 1430978"/>
              <a:gd name="connsiteX4" fmla="*/ 0 w 1456107"/>
              <a:gd name="connsiteY4" fmla="*/ 715489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107" h="1430978">
                <a:moveTo>
                  <a:pt x="0" y="715489"/>
                </a:moveTo>
                <a:cubicBezTo>
                  <a:pt x="0" y="320335"/>
                  <a:pt x="325961" y="0"/>
                  <a:pt x="728054" y="0"/>
                </a:cubicBezTo>
                <a:cubicBezTo>
                  <a:pt x="1130147" y="0"/>
                  <a:pt x="1456108" y="320335"/>
                  <a:pt x="1456108" y="715489"/>
                </a:cubicBezTo>
                <a:cubicBezTo>
                  <a:pt x="1456108" y="1110643"/>
                  <a:pt x="1130147" y="1430978"/>
                  <a:pt x="728054" y="1430978"/>
                </a:cubicBezTo>
                <a:cubicBezTo>
                  <a:pt x="325961" y="1430978"/>
                  <a:pt x="0" y="1110643"/>
                  <a:pt x="0" y="715489"/>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592" tIns="215912" rIns="219592" bIns="215912" numCol="1" spcCol="1270" anchor="ctr" anchorCtr="0">
            <a:noAutofit/>
          </a:bodyPr>
          <a:lstStyle/>
          <a:p>
            <a:pPr marL="0" lvl="0" indent="0" algn="ctr" defTabSz="444500">
              <a:lnSpc>
                <a:spcPct val="90000"/>
              </a:lnSpc>
              <a:spcBef>
                <a:spcPct val="0"/>
              </a:spcBef>
              <a:spcAft>
                <a:spcPct val="35000"/>
              </a:spcAft>
              <a:buNone/>
            </a:pPr>
            <a:r>
              <a:rPr lang="fr-FR" sz="1200" b="1" kern="1200" dirty="0"/>
              <a:t> Opportunités peu exploitées et fort potentiel  </a:t>
            </a:r>
          </a:p>
        </p:txBody>
      </p:sp>
      <p:sp>
        <p:nvSpPr>
          <p:cNvPr id="16" name="Forme libre : forme 15"/>
          <p:cNvSpPr/>
          <p:nvPr/>
        </p:nvSpPr>
        <p:spPr>
          <a:xfrm>
            <a:off x="2564535" y="1946807"/>
            <a:ext cx="2408919" cy="1430978"/>
          </a:xfrm>
          <a:custGeom>
            <a:avLst/>
            <a:gdLst>
              <a:gd name="connsiteX0" fmla="*/ 0 w 2184161"/>
              <a:gd name="connsiteY0" fmla="*/ 0 h 1430978"/>
              <a:gd name="connsiteX1" fmla="*/ 2184161 w 2184161"/>
              <a:gd name="connsiteY1" fmla="*/ 0 h 1430978"/>
              <a:gd name="connsiteX2" fmla="*/ 2184161 w 2184161"/>
              <a:gd name="connsiteY2" fmla="*/ 1430978 h 1430978"/>
              <a:gd name="connsiteX3" fmla="*/ 0 w 2184161"/>
              <a:gd name="connsiteY3" fmla="*/ 1430978 h 1430978"/>
              <a:gd name="connsiteX4" fmla="*/ 0 w 2184161"/>
              <a:gd name="connsiteY4" fmla="*/ 0 h 1430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161" h="1430978">
                <a:moveTo>
                  <a:pt x="0" y="0"/>
                </a:moveTo>
                <a:lnTo>
                  <a:pt x="2184161" y="0"/>
                </a:lnTo>
                <a:lnTo>
                  <a:pt x="2184161" y="1430978"/>
                </a:lnTo>
                <a:lnTo>
                  <a:pt x="0" y="14309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ctr" defTabSz="755650">
              <a:lnSpc>
                <a:spcPct val="90000"/>
              </a:lnSpc>
              <a:spcBef>
                <a:spcPct val="0"/>
              </a:spcBef>
              <a:spcAft>
                <a:spcPct val="15000"/>
              </a:spcAft>
            </a:pPr>
            <a:r>
              <a:rPr lang="fr-FR" sz="1400" b="1" kern="1200" dirty="0"/>
              <a:t>TIC </a:t>
            </a:r>
          </a:p>
          <a:p>
            <a:pPr marL="0" lvl="1" algn="ctr" defTabSz="755650">
              <a:lnSpc>
                <a:spcPct val="90000"/>
              </a:lnSpc>
              <a:spcBef>
                <a:spcPct val="0"/>
              </a:spcBef>
              <a:spcAft>
                <a:spcPct val="15000"/>
              </a:spcAft>
            </a:pPr>
            <a:r>
              <a:rPr lang="fr-FR" sz="1400" b="1" dirty="0"/>
              <a:t>Finance </a:t>
            </a:r>
            <a:endParaRPr lang="fr-FR" sz="1700" b="1" kern="1200" dirty="0"/>
          </a:p>
        </p:txBody>
      </p:sp>
      <p:sp>
        <p:nvSpPr>
          <p:cNvPr id="28" name="Flèche : bas 27"/>
          <p:cNvSpPr/>
          <p:nvPr/>
        </p:nvSpPr>
        <p:spPr>
          <a:xfrm>
            <a:off x="1406799" y="3438658"/>
            <a:ext cx="367990" cy="546870"/>
          </a:xfrm>
          <a:prstGeom prst="downArrow">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bas 28"/>
          <p:cNvSpPr/>
          <p:nvPr/>
        </p:nvSpPr>
        <p:spPr>
          <a:xfrm>
            <a:off x="3588748" y="3438658"/>
            <a:ext cx="367990" cy="546870"/>
          </a:xfrm>
          <a:prstGeom prst="downArrow">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 bas 29"/>
          <p:cNvSpPr/>
          <p:nvPr/>
        </p:nvSpPr>
        <p:spPr>
          <a:xfrm>
            <a:off x="5813672" y="3436443"/>
            <a:ext cx="367990" cy="546870"/>
          </a:xfrm>
          <a:prstGeom prst="downArrow">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 bas 30"/>
          <p:cNvSpPr/>
          <p:nvPr/>
        </p:nvSpPr>
        <p:spPr>
          <a:xfrm>
            <a:off x="8187104" y="3402826"/>
            <a:ext cx="367990" cy="546870"/>
          </a:xfrm>
          <a:prstGeom prst="downArrow">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èche : bas 31"/>
          <p:cNvSpPr/>
          <p:nvPr/>
        </p:nvSpPr>
        <p:spPr>
          <a:xfrm>
            <a:off x="10416506" y="3402826"/>
            <a:ext cx="367990" cy="546870"/>
          </a:xfrm>
          <a:prstGeom prst="downArrow">
            <a:avLst/>
          </a:prstGeom>
          <a:solidFill>
            <a:srgbClr val="339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1577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39641" y="-119044"/>
            <a:ext cx="9897061" cy="1202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sp>
        <p:nvSpPr>
          <p:cNvPr id="8" name="Titre 1"/>
          <p:cNvSpPr txBox="1"/>
          <p:nvPr/>
        </p:nvSpPr>
        <p:spPr>
          <a:xfrm>
            <a:off x="1700882" y="319933"/>
            <a:ext cx="10491118" cy="7635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Sujets discutés lors des entretiens </a:t>
            </a:r>
            <a:r>
              <a:rPr lang="fr-FR" sz="1800" dirty="0">
                <a:solidFill>
                  <a:schemeClr val="tx2">
                    <a:lumMod val="75000"/>
                    <a:lumOff val="25000"/>
                  </a:schemeClr>
                </a:solidFill>
                <a:latin typeface="+mn-lt"/>
                <a:ea typeface="+mn-ea"/>
                <a:cs typeface="+mn-cs"/>
              </a:rPr>
              <a:t>(liste non exhaustive) </a:t>
            </a:r>
            <a:endParaRPr lang="fr-FR" sz="3600" dirty="0">
              <a:solidFill>
                <a:schemeClr val="accent3">
                  <a:lumMod val="50000"/>
                </a:schemeClr>
              </a:solidFill>
            </a:endParaRP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graphicFrame>
        <p:nvGraphicFramePr>
          <p:cNvPr id="16" name="ZoneTexte 2"/>
          <p:cNvGraphicFramePr/>
          <p:nvPr>
            <p:extLst/>
          </p:nvPr>
        </p:nvGraphicFramePr>
        <p:xfrm>
          <a:off x="850441" y="1947845"/>
          <a:ext cx="10491118" cy="4437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70234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p:nvPr/>
        </p:nvSpPr>
        <p:spPr>
          <a:xfrm>
            <a:off x="439641" y="-119045"/>
            <a:ext cx="9897061"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3600" dirty="0">
              <a:solidFill>
                <a:schemeClr val="accent3">
                  <a:lumMod val="50000"/>
                </a:schemeClr>
              </a:solidFill>
            </a:endParaRPr>
          </a:p>
        </p:txBody>
      </p:sp>
      <p:sp>
        <p:nvSpPr>
          <p:cNvPr id="8" name="Titre 1"/>
          <p:cNvSpPr txBox="1"/>
          <p:nvPr/>
        </p:nvSpPr>
        <p:spPr>
          <a:xfrm>
            <a:off x="1580744" y="260411"/>
            <a:ext cx="10491118" cy="7635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tx2">
                    <a:lumMod val="75000"/>
                    <a:lumOff val="25000"/>
                  </a:schemeClr>
                </a:solidFill>
                <a:latin typeface="+mn-lt"/>
                <a:ea typeface="+mn-ea"/>
                <a:cs typeface="+mn-cs"/>
              </a:rPr>
              <a:t>Recommandations de suivi post-SIP </a:t>
            </a:r>
            <a:endParaRPr lang="fr-FR" sz="3600" dirty="0">
              <a:solidFill>
                <a:schemeClr val="accent3">
                  <a:lumMod val="50000"/>
                </a:schemeClr>
              </a:solidFill>
            </a:endParaRPr>
          </a:p>
        </p:txBody>
      </p:sp>
      <p:pic>
        <p:nvPicPr>
          <p:cNvPr id="4" name="Image 3"/>
          <p:cNvPicPr>
            <a:picLocks noChangeAspect="1"/>
          </p:cNvPicPr>
          <p:nvPr/>
        </p:nvPicPr>
        <p:blipFill>
          <a:blip r:embed="rId3"/>
          <a:stretch>
            <a:fillRect/>
          </a:stretch>
        </p:blipFill>
        <p:spPr>
          <a:xfrm>
            <a:off x="0" y="0"/>
            <a:ext cx="1580744" cy="1828800"/>
          </a:xfrm>
          <a:prstGeom prst="rect">
            <a:avLst/>
          </a:prstGeom>
        </p:spPr>
      </p:pic>
      <p:graphicFrame>
        <p:nvGraphicFramePr>
          <p:cNvPr id="10" name="ZoneTexte 2"/>
          <p:cNvGraphicFramePr/>
          <p:nvPr>
            <p:extLst/>
          </p:nvPr>
        </p:nvGraphicFramePr>
        <p:xfrm>
          <a:off x="218044" y="1010791"/>
          <a:ext cx="11755911" cy="61769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5278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FA6E443-9525-0607-BAE9-C680FED6F7BF}"/>
              </a:ext>
            </a:extLst>
          </p:cNvPr>
          <p:cNvPicPr>
            <a:picLocks noChangeAspect="1"/>
          </p:cNvPicPr>
          <p:nvPr/>
        </p:nvPicPr>
        <p:blipFill>
          <a:blip r:embed="rId3"/>
          <a:stretch>
            <a:fillRect/>
          </a:stretch>
        </p:blipFill>
        <p:spPr>
          <a:xfrm>
            <a:off x="4185920" y="1219183"/>
            <a:ext cx="3820160" cy="4419633"/>
          </a:xfrm>
          <a:prstGeom prst="rect">
            <a:avLst/>
          </a:prstGeom>
        </p:spPr>
      </p:pic>
    </p:spTree>
    <p:extLst>
      <p:ext uri="{BB962C8B-B14F-4D97-AF65-F5344CB8AC3E}">
        <p14:creationId xmlns:p14="http://schemas.microsoft.com/office/powerpoint/2010/main" val="2697730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B2E7B03C-4F18-4AF2-71A6-E7D53DE2F8ED}"/>
              </a:ext>
            </a:extLst>
          </p:cNvPr>
          <p:cNvPicPr>
            <a:picLocks noChangeAspect="1"/>
          </p:cNvPicPr>
          <p:nvPr/>
        </p:nvPicPr>
        <p:blipFill>
          <a:blip r:embed="rId3"/>
          <a:stretch>
            <a:fillRect/>
          </a:stretch>
        </p:blipFill>
        <p:spPr>
          <a:xfrm>
            <a:off x="0" y="1"/>
            <a:ext cx="1580744" cy="1828800"/>
          </a:xfrm>
          <a:prstGeom prst="rect">
            <a:avLst/>
          </a:prstGeom>
        </p:spPr>
      </p:pic>
      <p:sp>
        <p:nvSpPr>
          <p:cNvPr id="7" name="ZoneTexte 6">
            <a:extLst>
              <a:ext uri="{FF2B5EF4-FFF2-40B4-BE49-F238E27FC236}">
                <a16:creationId xmlns:a16="http://schemas.microsoft.com/office/drawing/2014/main" xmlns="" id="{16BD7647-54A2-443E-7291-2D9274F2D753}"/>
              </a:ext>
            </a:extLst>
          </p:cNvPr>
          <p:cNvSpPr txBox="1"/>
          <p:nvPr/>
        </p:nvSpPr>
        <p:spPr>
          <a:xfrm>
            <a:off x="1580744" y="438194"/>
            <a:ext cx="9964933" cy="1200329"/>
          </a:xfrm>
          <a:prstGeom prst="rect">
            <a:avLst/>
          </a:prstGeom>
          <a:noFill/>
        </p:spPr>
        <p:txBody>
          <a:bodyPr wrap="square">
            <a:spAutoFit/>
          </a:bodyPr>
          <a:lstStyle/>
          <a:p>
            <a:r>
              <a:rPr lang="fr-FR" sz="2400" b="1" dirty="0" smtClean="0">
                <a:solidFill>
                  <a:schemeClr val="tx2">
                    <a:lumMod val="75000"/>
                    <a:lumOff val="25000"/>
                  </a:schemeClr>
                </a:solidFill>
              </a:rPr>
              <a:t>EU-Algeria </a:t>
            </a:r>
            <a:r>
              <a:rPr lang="fr-FR" sz="2400" b="1" dirty="0" err="1" smtClean="0">
                <a:solidFill>
                  <a:schemeClr val="tx2">
                    <a:lumMod val="75000"/>
                    <a:lumOff val="25000"/>
                  </a:schemeClr>
                </a:solidFill>
              </a:rPr>
              <a:t>Sustainable</a:t>
            </a:r>
            <a:r>
              <a:rPr lang="fr-FR" sz="2400" b="1" dirty="0" smtClean="0">
                <a:solidFill>
                  <a:schemeClr val="tx2">
                    <a:lumMod val="75000"/>
                    <a:lumOff val="25000"/>
                  </a:schemeClr>
                </a:solidFill>
              </a:rPr>
              <a:t> Investment </a:t>
            </a:r>
            <a:r>
              <a:rPr lang="fr-FR" sz="2400" b="1" dirty="0" err="1" smtClean="0">
                <a:solidFill>
                  <a:schemeClr val="tx2">
                    <a:lumMod val="75000"/>
                    <a:lumOff val="25000"/>
                  </a:schemeClr>
                </a:solidFill>
              </a:rPr>
              <a:t>Partnership</a:t>
            </a:r>
            <a:r>
              <a:rPr lang="fr-FR" sz="2400" b="1" dirty="0" smtClean="0">
                <a:solidFill>
                  <a:schemeClr val="tx2">
                    <a:lumMod val="75000"/>
                    <a:lumOff val="25000"/>
                  </a:schemeClr>
                </a:solidFill>
              </a:rPr>
              <a:t> (</a:t>
            </a:r>
            <a:r>
              <a:rPr lang="fr-FR" sz="2400" b="1" dirty="0" err="1" smtClean="0">
                <a:solidFill>
                  <a:schemeClr val="tx2">
                    <a:lumMod val="75000"/>
                    <a:lumOff val="25000"/>
                  </a:schemeClr>
                </a:solidFill>
              </a:rPr>
              <a:t>SIP</a:t>
            </a:r>
            <a:r>
              <a:rPr lang="fr-FR" sz="2400" b="1" dirty="0" smtClean="0">
                <a:solidFill>
                  <a:schemeClr val="tx2">
                    <a:lumMod val="75000"/>
                    <a:lumOff val="25000"/>
                  </a:schemeClr>
                </a:solidFill>
              </a:rPr>
              <a:t>): </a:t>
            </a:r>
          </a:p>
          <a:p>
            <a:endParaRPr lang="fr-FR" sz="2400" b="1" dirty="0">
              <a:solidFill>
                <a:schemeClr val="tx2">
                  <a:lumMod val="75000"/>
                  <a:lumOff val="25000"/>
                </a:schemeClr>
              </a:solidFill>
            </a:endParaRPr>
          </a:p>
          <a:p>
            <a:r>
              <a:rPr lang="fr-FR" sz="2400" b="1" dirty="0" smtClean="0">
                <a:solidFill>
                  <a:schemeClr val="tx2">
                    <a:lumMod val="75000"/>
                    <a:lumOff val="25000"/>
                  </a:schemeClr>
                </a:solidFill>
              </a:rPr>
              <a:t>Contexte :</a:t>
            </a:r>
            <a:endParaRPr lang="fr-FR" sz="2400" b="1" dirty="0">
              <a:solidFill>
                <a:schemeClr val="tx2">
                  <a:lumMod val="75000"/>
                  <a:lumOff val="25000"/>
                </a:schemeClr>
              </a:solidFill>
            </a:endParaRPr>
          </a:p>
        </p:txBody>
      </p:sp>
      <p:sp>
        <p:nvSpPr>
          <p:cNvPr id="4" name="TextBox 3"/>
          <p:cNvSpPr txBox="1"/>
          <p:nvPr/>
        </p:nvSpPr>
        <p:spPr>
          <a:xfrm>
            <a:off x="1776381" y="1828801"/>
            <a:ext cx="9573658" cy="3139321"/>
          </a:xfrm>
          <a:prstGeom prst="rect">
            <a:avLst/>
          </a:prstGeom>
          <a:noFill/>
        </p:spPr>
        <p:txBody>
          <a:bodyPr wrap="square" rtlCol="0">
            <a:spAutoFit/>
          </a:bodyPr>
          <a:lstStyle/>
          <a:p>
            <a:pPr marL="285750" indent="-285750">
              <a:buFont typeface="Arial" panose="020B0604020202020204" pitchFamily="34" charset="0"/>
              <a:buChar char="•"/>
            </a:pPr>
            <a:endParaRPr lang="fr-BE" dirty="0" smtClean="0">
              <a:solidFill>
                <a:schemeClr val="accent1"/>
              </a:solidFill>
            </a:endParaRPr>
          </a:p>
          <a:p>
            <a:pPr marL="285750" indent="-285750">
              <a:buFont typeface="Arial" panose="020B0604020202020204" pitchFamily="34" charset="0"/>
              <a:buChar char="•"/>
            </a:pPr>
            <a:r>
              <a:rPr lang="fr-BE" b="1" dirty="0" smtClean="0">
                <a:solidFill>
                  <a:schemeClr val="accent1"/>
                </a:solidFill>
              </a:rPr>
              <a:t>2011 : Révision partielle </a:t>
            </a:r>
            <a:r>
              <a:rPr lang="fr-BE" dirty="0" smtClean="0">
                <a:solidFill>
                  <a:schemeClr val="accent1"/>
                </a:solidFill>
              </a:rPr>
              <a:t>pour reporter le démantèlement tarifaire de 2017 à 2020    </a:t>
            </a:r>
          </a:p>
          <a:p>
            <a:pPr marL="285750" indent="-285750">
              <a:buFont typeface="Arial" panose="020B0604020202020204" pitchFamily="34" charset="0"/>
              <a:buChar char="•"/>
            </a:pPr>
            <a:endParaRPr lang="fr-BE" b="1" dirty="0" smtClean="0">
              <a:solidFill>
                <a:schemeClr val="accent1"/>
              </a:solidFill>
            </a:endParaRPr>
          </a:p>
          <a:p>
            <a:pPr marL="285750" indent="-285750">
              <a:buFont typeface="Arial" panose="020B0604020202020204" pitchFamily="34" charset="0"/>
              <a:buChar char="•"/>
            </a:pPr>
            <a:endParaRPr lang="fr-BE" b="1" dirty="0" smtClean="0">
              <a:solidFill>
                <a:schemeClr val="accent1"/>
              </a:solidFill>
            </a:endParaRPr>
          </a:p>
          <a:p>
            <a:pPr marL="285750" indent="-285750">
              <a:buFont typeface="Arial" panose="020B0604020202020204" pitchFamily="34" charset="0"/>
              <a:buChar char="•"/>
            </a:pPr>
            <a:r>
              <a:rPr lang="fr-BE" b="1" dirty="0" smtClean="0">
                <a:solidFill>
                  <a:schemeClr val="accent1"/>
                </a:solidFill>
              </a:rPr>
              <a:t>2016 : Évaluation conjointe </a:t>
            </a:r>
            <a:r>
              <a:rPr lang="fr-BE" dirty="0" smtClean="0">
                <a:solidFill>
                  <a:schemeClr val="accent1"/>
                </a:solidFill>
              </a:rPr>
              <a:t>de l’AA et adoption de « </a:t>
            </a:r>
            <a:r>
              <a:rPr lang="fr-BE" b="1" dirty="0" smtClean="0">
                <a:solidFill>
                  <a:schemeClr val="accent1"/>
                </a:solidFill>
              </a:rPr>
              <a:t>priorités de partenariat</a:t>
            </a:r>
            <a:r>
              <a:rPr lang="fr-BE" dirty="0" smtClean="0">
                <a:solidFill>
                  <a:schemeClr val="accent1"/>
                </a:solidFill>
              </a:rPr>
              <a:t> » </a:t>
            </a:r>
          </a:p>
          <a:p>
            <a:pPr marL="285750" indent="-285750">
              <a:buFont typeface="Arial" panose="020B0604020202020204" pitchFamily="34" charset="0"/>
              <a:buChar char="•"/>
            </a:pPr>
            <a:endParaRPr lang="fr-BE" b="1" dirty="0" smtClean="0">
              <a:solidFill>
                <a:schemeClr val="accent1"/>
              </a:solidFill>
            </a:endParaRPr>
          </a:p>
          <a:p>
            <a:pPr marL="285750" indent="-285750">
              <a:buFont typeface="Arial" panose="020B0604020202020204" pitchFamily="34" charset="0"/>
              <a:buChar char="•"/>
            </a:pPr>
            <a:endParaRPr lang="fr-BE" b="1" dirty="0" smtClean="0">
              <a:solidFill>
                <a:schemeClr val="accent1"/>
              </a:solidFill>
            </a:endParaRPr>
          </a:p>
          <a:p>
            <a:pPr marL="285750" indent="-285750">
              <a:buFont typeface="Arial" panose="020B0604020202020204" pitchFamily="34" charset="0"/>
              <a:buChar char="•"/>
            </a:pPr>
            <a:r>
              <a:rPr lang="fr-BE" b="1" dirty="0" smtClean="0">
                <a:solidFill>
                  <a:schemeClr val="accent1"/>
                </a:solidFill>
              </a:rPr>
              <a:t>2020 et 2024 </a:t>
            </a:r>
            <a:r>
              <a:rPr lang="fr-BE" dirty="0" smtClean="0">
                <a:solidFill>
                  <a:schemeClr val="accent1"/>
                </a:solidFill>
              </a:rPr>
              <a:t>: Négociations commerciales</a:t>
            </a:r>
          </a:p>
          <a:p>
            <a:pPr marL="285750" indent="-285750">
              <a:buFont typeface="Arial" panose="020B0604020202020204" pitchFamily="34" charset="0"/>
              <a:buChar char="•"/>
            </a:pPr>
            <a:endParaRPr lang="en-GB" dirty="0">
              <a:solidFill>
                <a:schemeClr val="accent1"/>
              </a:solidFill>
            </a:endParaRPr>
          </a:p>
        </p:txBody>
      </p:sp>
    </p:spTree>
    <p:extLst>
      <p:ext uri="{BB962C8B-B14F-4D97-AF65-F5344CB8AC3E}">
        <p14:creationId xmlns:p14="http://schemas.microsoft.com/office/powerpoint/2010/main" val="1360745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B2E7B03C-4F18-4AF2-71A6-E7D53DE2F8ED}"/>
              </a:ext>
            </a:extLst>
          </p:cNvPr>
          <p:cNvPicPr>
            <a:picLocks noChangeAspect="1"/>
          </p:cNvPicPr>
          <p:nvPr/>
        </p:nvPicPr>
        <p:blipFill>
          <a:blip r:embed="rId3"/>
          <a:stretch>
            <a:fillRect/>
          </a:stretch>
        </p:blipFill>
        <p:spPr>
          <a:xfrm>
            <a:off x="0" y="1"/>
            <a:ext cx="1580744" cy="1828800"/>
          </a:xfrm>
          <a:prstGeom prst="rect">
            <a:avLst/>
          </a:prstGeom>
        </p:spPr>
      </p:pic>
      <p:sp>
        <p:nvSpPr>
          <p:cNvPr id="7" name="ZoneTexte 6">
            <a:extLst>
              <a:ext uri="{FF2B5EF4-FFF2-40B4-BE49-F238E27FC236}">
                <a16:creationId xmlns:a16="http://schemas.microsoft.com/office/drawing/2014/main" xmlns="" id="{16BD7647-54A2-443E-7291-2D9274F2D753}"/>
              </a:ext>
            </a:extLst>
          </p:cNvPr>
          <p:cNvSpPr txBox="1"/>
          <p:nvPr/>
        </p:nvSpPr>
        <p:spPr>
          <a:xfrm>
            <a:off x="1580744" y="438194"/>
            <a:ext cx="9964933" cy="1200329"/>
          </a:xfrm>
          <a:prstGeom prst="rect">
            <a:avLst/>
          </a:prstGeom>
          <a:noFill/>
        </p:spPr>
        <p:txBody>
          <a:bodyPr wrap="square">
            <a:spAutoFit/>
          </a:bodyPr>
          <a:lstStyle/>
          <a:p>
            <a:r>
              <a:rPr lang="fr-FR" sz="2400" b="1" dirty="0" smtClean="0">
                <a:solidFill>
                  <a:schemeClr val="tx2">
                    <a:lumMod val="75000"/>
                    <a:lumOff val="25000"/>
                  </a:schemeClr>
                </a:solidFill>
              </a:rPr>
              <a:t>EU-Algeria </a:t>
            </a:r>
            <a:r>
              <a:rPr lang="fr-FR" sz="2400" b="1" dirty="0" err="1" smtClean="0">
                <a:solidFill>
                  <a:schemeClr val="tx2">
                    <a:lumMod val="75000"/>
                    <a:lumOff val="25000"/>
                  </a:schemeClr>
                </a:solidFill>
              </a:rPr>
              <a:t>Sustainable</a:t>
            </a:r>
            <a:r>
              <a:rPr lang="fr-FR" sz="2400" b="1" dirty="0" smtClean="0">
                <a:solidFill>
                  <a:schemeClr val="tx2">
                    <a:lumMod val="75000"/>
                    <a:lumOff val="25000"/>
                  </a:schemeClr>
                </a:solidFill>
              </a:rPr>
              <a:t> Investment </a:t>
            </a:r>
            <a:r>
              <a:rPr lang="fr-FR" sz="2400" b="1" dirty="0" err="1" smtClean="0">
                <a:solidFill>
                  <a:schemeClr val="tx2">
                    <a:lumMod val="75000"/>
                    <a:lumOff val="25000"/>
                  </a:schemeClr>
                </a:solidFill>
              </a:rPr>
              <a:t>Partnership</a:t>
            </a:r>
            <a:r>
              <a:rPr lang="fr-FR" sz="2400" b="1" dirty="0" smtClean="0">
                <a:solidFill>
                  <a:schemeClr val="tx2">
                    <a:lumMod val="75000"/>
                    <a:lumOff val="25000"/>
                  </a:schemeClr>
                </a:solidFill>
              </a:rPr>
              <a:t> (</a:t>
            </a:r>
            <a:r>
              <a:rPr lang="fr-FR" sz="2400" b="1" dirty="0" err="1" smtClean="0">
                <a:solidFill>
                  <a:schemeClr val="tx2">
                    <a:lumMod val="75000"/>
                    <a:lumOff val="25000"/>
                  </a:schemeClr>
                </a:solidFill>
              </a:rPr>
              <a:t>SIP</a:t>
            </a:r>
            <a:r>
              <a:rPr lang="fr-FR" sz="2400" b="1" dirty="0" smtClean="0">
                <a:solidFill>
                  <a:schemeClr val="tx2">
                    <a:lumMod val="75000"/>
                    <a:lumOff val="25000"/>
                  </a:schemeClr>
                </a:solidFill>
              </a:rPr>
              <a:t>): </a:t>
            </a:r>
          </a:p>
          <a:p>
            <a:endParaRPr lang="fr-FR" sz="2400" b="1" dirty="0">
              <a:solidFill>
                <a:schemeClr val="tx2">
                  <a:lumMod val="75000"/>
                  <a:lumOff val="25000"/>
                </a:schemeClr>
              </a:solidFill>
            </a:endParaRPr>
          </a:p>
          <a:p>
            <a:r>
              <a:rPr lang="fr-FR" sz="2400" b="1" dirty="0" smtClean="0">
                <a:solidFill>
                  <a:schemeClr val="tx2">
                    <a:lumMod val="75000"/>
                    <a:lumOff val="25000"/>
                  </a:schemeClr>
                </a:solidFill>
              </a:rPr>
              <a:t>Contexte :</a:t>
            </a:r>
            <a:endParaRPr lang="fr-FR" sz="2400" b="1" dirty="0">
              <a:solidFill>
                <a:schemeClr val="tx2">
                  <a:lumMod val="75000"/>
                  <a:lumOff val="25000"/>
                </a:schemeClr>
              </a:solidFill>
            </a:endParaRPr>
          </a:p>
        </p:txBody>
      </p:sp>
      <p:sp>
        <p:nvSpPr>
          <p:cNvPr id="4" name="TextBox 3"/>
          <p:cNvSpPr txBox="1"/>
          <p:nvPr/>
        </p:nvSpPr>
        <p:spPr>
          <a:xfrm>
            <a:off x="1776381" y="1828801"/>
            <a:ext cx="9573658" cy="4862870"/>
          </a:xfrm>
          <a:prstGeom prst="rect">
            <a:avLst/>
          </a:prstGeom>
          <a:noFill/>
        </p:spPr>
        <p:txBody>
          <a:bodyPr wrap="square" rtlCol="0">
            <a:spAutoFit/>
          </a:bodyPr>
          <a:lstStyle/>
          <a:p>
            <a:pPr marL="285750" indent="-285750">
              <a:buFont typeface="Arial" panose="020B0604020202020204" pitchFamily="34" charset="0"/>
              <a:buChar char="•"/>
            </a:pPr>
            <a:endParaRPr lang="fr-BE" dirty="0" smtClean="0">
              <a:solidFill>
                <a:schemeClr val="accent1"/>
              </a:solidFill>
            </a:endParaRPr>
          </a:p>
          <a:p>
            <a:pPr marL="285750" indent="-285750">
              <a:buFont typeface="Arial" panose="020B0604020202020204" pitchFamily="34" charset="0"/>
              <a:buChar char="•"/>
            </a:pPr>
            <a:r>
              <a:rPr lang="fr-BE" b="1" dirty="0" smtClean="0">
                <a:solidFill>
                  <a:schemeClr val="accent1"/>
                </a:solidFill>
              </a:rPr>
              <a:t>2020-2022: Un nouveau c</a:t>
            </a:r>
            <a:r>
              <a:rPr lang="fr-FR" b="1" dirty="0" err="1" smtClean="0">
                <a:solidFill>
                  <a:schemeClr val="accent1"/>
                </a:solidFill>
              </a:rPr>
              <a:t>ontexte</a:t>
            </a:r>
            <a:endParaRPr lang="fr-FR" b="1" dirty="0">
              <a:solidFill>
                <a:schemeClr val="accent1"/>
              </a:solidFill>
            </a:endParaRPr>
          </a:p>
          <a:p>
            <a:pPr marL="914400" lvl="1" indent="-457200" algn="just">
              <a:spcAft>
                <a:spcPts val="1200"/>
              </a:spcAft>
              <a:buFont typeface="Arial" panose="020B0604020202020204" pitchFamily="34" charset="0"/>
              <a:buChar char="•"/>
            </a:pPr>
            <a:endParaRPr lang="fr-FR" b="1" dirty="0" smtClean="0">
              <a:solidFill>
                <a:schemeClr val="accent1"/>
              </a:solidFill>
            </a:endParaRPr>
          </a:p>
          <a:p>
            <a:pPr marL="914400" lvl="1" indent="-457200" algn="just">
              <a:spcAft>
                <a:spcPts val="1200"/>
              </a:spcAft>
              <a:buFont typeface="Arial" panose="020B0604020202020204" pitchFamily="34" charset="0"/>
              <a:buChar char="•"/>
            </a:pPr>
            <a:r>
              <a:rPr lang="fr-FR" dirty="0" smtClean="0">
                <a:solidFill>
                  <a:schemeClr val="accent1"/>
                </a:solidFill>
              </a:rPr>
              <a:t>Changements climatiques : Transition </a:t>
            </a:r>
            <a:r>
              <a:rPr lang="fr-FR" dirty="0">
                <a:solidFill>
                  <a:schemeClr val="accent1"/>
                </a:solidFill>
              </a:rPr>
              <a:t>énergétique &amp;</a:t>
            </a:r>
            <a:r>
              <a:rPr lang="fr-FR" dirty="0" smtClean="0">
                <a:solidFill>
                  <a:schemeClr val="accent1"/>
                </a:solidFill>
              </a:rPr>
              <a:t> </a:t>
            </a:r>
            <a:r>
              <a:rPr lang="fr-FR" dirty="0">
                <a:solidFill>
                  <a:schemeClr val="accent1"/>
                </a:solidFill>
              </a:rPr>
              <a:t>Focus  sur un développement </a:t>
            </a:r>
            <a:r>
              <a:rPr lang="fr-FR" dirty="0" smtClean="0">
                <a:solidFill>
                  <a:schemeClr val="accent1"/>
                </a:solidFill>
              </a:rPr>
              <a:t>durable </a:t>
            </a:r>
            <a:r>
              <a:rPr lang="fr-FR" dirty="0">
                <a:solidFill>
                  <a:schemeClr val="accent1"/>
                </a:solidFill>
              </a:rPr>
              <a:t>;</a:t>
            </a:r>
          </a:p>
          <a:p>
            <a:pPr marL="914400" lvl="1" indent="-457200" algn="just">
              <a:spcAft>
                <a:spcPts val="1200"/>
              </a:spcAft>
              <a:buFont typeface="Arial" panose="020B0604020202020204" pitchFamily="34" charset="0"/>
              <a:buChar char="•"/>
            </a:pPr>
            <a:r>
              <a:rPr lang="fr-FR" dirty="0">
                <a:solidFill>
                  <a:schemeClr val="accent1"/>
                </a:solidFill>
              </a:rPr>
              <a:t>Pandémie </a:t>
            </a:r>
            <a:r>
              <a:rPr lang="fr-FR" dirty="0" err="1">
                <a:solidFill>
                  <a:schemeClr val="accent1"/>
                </a:solidFill>
              </a:rPr>
              <a:t>Covid</a:t>
            </a:r>
            <a:r>
              <a:rPr lang="fr-FR" dirty="0">
                <a:solidFill>
                  <a:schemeClr val="accent1"/>
                </a:solidFill>
              </a:rPr>
              <a:t> </a:t>
            </a:r>
            <a:r>
              <a:rPr lang="fr-FR" dirty="0" smtClean="0">
                <a:solidFill>
                  <a:schemeClr val="accent1"/>
                </a:solidFill>
              </a:rPr>
              <a:t>;</a:t>
            </a:r>
            <a:endParaRPr lang="fr-FR" dirty="0">
              <a:solidFill>
                <a:schemeClr val="accent1"/>
              </a:solidFill>
            </a:endParaRPr>
          </a:p>
          <a:p>
            <a:pPr marL="914400" lvl="1" indent="-457200" algn="just">
              <a:spcAft>
                <a:spcPts val="1200"/>
              </a:spcAft>
              <a:buFont typeface="Arial" panose="020B0604020202020204" pitchFamily="34" charset="0"/>
              <a:buChar char="•"/>
            </a:pPr>
            <a:r>
              <a:rPr lang="fr-FR" dirty="0" smtClean="0">
                <a:solidFill>
                  <a:schemeClr val="accent1"/>
                </a:solidFill>
              </a:rPr>
              <a:t>Nouvelles </a:t>
            </a:r>
            <a:r>
              <a:rPr lang="fr-FR" dirty="0">
                <a:solidFill>
                  <a:schemeClr val="accent1"/>
                </a:solidFill>
              </a:rPr>
              <a:t>réalités </a:t>
            </a:r>
            <a:r>
              <a:rPr lang="fr-FR" dirty="0" smtClean="0">
                <a:solidFill>
                  <a:schemeClr val="accent1"/>
                </a:solidFill>
              </a:rPr>
              <a:t>géopolitiques;</a:t>
            </a:r>
            <a:endParaRPr lang="fr-FR" dirty="0">
              <a:solidFill>
                <a:schemeClr val="accent1"/>
              </a:solidFill>
            </a:endParaRPr>
          </a:p>
          <a:p>
            <a:pPr marL="914400" lvl="1" indent="-457200" algn="just">
              <a:buFont typeface="Arial" panose="020B0604020202020204" pitchFamily="34" charset="0"/>
              <a:buChar char="•"/>
            </a:pPr>
            <a:r>
              <a:rPr lang="fr-FR" dirty="0" smtClean="0">
                <a:solidFill>
                  <a:schemeClr val="accent1"/>
                </a:solidFill>
              </a:rPr>
              <a:t>Des réformes positives en Algérie, notamment en matière d’IDE</a:t>
            </a:r>
            <a:r>
              <a:rPr lang="fr-FR" b="1" dirty="0" smtClean="0">
                <a:solidFill>
                  <a:schemeClr val="accent1"/>
                </a:solidFill>
              </a:rPr>
              <a:t>. </a:t>
            </a:r>
          </a:p>
          <a:p>
            <a:pPr marL="285750" indent="-285750">
              <a:buFont typeface="Arial" panose="020B0604020202020204" pitchFamily="34" charset="0"/>
              <a:buChar char="•"/>
            </a:pPr>
            <a:endParaRPr lang="fr-BE" dirty="0" smtClean="0">
              <a:solidFill>
                <a:schemeClr val="accent1"/>
              </a:solidFill>
            </a:endParaRPr>
          </a:p>
          <a:p>
            <a:pPr marL="285750" indent="-285750">
              <a:buFont typeface="Arial" panose="020B0604020202020204" pitchFamily="34" charset="0"/>
              <a:buChar char="•"/>
            </a:pPr>
            <a:r>
              <a:rPr lang="fr-BE" dirty="0" smtClean="0">
                <a:solidFill>
                  <a:schemeClr val="accent1"/>
                </a:solidFill>
              </a:rPr>
              <a:t>Besoin partagé de donner un nouvel élan à la </a:t>
            </a:r>
            <a:r>
              <a:rPr lang="fr-FR" dirty="0" smtClean="0">
                <a:solidFill>
                  <a:schemeClr val="accent1"/>
                </a:solidFill>
              </a:rPr>
              <a:t>coopération UE-Algérie;</a:t>
            </a:r>
          </a:p>
          <a:p>
            <a:endParaRPr lang="fr-FR" dirty="0" smtClean="0">
              <a:solidFill>
                <a:schemeClr val="accent1"/>
              </a:solidFill>
            </a:endParaRPr>
          </a:p>
          <a:p>
            <a:pPr marL="285750" indent="-285750">
              <a:buFont typeface="Arial" panose="020B0604020202020204" pitchFamily="34" charset="0"/>
              <a:buChar char="•"/>
            </a:pPr>
            <a:r>
              <a:rPr lang="fr-FR" dirty="0" smtClean="0">
                <a:solidFill>
                  <a:schemeClr val="accent1"/>
                </a:solidFill>
              </a:rPr>
              <a:t>Trouver une issue aux discussions </a:t>
            </a:r>
            <a:r>
              <a:rPr lang="fr-FR" dirty="0">
                <a:solidFill>
                  <a:schemeClr val="accent1"/>
                </a:solidFill>
              </a:rPr>
              <a:t>autour de l’Accord </a:t>
            </a:r>
            <a:r>
              <a:rPr lang="fr-FR" dirty="0" smtClean="0">
                <a:solidFill>
                  <a:schemeClr val="accent1"/>
                </a:solidFill>
              </a:rPr>
              <a:t>d’Association;</a:t>
            </a:r>
            <a:endParaRPr lang="fr-FR" dirty="0">
              <a:solidFill>
                <a:schemeClr val="accent1"/>
              </a:solidFill>
            </a:endParaRPr>
          </a:p>
          <a:p>
            <a:pPr marL="285750" indent="-285750">
              <a:buFont typeface="Arial" panose="020B0604020202020204" pitchFamily="34" charset="0"/>
              <a:buChar char="•"/>
            </a:pPr>
            <a:endParaRPr lang="en-GB" dirty="0">
              <a:solidFill>
                <a:schemeClr val="accent1"/>
              </a:solidFill>
            </a:endParaRPr>
          </a:p>
        </p:txBody>
      </p:sp>
    </p:spTree>
    <p:extLst>
      <p:ext uri="{BB962C8B-B14F-4D97-AF65-F5344CB8AC3E}">
        <p14:creationId xmlns:p14="http://schemas.microsoft.com/office/powerpoint/2010/main" val="2204725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CC2A0994-68F1-4948-B29E-3FDE62D9911C}"/>
              </a:ext>
            </a:extLst>
          </p:cNvPr>
          <p:cNvPicPr>
            <a:picLocks noChangeAspect="1"/>
          </p:cNvPicPr>
          <p:nvPr/>
        </p:nvPicPr>
        <p:blipFill>
          <a:blip r:embed="rId3"/>
          <a:stretch>
            <a:fillRect/>
          </a:stretch>
        </p:blipFill>
        <p:spPr>
          <a:xfrm>
            <a:off x="4632658" y="1248007"/>
            <a:ext cx="2230366" cy="1147045"/>
          </a:xfrm>
          <a:prstGeom prst="rect">
            <a:avLst/>
          </a:prstGeom>
        </p:spPr>
      </p:pic>
      <p:sp>
        <p:nvSpPr>
          <p:cNvPr id="18" name="Forme libre : forme 17">
            <a:extLst>
              <a:ext uri="{FF2B5EF4-FFF2-40B4-BE49-F238E27FC236}">
                <a16:creationId xmlns:a16="http://schemas.microsoft.com/office/drawing/2014/main" xmlns="" id="{8A4C9FD3-22D8-A707-241A-18AAEE556799}"/>
              </a:ext>
            </a:extLst>
          </p:cNvPr>
          <p:cNvSpPr/>
          <p:nvPr/>
        </p:nvSpPr>
        <p:spPr>
          <a:xfrm>
            <a:off x="1355251" y="2779336"/>
            <a:ext cx="2374301" cy="2272029"/>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ln>
            <a:solidFill>
              <a:srgbClr val="009999"/>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3040" tIns="223040" rIns="223040" bIns="223040" numCol="1" spcCol="1270" anchor="ctr" anchorCtr="0">
            <a:noAutofit/>
          </a:bodyPr>
          <a:lstStyle/>
          <a:p>
            <a:pPr marL="0" lvl="0" indent="0" algn="ctr" defTabSz="444500">
              <a:lnSpc>
                <a:spcPct val="90000"/>
              </a:lnSpc>
              <a:spcBef>
                <a:spcPct val="0"/>
              </a:spcBef>
              <a:spcAft>
                <a:spcPct val="35000"/>
              </a:spcAft>
              <a:buNone/>
            </a:pPr>
            <a:r>
              <a:rPr lang="fr-FR" dirty="0">
                <a:solidFill>
                  <a:schemeClr val="tx2">
                    <a:lumMod val="75000"/>
                    <a:lumOff val="25000"/>
                  </a:schemeClr>
                </a:solidFill>
              </a:rPr>
              <a:t>Groupe euro-algérien d’expert(e)s  </a:t>
            </a:r>
          </a:p>
        </p:txBody>
      </p:sp>
      <p:sp>
        <p:nvSpPr>
          <p:cNvPr id="19" name="Forme libre : forme 18">
            <a:extLst>
              <a:ext uri="{FF2B5EF4-FFF2-40B4-BE49-F238E27FC236}">
                <a16:creationId xmlns:a16="http://schemas.microsoft.com/office/drawing/2014/main" xmlns="" id="{050DF377-51AD-D3E0-73E6-57C3E3D49BCA}"/>
              </a:ext>
            </a:extLst>
          </p:cNvPr>
          <p:cNvSpPr/>
          <p:nvPr/>
        </p:nvSpPr>
        <p:spPr>
          <a:xfrm>
            <a:off x="3548283" y="2779336"/>
            <a:ext cx="2480405" cy="2272029"/>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ln>
            <a:solidFill>
              <a:srgbClr val="009999"/>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3040" tIns="223040" rIns="223040" bIns="223040" numCol="1" spcCol="1270" anchor="ctr" anchorCtr="0">
            <a:noAutofit/>
          </a:bodyPr>
          <a:lstStyle/>
          <a:p>
            <a:pPr marL="0" lvl="0" indent="0" algn="ctr" defTabSz="444500">
              <a:lnSpc>
                <a:spcPct val="90000"/>
              </a:lnSpc>
              <a:spcBef>
                <a:spcPct val="0"/>
              </a:spcBef>
              <a:spcAft>
                <a:spcPct val="35000"/>
              </a:spcAft>
              <a:buNone/>
            </a:pPr>
            <a:r>
              <a:rPr lang="fr-FR" dirty="0" smtClean="0">
                <a:solidFill>
                  <a:schemeClr val="tx2">
                    <a:lumMod val="75000"/>
                    <a:lumOff val="25000"/>
                  </a:schemeClr>
                </a:solidFill>
              </a:rPr>
              <a:t>Conférences &amp; séminaires économiques </a:t>
            </a:r>
            <a:endParaRPr lang="fr-FR" dirty="0">
              <a:solidFill>
                <a:schemeClr val="tx2">
                  <a:lumMod val="75000"/>
                  <a:lumOff val="25000"/>
                </a:schemeClr>
              </a:solidFill>
            </a:endParaRPr>
          </a:p>
        </p:txBody>
      </p:sp>
      <p:sp>
        <p:nvSpPr>
          <p:cNvPr id="20" name="Forme libre : forme 19">
            <a:extLst>
              <a:ext uri="{FF2B5EF4-FFF2-40B4-BE49-F238E27FC236}">
                <a16:creationId xmlns:a16="http://schemas.microsoft.com/office/drawing/2014/main" xmlns="" id="{74B4C8E8-D55A-0417-5B83-32B7DC6560F8}"/>
              </a:ext>
            </a:extLst>
          </p:cNvPr>
          <p:cNvSpPr/>
          <p:nvPr/>
        </p:nvSpPr>
        <p:spPr>
          <a:xfrm>
            <a:off x="5842328" y="2743201"/>
            <a:ext cx="2583695" cy="2286571"/>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ln>
            <a:solidFill>
              <a:srgbClr val="009999"/>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3040" tIns="223040" rIns="223040" bIns="223040" numCol="1" spcCol="1270" anchor="ctr" anchorCtr="0">
            <a:noAutofit/>
          </a:bodyPr>
          <a:lstStyle/>
          <a:p>
            <a:pPr marL="0" lvl="0" indent="0" algn="ctr" defTabSz="444500">
              <a:lnSpc>
                <a:spcPct val="90000"/>
              </a:lnSpc>
              <a:spcBef>
                <a:spcPct val="0"/>
              </a:spcBef>
              <a:spcAft>
                <a:spcPct val="35000"/>
              </a:spcAft>
              <a:buNone/>
            </a:pPr>
            <a:r>
              <a:rPr lang="fr-FR" dirty="0">
                <a:solidFill>
                  <a:schemeClr val="tx2">
                    <a:lumMod val="75000"/>
                    <a:lumOff val="25000"/>
                  </a:schemeClr>
                </a:solidFill>
              </a:rPr>
              <a:t>Etude sur </a:t>
            </a:r>
            <a:r>
              <a:rPr lang="fr-FR" dirty="0" smtClean="0">
                <a:solidFill>
                  <a:schemeClr val="tx2">
                    <a:lumMod val="75000"/>
                    <a:lumOff val="25000"/>
                  </a:schemeClr>
                </a:solidFill>
              </a:rPr>
              <a:t>les chaînes </a:t>
            </a:r>
            <a:r>
              <a:rPr lang="fr-FR" dirty="0">
                <a:solidFill>
                  <a:schemeClr val="tx2">
                    <a:lumMod val="75000"/>
                    <a:lumOff val="25000"/>
                  </a:schemeClr>
                </a:solidFill>
              </a:rPr>
              <a:t>de valeurs </a:t>
            </a:r>
            <a:r>
              <a:rPr lang="fr-FR" dirty="0" smtClean="0">
                <a:solidFill>
                  <a:schemeClr val="tx2">
                    <a:lumMod val="75000"/>
                    <a:lumOff val="25000"/>
                  </a:schemeClr>
                </a:solidFill>
              </a:rPr>
              <a:t>à haut potentiel pour les IDE et le </a:t>
            </a:r>
            <a:r>
              <a:rPr lang="fr-FR" dirty="0" err="1" smtClean="0">
                <a:solidFill>
                  <a:schemeClr val="tx2">
                    <a:lumMod val="75000"/>
                    <a:lumOff val="25000"/>
                  </a:schemeClr>
                </a:solidFill>
              </a:rPr>
              <a:t>Nearshoring</a:t>
            </a:r>
            <a:r>
              <a:rPr lang="fr-FR" dirty="0" smtClean="0">
                <a:solidFill>
                  <a:schemeClr val="tx2">
                    <a:lumMod val="75000"/>
                    <a:lumOff val="25000"/>
                  </a:schemeClr>
                </a:solidFill>
              </a:rPr>
              <a:t> </a:t>
            </a:r>
            <a:endParaRPr lang="fr-FR" dirty="0">
              <a:solidFill>
                <a:schemeClr val="tx2">
                  <a:lumMod val="75000"/>
                  <a:lumOff val="25000"/>
                </a:schemeClr>
              </a:solidFill>
            </a:endParaRPr>
          </a:p>
        </p:txBody>
      </p:sp>
      <p:sp>
        <p:nvSpPr>
          <p:cNvPr id="21" name="Forme libre : forme 20">
            <a:extLst>
              <a:ext uri="{FF2B5EF4-FFF2-40B4-BE49-F238E27FC236}">
                <a16:creationId xmlns:a16="http://schemas.microsoft.com/office/drawing/2014/main" xmlns="" id="{EE983270-95F4-C6AE-DCC5-3554A1AEDD92}"/>
              </a:ext>
            </a:extLst>
          </p:cNvPr>
          <p:cNvSpPr/>
          <p:nvPr/>
        </p:nvSpPr>
        <p:spPr>
          <a:xfrm>
            <a:off x="8141464" y="2772285"/>
            <a:ext cx="2477131" cy="2257487"/>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ln>
            <a:solidFill>
              <a:srgbClr val="009999"/>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3040" tIns="223040" rIns="223040" bIns="223040" numCol="1" spcCol="1270" anchor="ctr" anchorCtr="0">
            <a:noAutofit/>
          </a:bodyPr>
          <a:lstStyle/>
          <a:p>
            <a:pPr marL="0" lvl="0" indent="0" algn="ctr" defTabSz="444500">
              <a:lnSpc>
                <a:spcPct val="90000"/>
              </a:lnSpc>
              <a:spcBef>
                <a:spcPct val="0"/>
              </a:spcBef>
              <a:spcAft>
                <a:spcPct val="35000"/>
              </a:spcAft>
              <a:buNone/>
            </a:pPr>
            <a:r>
              <a:rPr lang="fr-FR" dirty="0">
                <a:solidFill>
                  <a:schemeClr val="tx2">
                    <a:lumMod val="75000"/>
                    <a:lumOff val="25000"/>
                  </a:schemeClr>
                </a:solidFill>
              </a:rPr>
              <a:t>Missions de promotion &amp; prospection en Europe </a:t>
            </a:r>
          </a:p>
        </p:txBody>
      </p:sp>
      <p:pic>
        <p:nvPicPr>
          <p:cNvPr id="2" name="Image 1">
            <a:extLst>
              <a:ext uri="{FF2B5EF4-FFF2-40B4-BE49-F238E27FC236}">
                <a16:creationId xmlns:a16="http://schemas.microsoft.com/office/drawing/2014/main" xmlns="" id="{B2E7B03C-4F18-4AF2-71A6-E7D53DE2F8ED}"/>
              </a:ext>
            </a:extLst>
          </p:cNvPr>
          <p:cNvPicPr>
            <a:picLocks noChangeAspect="1"/>
          </p:cNvPicPr>
          <p:nvPr/>
        </p:nvPicPr>
        <p:blipFill>
          <a:blip r:embed="rId4"/>
          <a:stretch>
            <a:fillRect/>
          </a:stretch>
        </p:blipFill>
        <p:spPr>
          <a:xfrm>
            <a:off x="0" y="1"/>
            <a:ext cx="1580744" cy="1828800"/>
          </a:xfrm>
          <a:prstGeom prst="rect">
            <a:avLst/>
          </a:prstGeom>
        </p:spPr>
      </p:pic>
      <p:sp>
        <p:nvSpPr>
          <p:cNvPr id="7" name="ZoneTexte 6">
            <a:extLst>
              <a:ext uri="{FF2B5EF4-FFF2-40B4-BE49-F238E27FC236}">
                <a16:creationId xmlns:a16="http://schemas.microsoft.com/office/drawing/2014/main" xmlns="" id="{16BD7647-54A2-443E-7291-2D9274F2D753}"/>
              </a:ext>
            </a:extLst>
          </p:cNvPr>
          <p:cNvSpPr txBox="1"/>
          <p:nvPr/>
        </p:nvSpPr>
        <p:spPr>
          <a:xfrm>
            <a:off x="1580744" y="438194"/>
            <a:ext cx="10418216" cy="461665"/>
          </a:xfrm>
          <a:prstGeom prst="rect">
            <a:avLst/>
          </a:prstGeom>
          <a:noFill/>
        </p:spPr>
        <p:txBody>
          <a:bodyPr wrap="square">
            <a:spAutoFit/>
          </a:bodyPr>
          <a:lstStyle/>
          <a:p>
            <a:r>
              <a:rPr lang="fr-FR" sz="2400" b="1" dirty="0">
                <a:solidFill>
                  <a:schemeClr val="tx2">
                    <a:lumMod val="75000"/>
                    <a:lumOff val="25000"/>
                  </a:schemeClr>
                </a:solidFill>
              </a:rPr>
              <a:t>Les </a:t>
            </a:r>
            <a:r>
              <a:rPr lang="fr-FR" sz="2400" b="1" dirty="0" smtClean="0">
                <a:solidFill>
                  <a:schemeClr val="tx2">
                    <a:lumMod val="75000"/>
                    <a:lumOff val="25000"/>
                  </a:schemeClr>
                </a:solidFill>
              </a:rPr>
              <a:t>4 </a:t>
            </a:r>
            <a:r>
              <a:rPr lang="fr-FR" sz="2400" b="1" dirty="0">
                <a:solidFill>
                  <a:schemeClr val="tx2">
                    <a:lumMod val="75000"/>
                    <a:lumOff val="25000"/>
                  </a:schemeClr>
                </a:solidFill>
              </a:rPr>
              <a:t>grands axes du projet  </a:t>
            </a:r>
          </a:p>
        </p:txBody>
      </p:sp>
    </p:spTree>
    <p:extLst>
      <p:ext uri="{BB962C8B-B14F-4D97-AF65-F5344CB8AC3E}">
        <p14:creationId xmlns:p14="http://schemas.microsoft.com/office/powerpoint/2010/main" val="693368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B2E7B03C-4F18-4AF2-71A6-E7D53DE2F8ED}"/>
              </a:ext>
            </a:extLst>
          </p:cNvPr>
          <p:cNvPicPr>
            <a:picLocks noChangeAspect="1"/>
          </p:cNvPicPr>
          <p:nvPr/>
        </p:nvPicPr>
        <p:blipFill>
          <a:blip r:embed="rId3"/>
          <a:stretch>
            <a:fillRect/>
          </a:stretch>
        </p:blipFill>
        <p:spPr>
          <a:xfrm>
            <a:off x="0" y="1"/>
            <a:ext cx="1580744" cy="1828800"/>
          </a:xfrm>
          <a:prstGeom prst="rect">
            <a:avLst/>
          </a:prstGeom>
        </p:spPr>
      </p:pic>
      <p:sp>
        <p:nvSpPr>
          <p:cNvPr id="7" name="ZoneTexte 6">
            <a:extLst>
              <a:ext uri="{FF2B5EF4-FFF2-40B4-BE49-F238E27FC236}">
                <a16:creationId xmlns:a16="http://schemas.microsoft.com/office/drawing/2014/main" xmlns="" id="{16BD7647-54A2-443E-7291-2D9274F2D753}"/>
              </a:ext>
            </a:extLst>
          </p:cNvPr>
          <p:cNvSpPr txBox="1"/>
          <p:nvPr/>
        </p:nvSpPr>
        <p:spPr>
          <a:xfrm>
            <a:off x="1580744" y="438194"/>
            <a:ext cx="9964933" cy="5724644"/>
          </a:xfrm>
          <a:prstGeom prst="rect">
            <a:avLst/>
          </a:prstGeom>
          <a:noFill/>
        </p:spPr>
        <p:txBody>
          <a:bodyPr wrap="square">
            <a:spAutoFit/>
          </a:bodyPr>
          <a:lstStyle/>
          <a:p>
            <a:r>
              <a:rPr lang="fr-FR" sz="2400" b="1" dirty="0" smtClean="0">
                <a:solidFill>
                  <a:schemeClr val="tx2">
                    <a:lumMod val="75000"/>
                    <a:lumOff val="25000"/>
                  </a:schemeClr>
                </a:solidFill>
              </a:rPr>
              <a:t>EU-Algeria </a:t>
            </a:r>
            <a:r>
              <a:rPr lang="fr-FR" sz="2400" b="1" dirty="0" err="1" smtClean="0">
                <a:solidFill>
                  <a:schemeClr val="tx2">
                    <a:lumMod val="75000"/>
                    <a:lumOff val="25000"/>
                  </a:schemeClr>
                </a:solidFill>
              </a:rPr>
              <a:t>Sustainable</a:t>
            </a:r>
            <a:r>
              <a:rPr lang="fr-FR" sz="2400" b="1" dirty="0" smtClean="0">
                <a:solidFill>
                  <a:schemeClr val="tx2">
                    <a:lumMod val="75000"/>
                    <a:lumOff val="25000"/>
                  </a:schemeClr>
                </a:solidFill>
              </a:rPr>
              <a:t> Investment </a:t>
            </a:r>
            <a:r>
              <a:rPr lang="fr-FR" sz="2400" b="1" dirty="0" err="1" smtClean="0">
                <a:solidFill>
                  <a:schemeClr val="tx2">
                    <a:lumMod val="75000"/>
                    <a:lumOff val="25000"/>
                  </a:schemeClr>
                </a:solidFill>
              </a:rPr>
              <a:t>Partnership</a:t>
            </a:r>
            <a:r>
              <a:rPr lang="fr-FR" sz="2400" b="1" dirty="0" smtClean="0">
                <a:solidFill>
                  <a:schemeClr val="tx2">
                    <a:lumMod val="75000"/>
                    <a:lumOff val="25000"/>
                  </a:schemeClr>
                </a:solidFill>
              </a:rPr>
              <a:t> (</a:t>
            </a:r>
            <a:r>
              <a:rPr lang="fr-FR" sz="2400" b="1" dirty="0" err="1" smtClean="0">
                <a:solidFill>
                  <a:schemeClr val="tx2">
                    <a:lumMod val="75000"/>
                    <a:lumOff val="25000"/>
                  </a:schemeClr>
                </a:solidFill>
              </a:rPr>
              <a:t>SIP</a:t>
            </a:r>
            <a:r>
              <a:rPr lang="fr-FR" sz="2400" b="1" dirty="0" smtClean="0">
                <a:solidFill>
                  <a:schemeClr val="tx2">
                    <a:lumMod val="75000"/>
                    <a:lumOff val="25000"/>
                  </a:schemeClr>
                </a:solidFill>
              </a:rPr>
              <a:t>): </a:t>
            </a:r>
          </a:p>
          <a:p>
            <a:endParaRPr lang="fr-FR" sz="2400" b="1" dirty="0">
              <a:solidFill>
                <a:schemeClr val="tx2">
                  <a:lumMod val="75000"/>
                  <a:lumOff val="25000"/>
                </a:schemeClr>
              </a:solidFill>
            </a:endParaRPr>
          </a:p>
          <a:p>
            <a:r>
              <a:rPr lang="fr-FR" sz="2400" b="1" dirty="0" smtClean="0">
                <a:solidFill>
                  <a:schemeClr val="tx2">
                    <a:lumMod val="75000"/>
                    <a:lumOff val="25000"/>
                  </a:schemeClr>
                </a:solidFill>
              </a:rPr>
              <a:t>Objectifs :</a:t>
            </a:r>
          </a:p>
          <a:p>
            <a:endParaRPr lang="fr-FR" sz="2400" b="1" dirty="0">
              <a:solidFill>
                <a:schemeClr val="tx2">
                  <a:lumMod val="75000"/>
                  <a:lumOff val="25000"/>
                </a:schemeClr>
              </a:solidFill>
            </a:endParaRPr>
          </a:p>
          <a:p>
            <a:pPr marL="914400" lvl="1" indent="-457200" algn="just">
              <a:spcAft>
                <a:spcPts val="1200"/>
              </a:spcAft>
              <a:buFont typeface="Arial" panose="020B0604020202020204" pitchFamily="34" charset="0"/>
              <a:buChar char="•"/>
            </a:pPr>
            <a:r>
              <a:rPr lang="fr-FR" b="1" dirty="0">
                <a:solidFill>
                  <a:schemeClr val="accent1"/>
                </a:solidFill>
                <a:sym typeface="+mn-ea"/>
              </a:rPr>
              <a:t>Renforcer le dialogue entre l’UE et l’Algérie en matière de coopération économique et énergétique </a:t>
            </a:r>
            <a:r>
              <a:rPr lang="fr-FR" dirty="0">
                <a:solidFill>
                  <a:schemeClr val="accent1"/>
                </a:solidFill>
                <a:sym typeface="+mn-ea"/>
              </a:rPr>
              <a:t>: Les IDE, la délocalisation/</a:t>
            </a:r>
            <a:r>
              <a:rPr lang="fr-FR" dirty="0" err="1">
                <a:solidFill>
                  <a:schemeClr val="accent1"/>
                </a:solidFill>
                <a:sym typeface="+mn-ea"/>
              </a:rPr>
              <a:t>nearshoring</a:t>
            </a:r>
            <a:r>
              <a:rPr lang="fr-FR" dirty="0">
                <a:solidFill>
                  <a:schemeClr val="accent1"/>
                </a:solidFill>
                <a:sym typeface="+mn-ea"/>
              </a:rPr>
              <a:t>, les relations commerciales, la coopération technique/financière, etc.   </a:t>
            </a:r>
          </a:p>
          <a:p>
            <a:pPr marL="914400" lvl="1" indent="-457200" algn="just">
              <a:spcAft>
                <a:spcPts val="1200"/>
              </a:spcAft>
              <a:buFont typeface="Arial" panose="020B0604020202020204" pitchFamily="34" charset="0"/>
              <a:buChar char="•"/>
            </a:pPr>
            <a:r>
              <a:rPr lang="fr-FR" b="1" dirty="0">
                <a:solidFill>
                  <a:schemeClr val="accent1"/>
                </a:solidFill>
                <a:sym typeface="+mn-ea"/>
              </a:rPr>
              <a:t>Promouvoir les investissements directs étrangers (IDE) européens en Algérie</a:t>
            </a:r>
            <a:r>
              <a:rPr lang="fr-FR" dirty="0">
                <a:solidFill>
                  <a:schemeClr val="accent1"/>
                </a:solidFill>
                <a:sym typeface="+mn-ea"/>
              </a:rPr>
              <a:t>, </a:t>
            </a:r>
            <a:r>
              <a:rPr lang="fr-FR" dirty="0" smtClean="0">
                <a:solidFill>
                  <a:schemeClr val="accent1"/>
                </a:solidFill>
                <a:sym typeface="+mn-ea"/>
              </a:rPr>
              <a:t>avec un focus sur </a:t>
            </a:r>
            <a:r>
              <a:rPr lang="fr-FR" dirty="0">
                <a:solidFill>
                  <a:schemeClr val="accent1"/>
                </a:solidFill>
                <a:sym typeface="+mn-ea"/>
              </a:rPr>
              <a:t>la transition énergétique, l'économie verte et les industries à forte intensité de main d’œuvre ; </a:t>
            </a:r>
          </a:p>
          <a:p>
            <a:pPr marL="914400" lvl="1" indent="-457200" algn="just">
              <a:spcAft>
                <a:spcPts val="1200"/>
              </a:spcAft>
              <a:buFont typeface="Arial" panose="020B0604020202020204" pitchFamily="34" charset="0"/>
              <a:buChar char="•"/>
            </a:pPr>
            <a:r>
              <a:rPr lang="fr-FR" b="1" dirty="0">
                <a:solidFill>
                  <a:schemeClr val="accent1"/>
                </a:solidFill>
              </a:rPr>
              <a:t>Contribuer à améliorer les échanges commerciaux </a:t>
            </a:r>
            <a:r>
              <a:rPr lang="fr-FR" b="1" dirty="0" smtClean="0">
                <a:solidFill>
                  <a:schemeClr val="accent1"/>
                </a:solidFill>
              </a:rPr>
              <a:t>bilatéraux</a:t>
            </a:r>
            <a:r>
              <a:rPr lang="fr-FR" dirty="0" smtClean="0">
                <a:solidFill>
                  <a:schemeClr val="accent1"/>
                </a:solidFill>
              </a:rPr>
              <a:t>, dans les deux sens;</a:t>
            </a:r>
            <a:endParaRPr lang="fr-FR" dirty="0">
              <a:solidFill>
                <a:schemeClr val="accent1"/>
              </a:solidFill>
            </a:endParaRPr>
          </a:p>
          <a:p>
            <a:pPr marL="914400" lvl="1" indent="-457200" algn="just">
              <a:buFont typeface="Arial" panose="020B0604020202020204" pitchFamily="34" charset="0"/>
              <a:buChar char="•"/>
            </a:pPr>
            <a:r>
              <a:rPr lang="fr-FR" b="1" dirty="0">
                <a:solidFill>
                  <a:schemeClr val="accent1"/>
                </a:solidFill>
              </a:rPr>
              <a:t>Contribuer à améliorer la coopération technique et financière</a:t>
            </a:r>
            <a:r>
              <a:rPr lang="fr-FR" dirty="0">
                <a:solidFill>
                  <a:schemeClr val="accent1"/>
                </a:solidFill>
              </a:rPr>
              <a:t> UE-Algérie en matière de développement économique.</a:t>
            </a:r>
          </a:p>
          <a:p>
            <a:endParaRPr lang="fr-FR" sz="2400" b="1" dirty="0">
              <a:solidFill>
                <a:schemeClr val="tx2">
                  <a:lumMod val="75000"/>
                  <a:lumOff val="25000"/>
                </a:schemeClr>
              </a:solidFill>
            </a:endParaRPr>
          </a:p>
        </p:txBody>
      </p:sp>
    </p:spTree>
    <p:extLst>
      <p:ext uri="{BB962C8B-B14F-4D97-AF65-F5344CB8AC3E}">
        <p14:creationId xmlns:p14="http://schemas.microsoft.com/office/powerpoint/2010/main" val="34036724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044424FA-CF63-97E2-D8BF-D56ED45A7F5E}"/>
              </a:ext>
            </a:extLst>
          </p:cNvPr>
          <p:cNvSpPr>
            <a:spLocks noGrp="1"/>
          </p:cNvSpPr>
          <p:nvPr>
            <p:ph idx="1"/>
          </p:nvPr>
        </p:nvSpPr>
        <p:spPr>
          <a:xfrm>
            <a:off x="3727121" y="452488"/>
            <a:ext cx="8314345" cy="6227240"/>
          </a:xfrm>
        </p:spPr>
        <p:txBody>
          <a:bodyPr anchor="ctr">
            <a:normAutofit fontScale="47500" lnSpcReduction="20000"/>
          </a:bodyPr>
          <a:lstStyle/>
          <a:p>
            <a:pPr marL="0" indent="0">
              <a:buNone/>
            </a:pPr>
            <a:r>
              <a:rPr lang="fr-FR" sz="4200" b="1" dirty="0" smtClean="0">
                <a:solidFill>
                  <a:schemeClr val="tx2">
                    <a:lumMod val="75000"/>
                    <a:lumOff val="25000"/>
                  </a:schemeClr>
                </a:solidFill>
              </a:rPr>
              <a:t>Le </a:t>
            </a:r>
            <a:r>
              <a:rPr lang="fr-FR" sz="4200" b="1" dirty="0">
                <a:solidFill>
                  <a:schemeClr val="tx2">
                    <a:lumMod val="75000"/>
                    <a:lumOff val="25000"/>
                  </a:schemeClr>
                </a:solidFill>
              </a:rPr>
              <a:t>groupe euro-algérien d’expert(e)s </a:t>
            </a:r>
            <a:r>
              <a:rPr lang="fr-FR" sz="4200" b="1" dirty="0" smtClean="0">
                <a:solidFill>
                  <a:schemeClr val="tx2">
                    <a:lumMod val="75000"/>
                    <a:lumOff val="25000"/>
                  </a:schemeClr>
                </a:solidFill>
              </a:rPr>
              <a:t>économiques : </a:t>
            </a:r>
            <a:endParaRPr lang="fr-FR" sz="4200" b="1" dirty="0">
              <a:solidFill>
                <a:schemeClr val="tx2">
                  <a:lumMod val="75000"/>
                  <a:lumOff val="25000"/>
                </a:schemeClr>
              </a:solidFill>
            </a:endParaRPr>
          </a:p>
          <a:p>
            <a:pPr marL="0" indent="0">
              <a:buNone/>
            </a:pPr>
            <a:endParaRPr lang="fr-FR" sz="2900" dirty="0"/>
          </a:p>
          <a:p>
            <a:pPr marL="514350" indent="-514350">
              <a:buClr>
                <a:srgbClr val="009999"/>
              </a:buClr>
              <a:buFont typeface="+mj-lt"/>
              <a:buAutoNum type="arabicPeriod"/>
            </a:pPr>
            <a:r>
              <a:rPr lang="fr-FR" sz="2900" dirty="0"/>
              <a:t>Mr. Youcef BENADDALLAH, économiste </a:t>
            </a:r>
          </a:p>
          <a:p>
            <a:pPr marL="514350" indent="-514350">
              <a:buClr>
                <a:srgbClr val="009999"/>
              </a:buClr>
              <a:buFont typeface="+mj-lt"/>
              <a:buAutoNum type="arabicPeriod"/>
            </a:pPr>
            <a:r>
              <a:rPr lang="fr-FR" sz="2900" dirty="0"/>
              <a:t>Mme. Karima KADDATOUATI, experte en énergies renouvelables et transition verte</a:t>
            </a:r>
          </a:p>
          <a:p>
            <a:pPr marL="514350" indent="-514350">
              <a:buClr>
                <a:srgbClr val="009999"/>
              </a:buClr>
              <a:buFont typeface="+mj-lt"/>
              <a:buAutoNum type="arabicPeriod"/>
            </a:pPr>
            <a:r>
              <a:rPr lang="fr-FR" sz="2900" dirty="0"/>
              <a:t>Mr. Ali HARBI, consultant en développement durable et en gouvernance d'entreprise</a:t>
            </a:r>
          </a:p>
          <a:p>
            <a:pPr marL="514350" indent="-514350">
              <a:buClr>
                <a:srgbClr val="009999"/>
              </a:buClr>
              <a:buFont typeface="+mj-lt"/>
              <a:buAutoNum type="arabicPeriod"/>
            </a:pPr>
            <a:r>
              <a:rPr lang="fr-FR" sz="2900" dirty="0"/>
              <a:t>Mr. Arslan CHIKHAOUI, expert en relations internationales</a:t>
            </a:r>
          </a:p>
          <a:p>
            <a:pPr marL="514350" indent="-514350">
              <a:buClr>
                <a:srgbClr val="009999"/>
              </a:buClr>
              <a:buFont typeface="+mj-lt"/>
              <a:buAutoNum type="arabicPeriod"/>
            </a:pPr>
            <a:r>
              <a:rPr lang="fr-FR" sz="2900" dirty="0"/>
              <a:t>Mr. Mahfoud OGBA, directeur auprès du directeur général, AAPI</a:t>
            </a:r>
          </a:p>
          <a:p>
            <a:pPr marL="514350" indent="-514350">
              <a:buClr>
                <a:srgbClr val="009999"/>
              </a:buClr>
              <a:buFont typeface="+mj-lt"/>
              <a:buAutoNum type="arabicPeriod"/>
            </a:pPr>
            <a:r>
              <a:rPr lang="fr-FR" sz="2900" dirty="0">
                <a:effectLst/>
                <a:ea typeface="Calibri" panose="020F0502020204030204" pitchFamily="34" charset="0"/>
                <a:cs typeface="Arial" panose="020B0604020202020204" pitchFamily="34" charset="0"/>
              </a:rPr>
              <a:t>Mr. Abdelouahed KERRAR,  vice-président, CREA</a:t>
            </a:r>
          </a:p>
          <a:p>
            <a:pPr marL="514350" indent="-514350">
              <a:buClr>
                <a:srgbClr val="009999"/>
              </a:buClr>
              <a:buFont typeface="+mj-lt"/>
              <a:buAutoNum type="arabicPeriod"/>
            </a:pPr>
            <a:r>
              <a:rPr lang="fr-FR" sz="2900" dirty="0"/>
              <a:t>Mr. Maurizio MOTTA, directeur bureau d’Alger, Italian Trade Agency (ICE) </a:t>
            </a:r>
          </a:p>
          <a:p>
            <a:pPr marL="514350" indent="-514350">
              <a:buClr>
                <a:srgbClr val="009999"/>
              </a:buClr>
              <a:buFont typeface="+mj-lt"/>
              <a:buAutoNum type="arabicPeriod"/>
            </a:pPr>
            <a:r>
              <a:rPr lang="fr-FR" sz="2900" dirty="0"/>
              <a:t>Mme. Cristina Olazábal Valiente, conseillère commerciale, Ambassade d’Espagne </a:t>
            </a:r>
          </a:p>
          <a:p>
            <a:pPr marL="514350" indent="-514350">
              <a:buClr>
                <a:srgbClr val="009999"/>
              </a:buClr>
              <a:buFont typeface="+mj-lt"/>
              <a:buAutoNum type="arabicPeriod"/>
            </a:pPr>
            <a:r>
              <a:rPr lang="fr-FR" sz="2900" dirty="0"/>
              <a:t>Mr. Reda EL BAKI, directeur général, CCIAF </a:t>
            </a:r>
          </a:p>
          <a:p>
            <a:pPr marL="514350" indent="-514350">
              <a:buClr>
                <a:srgbClr val="009999"/>
              </a:buClr>
              <a:buFont typeface="+mj-lt"/>
              <a:buAutoNum type="arabicPeriod"/>
            </a:pPr>
            <a:r>
              <a:rPr lang="fr-FR" sz="2900" dirty="0">
                <a:solidFill>
                  <a:srgbClr val="000000"/>
                </a:solidFill>
                <a:effectLst/>
                <a:ea typeface="SimSun" panose="02010600030101010101" pitchFamily="2" charset="-122"/>
                <a:cs typeface="Arial" panose="020B0604020202020204" pitchFamily="34" charset="0"/>
              </a:rPr>
              <a:t>Mr. Sofiane RAMDANI, r</a:t>
            </a:r>
            <a:r>
              <a:rPr lang="fr-FR" sz="2900" dirty="0">
                <a:solidFill>
                  <a:srgbClr val="000000"/>
                </a:solidFill>
                <a:ea typeface="SimSun" panose="02010600030101010101" pitchFamily="2" charset="-122"/>
                <a:cs typeface="Arial" panose="020B0604020202020204" pitchFamily="34" charset="0"/>
              </a:rPr>
              <a:t>esponsable du service économique Deinternational, A</a:t>
            </a:r>
            <a:r>
              <a:rPr lang="fr-FR" sz="2900" dirty="0">
                <a:solidFill>
                  <a:srgbClr val="000000"/>
                </a:solidFill>
                <a:effectLst/>
                <a:ea typeface="SimSun" panose="02010600030101010101" pitchFamily="2" charset="-122"/>
                <a:cs typeface="Arial" panose="020B0604020202020204" pitchFamily="34" charset="0"/>
              </a:rPr>
              <a:t>HK  </a:t>
            </a:r>
            <a:endParaRPr lang="fr-FR" sz="2900" dirty="0"/>
          </a:p>
          <a:p>
            <a:pPr marL="514350" indent="-514350">
              <a:buClr>
                <a:srgbClr val="009999"/>
              </a:buClr>
              <a:buFont typeface="+mj-lt"/>
              <a:buAutoNum type="arabicPeriod"/>
            </a:pPr>
            <a:r>
              <a:rPr lang="fr-FR" sz="2900" dirty="0"/>
              <a:t>Mr. Vassilis KOUTSIOURIS, ministre conseiller, conseiller commercial, DUE Algérie </a:t>
            </a:r>
          </a:p>
          <a:p>
            <a:pPr marL="514350" indent="-514350">
              <a:buClr>
                <a:srgbClr val="009999"/>
              </a:buClr>
              <a:buFont typeface="+mj-lt"/>
              <a:buAutoNum type="arabicPeriod"/>
            </a:pPr>
            <a:r>
              <a:rPr lang="fr-FR" sz="2900" dirty="0"/>
              <a:t>Mr. Lars Flocke LARSEN, premier secrétaire, DUE Algérie</a:t>
            </a:r>
          </a:p>
          <a:p>
            <a:pPr marL="514350" indent="-514350">
              <a:buClr>
                <a:srgbClr val="009999"/>
              </a:buClr>
              <a:buFont typeface="+mj-lt"/>
              <a:buAutoNum type="arabicPeriod"/>
            </a:pPr>
            <a:r>
              <a:rPr lang="fr-FR" sz="2900" dirty="0"/>
              <a:t>Mr. Abderrahmane HADEF, directeur du projet, SIP</a:t>
            </a:r>
          </a:p>
          <a:p>
            <a:pPr marL="514350" indent="-514350">
              <a:buClr>
                <a:srgbClr val="009999"/>
              </a:buClr>
              <a:buFont typeface="+mj-lt"/>
              <a:buAutoNum type="arabicPeriod"/>
            </a:pPr>
            <a:r>
              <a:rPr lang="fr-FR" sz="2900" dirty="0"/>
              <a:t>Mr. Paolo GENTILI, coordinateur du projet SIP</a:t>
            </a:r>
          </a:p>
          <a:p>
            <a:pPr marL="514350" indent="-514350">
              <a:buClr>
                <a:srgbClr val="009999"/>
              </a:buClr>
              <a:buFont typeface="+mj-lt"/>
              <a:buAutoNum type="arabicPeriod"/>
            </a:pPr>
            <a:r>
              <a:rPr lang="fr-FR" sz="2900" dirty="0"/>
              <a:t>Mme. Yasmina BENMAYOUF, expert promotion des investissements, SIP </a:t>
            </a:r>
          </a:p>
          <a:p>
            <a:pPr marL="514350" indent="-514350">
              <a:buClr>
                <a:srgbClr val="009999"/>
              </a:buClr>
              <a:buFont typeface="+mj-lt"/>
              <a:buAutoNum type="arabicPeriod"/>
            </a:pPr>
            <a:r>
              <a:rPr lang="fr-FR" sz="2900" dirty="0"/>
              <a:t>Mr. Salim SAIFI, expert en promotion des investissements, SIP </a:t>
            </a:r>
          </a:p>
          <a:p>
            <a:endParaRPr lang="fr-FR" dirty="0"/>
          </a:p>
        </p:txBody>
      </p:sp>
      <p:pic>
        <p:nvPicPr>
          <p:cNvPr id="4" name="Image 3">
            <a:extLst>
              <a:ext uri="{FF2B5EF4-FFF2-40B4-BE49-F238E27FC236}">
                <a16:creationId xmlns:a16="http://schemas.microsoft.com/office/drawing/2014/main" xmlns="" id="{533BB368-4024-FA84-E6BF-A4C3AC2BEAED}"/>
              </a:ext>
            </a:extLst>
          </p:cNvPr>
          <p:cNvPicPr>
            <a:picLocks noChangeAspect="1"/>
          </p:cNvPicPr>
          <p:nvPr/>
        </p:nvPicPr>
        <p:blipFill>
          <a:blip r:embed="rId3"/>
          <a:stretch>
            <a:fillRect/>
          </a:stretch>
        </p:blipFill>
        <p:spPr>
          <a:xfrm>
            <a:off x="0" y="1"/>
            <a:ext cx="1580744" cy="1828800"/>
          </a:xfrm>
          <a:prstGeom prst="rect">
            <a:avLst/>
          </a:prstGeom>
        </p:spPr>
      </p:pic>
    </p:spTree>
    <p:extLst>
      <p:ext uri="{BB962C8B-B14F-4D97-AF65-F5344CB8AC3E}">
        <p14:creationId xmlns:p14="http://schemas.microsoft.com/office/powerpoint/2010/main" val="228172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BE92D6C4-2A0D-C03E-3128-4B1B3F8A456A}"/>
              </a:ext>
            </a:extLst>
          </p:cNvPr>
          <p:cNvSpPr>
            <a:spLocks noGrp="1"/>
          </p:cNvSpPr>
          <p:nvPr>
            <p:ph idx="1"/>
          </p:nvPr>
        </p:nvSpPr>
        <p:spPr>
          <a:xfrm>
            <a:off x="4135614" y="4874268"/>
            <a:ext cx="4222118" cy="1551671"/>
          </a:xfrm>
        </p:spPr>
        <p:txBody>
          <a:bodyPr anchor="ctr">
            <a:normAutofit/>
          </a:bodyPr>
          <a:lstStyle/>
          <a:p>
            <a:pPr marL="0" indent="0" algn="ctr">
              <a:buNone/>
            </a:pPr>
            <a:r>
              <a:rPr lang="fr-FR" sz="2000" dirty="0">
                <a:solidFill>
                  <a:schemeClr val="tx2">
                    <a:lumMod val="75000"/>
                    <a:lumOff val="25000"/>
                  </a:schemeClr>
                </a:solidFill>
              </a:rPr>
              <a:t>Promouvoir et faciliter les investissements européens dans des segments sectoriels prioritaires  </a:t>
            </a:r>
          </a:p>
          <a:p>
            <a:pPr marL="0" indent="0">
              <a:buNone/>
            </a:pPr>
            <a:endParaRPr lang="fr-FR" sz="2200" dirty="0"/>
          </a:p>
        </p:txBody>
      </p:sp>
      <p:sp>
        <p:nvSpPr>
          <p:cNvPr id="8" name="ZoneTexte 7">
            <a:extLst>
              <a:ext uri="{FF2B5EF4-FFF2-40B4-BE49-F238E27FC236}">
                <a16:creationId xmlns:a16="http://schemas.microsoft.com/office/drawing/2014/main" xmlns="" id="{C19B6FA2-2C9F-02FA-C97A-9EFA2E58F07E}"/>
              </a:ext>
            </a:extLst>
          </p:cNvPr>
          <p:cNvSpPr txBox="1"/>
          <p:nvPr/>
        </p:nvSpPr>
        <p:spPr>
          <a:xfrm>
            <a:off x="212073" y="1828800"/>
            <a:ext cx="12192000" cy="830997"/>
          </a:xfrm>
          <a:prstGeom prst="rect">
            <a:avLst/>
          </a:prstGeom>
          <a:noFill/>
        </p:spPr>
        <p:txBody>
          <a:bodyPr wrap="square">
            <a:spAutoFit/>
          </a:bodyPr>
          <a:lstStyle/>
          <a:p>
            <a:pPr algn="ctr"/>
            <a:endParaRPr lang="fr-FR" sz="2400" b="1" dirty="0">
              <a:solidFill>
                <a:srgbClr val="009999"/>
              </a:solidFill>
            </a:endParaRPr>
          </a:p>
          <a:p>
            <a:pPr algn="ctr"/>
            <a:r>
              <a:rPr lang="fr-FR" sz="2400" b="1" dirty="0" smtClean="0">
                <a:solidFill>
                  <a:schemeClr val="tx2">
                    <a:lumMod val="75000"/>
                    <a:lumOff val="25000"/>
                  </a:schemeClr>
                </a:solidFill>
              </a:rPr>
              <a:t>Le groupe d’expert(e)s économiques vise à contribuer à : </a:t>
            </a:r>
            <a:endParaRPr lang="fr-FR" sz="2400" b="1" dirty="0">
              <a:solidFill>
                <a:schemeClr val="tx2">
                  <a:lumMod val="75000"/>
                  <a:lumOff val="25000"/>
                </a:schemeClr>
              </a:solidFill>
            </a:endParaRPr>
          </a:p>
        </p:txBody>
      </p:sp>
      <p:pic>
        <p:nvPicPr>
          <p:cNvPr id="4" name="Image 3">
            <a:extLst>
              <a:ext uri="{FF2B5EF4-FFF2-40B4-BE49-F238E27FC236}">
                <a16:creationId xmlns:a16="http://schemas.microsoft.com/office/drawing/2014/main" xmlns="" id="{66E4EEE4-BE72-DA11-7FA0-372F93717F0E}"/>
              </a:ext>
            </a:extLst>
          </p:cNvPr>
          <p:cNvPicPr>
            <a:picLocks noChangeAspect="1"/>
          </p:cNvPicPr>
          <p:nvPr/>
        </p:nvPicPr>
        <p:blipFill>
          <a:blip r:embed="rId3"/>
          <a:stretch>
            <a:fillRect/>
          </a:stretch>
        </p:blipFill>
        <p:spPr>
          <a:xfrm>
            <a:off x="0" y="0"/>
            <a:ext cx="1580744" cy="1828800"/>
          </a:xfrm>
          <a:prstGeom prst="rect">
            <a:avLst/>
          </a:prstGeom>
        </p:spPr>
      </p:pic>
      <p:sp>
        <p:nvSpPr>
          <p:cNvPr id="6" name="ZoneTexte 5">
            <a:extLst>
              <a:ext uri="{FF2B5EF4-FFF2-40B4-BE49-F238E27FC236}">
                <a16:creationId xmlns:a16="http://schemas.microsoft.com/office/drawing/2014/main" xmlns="" id="{C1C3312C-B361-7FC6-DAE9-DF990F3674AE}"/>
              </a:ext>
            </a:extLst>
          </p:cNvPr>
          <p:cNvSpPr txBox="1"/>
          <p:nvPr/>
        </p:nvSpPr>
        <p:spPr>
          <a:xfrm>
            <a:off x="212073" y="4634441"/>
            <a:ext cx="4194673" cy="1323439"/>
          </a:xfrm>
          <a:prstGeom prst="rect">
            <a:avLst/>
          </a:prstGeom>
          <a:noFill/>
        </p:spPr>
        <p:txBody>
          <a:bodyPr wrap="square">
            <a:spAutoFit/>
          </a:bodyPr>
          <a:lstStyle/>
          <a:p>
            <a:pPr marL="0" indent="0" algn="ctr">
              <a:buNone/>
            </a:pPr>
            <a:r>
              <a:rPr lang="fr-FR" sz="2000" dirty="0" smtClean="0">
                <a:solidFill>
                  <a:schemeClr val="tx2">
                    <a:lumMod val="75000"/>
                    <a:lumOff val="25000"/>
                  </a:schemeClr>
                </a:solidFill>
              </a:rPr>
              <a:t>Approfondir le dialogue autour de l’AA et la coopération économique UE-Algérie </a:t>
            </a:r>
            <a:endParaRPr lang="fr-FR" sz="2000" dirty="0">
              <a:solidFill>
                <a:schemeClr val="tx2">
                  <a:lumMod val="75000"/>
                  <a:lumOff val="25000"/>
                </a:schemeClr>
              </a:solidFill>
            </a:endParaRPr>
          </a:p>
        </p:txBody>
      </p:sp>
      <p:sp>
        <p:nvSpPr>
          <p:cNvPr id="2" name="Oval 1"/>
          <p:cNvSpPr/>
          <p:nvPr/>
        </p:nvSpPr>
        <p:spPr>
          <a:xfrm>
            <a:off x="1623001" y="3451165"/>
            <a:ext cx="1101686" cy="1001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t>1</a:t>
            </a:r>
            <a:endParaRPr lang="en-GB" sz="2800" b="1" dirty="0"/>
          </a:p>
        </p:txBody>
      </p:sp>
      <p:sp>
        <p:nvSpPr>
          <p:cNvPr id="10" name="Oval 9"/>
          <p:cNvSpPr/>
          <p:nvPr/>
        </p:nvSpPr>
        <p:spPr>
          <a:xfrm>
            <a:off x="5695830" y="3451165"/>
            <a:ext cx="1101686" cy="1001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a:t>2</a:t>
            </a:r>
            <a:endParaRPr lang="en-GB" sz="2800" b="1" dirty="0"/>
          </a:p>
        </p:txBody>
      </p:sp>
      <p:sp>
        <p:nvSpPr>
          <p:cNvPr id="11" name="Oval 10"/>
          <p:cNvSpPr/>
          <p:nvPr/>
        </p:nvSpPr>
        <p:spPr>
          <a:xfrm>
            <a:off x="10060085" y="3451165"/>
            <a:ext cx="1101686" cy="10010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a:t>3</a:t>
            </a:r>
            <a:endParaRPr lang="en-GB" sz="2800" b="1" dirty="0"/>
          </a:p>
        </p:txBody>
      </p:sp>
      <p:sp>
        <p:nvSpPr>
          <p:cNvPr id="12" name="Espace réservé du contenu 2">
            <a:extLst>
              <a:ext uri="{FF2B5EF4-FFF2-40B4-BE49-F238E27FC236}">
                <a16:creationId xmlns:a16="http://schemas.microsoft.com/office/drawing/2014/main" xmlns="" id="{BE92D6C4-2A0D-C03E-3128-4B1B3F8A456A}"/>
              </a:ext>
            </a:extLst>
          </p:cNvPr>
          <p:cNvSpPr txBox="1">
            <a:spLocks/>
          </p:cNvSpPr>
          <p:nvPr/>
        </p:nvSpPr>
        <p:spPr>
          <a:xfrm>
            <a:off x="8059155" y="4859591"/>
            <a:ext cx="4222118" cy="1551671"/>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000" dirty="0" smtClean="0">
                <a:solidFill>
                  <a:schemeClr val="tx2">
                    <a:lumMod val="75000"/>
                    <a:lumOff val="25000"/>
                  </a:schemeClr>
                </a:solidFill>
              </a:rPr>
              <a:t>Développer des initiatives concrètes de coopération économique :</a:t>
            </a:r>
          </a:p>
          <a:p>
            <a:pPr marL="0" indent="0" algn="ctr">
              <a:buFont typeface="Arial" panose="020B0604020202020204" pitchFamily="34" charset="0"/>
              <a:buNone/>
            </a:pPr>
            <a:r>
              <a:rPr lang="fr-FR" sz="2000" dirty="0" smtClean="0">
                <a:solidFill>
                  <a:schemeClr val="tx2">
                    <a:lumMod val="75000"/>
                    <a:lumOff val="25000"/>
                  </a:schemeClr>
                </a:solidFill>
              </a:rPr>
              <a:t>7 « notes conjointes », par thématique  </a:t>
            </a:r>
          </a:p>
          <a:p>
            <a:pPr marL="0" indent="0">
              <a:buFont typeface="Arial" panose="020B0604020202020204" pitchFamily="34" charset="0"/>
              <a:buNone/>
            </a:pPr>
            <a:endParaRPr lang="fr-FR" sz="2200" dirty="0"/>
          </a:p>
        </p:txBody>
      </p:sp>
    </p:spTree>
    <p:extLst>
      <p:ext uri="{BB962C8B-B14F-4D97-AF65-F5344CB8AC3E}">
        <p14:creationId xmlns:p14="http://schemas.microsoft.com/office/powerpoint/2010/main" val="2889212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B2E7B03C-4F18-4AF2-71A6-E7D53DE2F8ED}"/>
              </a:ext>
            </a:extLst>
          </p:cNvPr>
          <p:cNvPicPr>
            <a:picLocks noChangeAspect="1"/>
          </p:cNvPicPr>
          <p:nvPr/>
        </p:nvPicPr>
        <p:blipFill>
          <a:blip r:embed="rId3"/>
          <a:stretch>
            <a:fillRect/>
          </a:stretch>
        </p:blipFill>
        <p:spPr>
          <a:xfrm>
            <a:off x="0" y="1"/>
            <a:ext cx="1580744" cy="1828800"/>
          </a:xfrm>
          <a:prstGeom prst="rect">
            <a:avLst/>
          </a:prstGeom>
        </p:spPr>
      </p:pic>
      <p:sp>
        <p:nvSpPr>
          <p:cNvPr id="7" name="ZoneTexte 6">
            <a:extLst>
              <a:ext uri="{FF2B5EF4-FFF2-40B4-BE49-F238E27FC236}">
                <a16:creationId xmlns:a16="http://schemas.microsoft.com/office/drawing/2014/main" xmlns="" id="{16BD7647-54A2-443E-7291-2D9274F2D753}"/>
              </a:ext>
            </a:extLst>
          </p:cNvPr>
          <p:cNvSpPr txBox="1"/>
          <p:nvPr/>
        </p:nvSpPr>
        <p:spPr>
          <a:xfrm>
            <a:off x="1580744" y="438194"/>
            <a:ext cx="9964933" cy="6740307"/>
          </a:xfrm>
          <a:prstGeom prst="rect">
            <a:avLst/>
          </a:prstGeom>
          <a:noFill/>
        </p:spPr>
        <p:txBody>
          <a:bodyPr wrap="square">
            <a:spAutoFit/>
          </a:bodyPr>
          <a:lstStyle/>
          <a:p>
            <a:r>
              <a:rPr lang="fr-FR" sz="2400" b="1" dirty="0" smtClean="0">
                <a:solidFill>
                  <a:schemeClr val="tx2">
                    <a:lumMod val="75000"/>
                    <a:lumOff val="25000"/>
                  </a:schemeClr>
                </a:solidFill>
              </a:rPr>
              <a:t>Thématiques traitées :</a:t>
            </a:r>
          </a:p>
          <a:p>
            <a:endParaRPr lang="fr-FR" sz="2400" b="1" dirty="0">
              <a:solidFill>
                <a:schemeClr val="tx2">
                  <a:lumMod val="75000"/>
                  <a:lumOff val="25000"/>
                </a:schemeClr>
              </a:solidFill>
            </a:endParaRPr>
          </a:p>
          <a:p>
            <a:pPr marL="914400" lvl="1" indent="-457200" algn="just">
              <a:spcAft>
                <a:spcPts val="1200"/>
              </a:spcAft>
              <a:buFont typeface="Arial" panose="020B0604020202020204" pitchFamily="34" charset="0"/>
              <a:buChar char="•"/>
            </a:pPr>
            <a:r>
              <a:rPr lang="fr-FR" dirty="0" smtClean="0">
                <a:solidFill>
                  <a:schemeClr val="accent1"/>
                </a:solidFill>
                <a:sym typeface="+mn-ea"/>
              </a:rPr>
              <a:t>Analyse de </a:t>
            </a:r>
            <a:r>
              <a:rPr lang="fr-FR" b="1" dirty="0" smtClean="0">
                <a:solidFill>
                  <a:schemeClr val="accent1"/>
                </a:solidFill>
                <a:sym typeface="+mn-ea"/>
              </a:rPr>
              <a:t>l’accord d’association </a:t>
            </a:r>
            <a:r>
              <a:rPr lang="fr-FR" dirty="0" smtClean="0">
                <a:solidFill>
                  <a:schemeClr val="accent1"/>
                </a:solidFill>
                <a:sym typeface="+mn-ea"/>
              </a:rPr>
              <a:t>UE-Algérie et la coopération économique UE-Algérie;</a:t>
            </a:r>
          </a:p>
          <a:p>
            <a:pPr marL="914400" lvl="1" indent="-457200" algn="just">
              <a:spcAft>
                <a:spcPts val="1200"/>
              </a:spcAft>
              <a:buFont typeface="Arial" panose="020B0604020202020204" pitchFamily="34" charset="0"/>
              <a:buChar char="•"/>
            </a:pPr>
            <a:r>
              <a:rPr lang="fr-FR" dirty="0" smtClean="0">
                <a:solidFill>
                  <a:schemeClr val="accent1"/>
                </a:solidFill>
                <a:sym typeface="+mn-ea"/>
              </a:rPr>
              <a:t>Les </a:t>
            </a:r>
            <a:r>
              <a:rPr lang="fr-FR" b="1" dirty="0" smtClean="0">
                <a:solidFill>
                  <a:schemeClr val="accent1"/>
                </a:solidFill>
                <a:sym typeface="+mn-ea"/>
              </a:rPr>
              <a:t>stratégies d’investissement</a:t>
            </a:r>
            <a:r>
              <a:rPr lang="fr-FR" dirty="0" smtClean="0">
                <a:solidFill>
                  <a:schemeClr val="accent1"/>
                </a:solidFill>
                <a:sym typeface="+mn-ea"/>
              </a:rPr>
              <a:t> </a:t>
            </a:r>
            <a:r>
              <a:rPr lang="fr-FR" b="1" dirty="0" smtClean="0">
                <a:solidFill>
                  <a:schemeClr val="accent1"/>
                </a:solidFill>
                <a:sym typeface="+mn-ea"/>
              </a:rPr>
              <a:t>des entreprises européennes </a:t>
            </a:r>
            <a:r>
              <a:rPr lang="fr-FR" dirty="0" smtClean="0">
                <a:solidFill>
                  <a:schemeClr val="accent1"/>
                </a:solidFill>
                <a:sym typeface="+mn-ea"/>
              </a:rPr>
              <a:t>et tendances mondiales; </a:t>
            </a:r>
          </a:p>
          <a:p>
            <a:pPr marL="914400" lvl="1" indent="-457200" algn="just">
              <a:spcAft>
                <a:spcPts val="1200"/>
              </a:spcAft>
              <a:buFont typeface="Arial" panose="020B0604020202020204" pitchFamily="34" charset="0"/>
              <a:buChar char="•"/>
            </a:pPr>
            <a:r>
              <a:rPr lang="fr-FR" dirty="0" smtClean="0">
                <a:solidFill>
                  <a:schemeClr val="accent1"/>
                </a:solidFill>
                <a:sym typeface="+mn-ea"/>
              </a:rPr>
              <a:t>Les </a:t>
            </a:r>
            <a:r>
              <a:rPr lang="fr-FR" b="1" dirty="0" smtClean="0">
                <a:solidFill>
                  <a:schemeClr val="accent1"/>
                </a:solidFill>
                <a:sym typeface="+mn-ea"/>
              </a:rPr>
              <a:t>facteurs d’attractivité de l’Algérie </a:t>
            </a:r>
            <a:r>
              <a:rPr lang="fr-FR" dirty="0" smtClean="0">
                <a:solidFill>
                  <a:schemeClr val="accent1"/>
                </a:solidFill>
                <a:sym typeface="+mn-ea"/>
              </a:rPr>
              <a:t>et </a:t>
            </a:r>
            <a:r>
              <a:rPr lang="fr-FR" b="1" dirty="0" smtClean="0">
                <a:solidFill>
                  <a:schemeClr val="accent1"/>
                </a:solidFill>
                <a:sym typeface="+mn-ea"/>
              </a:rPr>
              <a:t>les défis à lever </a:t>
            </a:r>
            <a:r>
              <a:rPr lang="fr-FR" dirty="0" smtClean="0">
                <a:solidFill>
                  <a:schemeClr val="accent1"/>
                </a:solidFill>
                <a:sym typeface="+mn-ea"/>
              </a:rPr>
              <a:t>en matière d’environnement d’investissement;</a:t>
            </a:r>
          </a:p>
          <a:p>
            <a:pPr marL="914400" lvl="1" indent="-457200" algn="just">
              <a:spcAft>
                <a:spcPts val="1200"/>
              </a:spcAft>
              <a:buFont typeface="Arial" panose="020B0604020202020204" pitchFamily="34" charset="0"/>
              <a:buChar char="•"/>
            </a:pPr>
            <a:r>
              <a:rPr lang="fr-FR" dirty="0" smtClean="0">
                <a:solidFill>
                  <a:schemeClr val="accent1"/>
                </a:solidFill>
                <a:sym typeface="+mn-ea"/>
              </a:rPr>
              <a:t>Meilleures pratiques mondiales des </a:t>
            </a:r>
            <a:r>
              <a:rPr lang="fr-FR" b="1" dirty="0" smtClean="0">
                <a:solidFill>
                  <a:schemeClr val="accent1"/>
                </a:solidFill>
                <a:sym typeface="+mn-ea"/>
              </a:rPr>
              <a:t>agences de promotion de l’investissement</a:t>
            </a:r>
            <a:r>
              <a:rPr lang="fr-FR" dirty="0" smtClean="0">
                <a:solidFill>
                  <a:schemeClr val="accent1"/>
                </a:solidFill>
                <a:sym typeface="+mn-ea"/>
              </a:rPr>
              <a:t>;</a:t>
            </a:r>
          </a:p>
          <a:p>
            <a:pPr marL="914400" lvl="1" indent="-457200" algn="just">
              <a:spcAft>
                <a:spcPts val="1200"/>
              </a:spcAft>
              <a:buFont typeface="Arial" panose="020B0604020202020204" pitchFamily="34" charset="0"/>
              <a:buChar char="•"/>
            </a:pPr>
            <a:r>
              <a:rPr lang="fr-FR" dirty="0" smtClean="0">
                <a:solidFill>
                  <a:schemeClr val="accent1"/>
                </a:solidFill>
                <a:sym typeface="+mn-ea"/>
              </a:rPr>
              <a:t>Les </a:t>
            </a:r>
            <a:r>
              <a:rPr lang="fr-FR" b="1" dirty="0" smtClean="0">
                <a:solidFill>
                  <a:schemeClr val="accent1"/>
                </a:solidFill>
                <a:sym typeface="+mn-ea"/>
              </a:rPr>
              <a:t>secteurs prioritaires </a:t>
            </a:r>
            <a:r>
              <a:rPr lang="fr-FR" dirty="0" smtClean="0">
                <a:solidFill>
                  <a:schemeClr val="accent1"/>
                </a:solidFill>
                <a:sym typeface="+mn-ea"/>
              </a:rPr>
              <a:t>pour les IDE européens en Algérie – y compris l’économie verte;</a:t>
            </a:r>
          </a:p>
          <a:p>
            <a:pPr marL="914400" lvl="1" indent="-457200" algn="just">
              <a:spcAft>
                <a:spcPts val="1200"/>
              </a:spcAft>
              <a:buFont typeface="Arial" panose="020B0604020202020204" pitchFamily="34" charset="0"/>
              <a:buChar char="•"/>
            </a:pPr>
            <a:r>
              <a:rPr lang="fr-FR" dirty="0" smtClean="0">
                <a:solidFill>
                  <a:schemeClr val="accent1"/>
                </a:solidFill>
                <a:sym typeface="+mn-ea"/>
              </a:rPr>
              <a:t>Les </a:t>
            </a:r>
            <a:r>
              <a:rPr lang="fr-FR" b="1" dirty="0" smtClean="0">
                <a:solidFill>
                  <a:schemeClr val="accent1"/>
                </a:solidFill>
                <a:sym typeface="+mn-ea"/>
              </a:rPr>
              <a:t>partenariats publics-privés (PPP)</a:t>
            </a:r>
            <a:r>
              <a:rPr lang="fr-FR" dirty="0" smtClean="0">
                <a:solidFill>
                  <a:schemeClr val="accent1"/>
                </a:solidFill>
                <a:sym typeface="+mn-ea"/>
              </a:rPr>
              <a:t>;</a:t>
            </a:r>
          </a:p>
          <a:p>
            <a:pPr marL="914400" lvl="1" indent="-457200" algn="just">
              <a:spcAft>
                <a:spcPts val="1200"/>
              </a:spcAft>
              <a:buFont typeface="Arial" panose="020B0604020202020204" pitchFamily="34" charset="0"/>
              <a:buChar char="•"/>
            </a:pPr>
            <a:r>
              <a:rPr lang="fr-FR" dirty="0" smtClean="0">
                <a:solidFill>
                  <a:schemeClr val="accent1"/>
                </a:solidFill>
                <a:sym typeface="+mn-ea"/>
              </a:rPr>
              <a:t>L’intégration de l’Algérie au sein des </a:t>
            </a:r>
            <a:r>
              <a:rPr lang="fr-FR" b="1" dirty="0" smtClean="0">
                <a:solidFill>
                  <a:schemeClr val="accent1"/>
                </a:solidFill>
                <a:sym typeface="+mn-ea"/>
              </a:rPr>
              <a:t>chaînes de valeur mondiales</a:t>
            </a:r>
            <a:r>
              <a:rPr lang="fr-FR" dirty="0" smtClean="0">
                <a:solidFill>
                  <a:schemeClr val="accent1"/>
                </a:solidFill>
                <a:sym typeface="+mn-ea"/>
              </a:rPr>
              <a:t>;</a:t>
            </a:r>
          </a:p>
          <a:p>
            <a:pPr marL="914400" lvl="1" indent="-457200" algn="just">
              <a:spcAft>
                <a:spcPts val="1200"/>
              </a:spcAft>
              <a:buFont typeface="Arial" panose="020B0604020202020204" pitchFamily="34" charset="0"/>
              <a:buChar char="•"/>
            </a:pPr>
            <a:r>
              <a:rPr lang="fr-FR" dirty="0" smtClean="0">
                <a:solidFill>
                  <a:schemeClr val="accent1"/>
                </a:solidFill>
                <a:sym typeface="+mn-ea"/>
              </a:rPr>
              <a:t>Les </a:t>
            </a:r>
            <a:r>
              <a:rPr lang="fr-FR" b="1" dirty="0" smtClean="0">
                <a:solidFill>
                  <a:schemeClr val="accent1"/>
                </a:solidFill>
                <a:sym typeface="+mn-ea"/>
              </a:rPr>
              <a:t>Zones économiques spéciales (</a:t>
            </a:r>
            <a:r>
              <a:rPr lang="fr-FR" b="1" dirty="0" err="1" smtClean="0">
                <a:solidFill>
                  <a:schemeClr val="accent1"/>
                </a:solidFill>
                <a:sym typeface="+mn-ea"/>
              </a:rPr>
              <a:t>ZES</a:t>
            </a:r>
            <a:r>
              <a:rPr lang="fr-FR" b="1" dirty="0" smtClean="0">
                <a:solidFill>
                  <a:schemeClr val="accent1"/>
                </a:solidFill>
                <a:sym typeface="+mn-ea"/>
              </a:rPr>
              <a:t>)</a:t>
            </a:r>
          </a:p>
          <a:p>
            <a:pPr marL="914400" lvl="1" indent="-457200" algn="just">
              <a:spcAft>
                <a:spcPts val="1200"/>
              </a:spcAft>
              <a:buFont typeface="Arial" panose="020B0604020202020204" pitchFamily="34" charset="0"/>
              <a:buChar char="•"/>
            </a:pPr>
            <a:r>
              <a:rPr lang="fr-FR" dirty="0" smtClean="0">
                <a:solidFill>
                  <a:schemeClr val="accent1"/>
                </a:solidFill>
                <a:sym typeface="+mn-ea"/>
              </a:rPr>
              <a:t>La coopération avec </a:t>
            </a:r>
            <a:r>
              <a:rPr lang="fr-FR" b="1" dirty="0" smtClean="0">
                <a:solidFill>
                  <a:schemeClr val="accent1"/>
                </a:solidFill>
                <a:sym typeface="+mn-ea"/>
              </a:rPr>
              <a:t>les banques de développement internationales</a:t>
            </a:r>
            <a:r>
              <a:rPr lang="fr-FR" dirty="0" smtClean="0">
                <a:solidFill>
                  <a:schemeClr val="accent1"/>
                </a:solidFill>
                <a:sym typeface="+mn-ea"/>
              </a:rPr>
              <a:t>    </a:t>
            </a:r>
            <a:endParaRPr lang="fr-FR" dirty="0">
              <a:solidFill>
                <a:schemeClr val="accent1"/>
              </a:solidFill>
              <a:sym typeface="+mn-ea"/>
            </a:endParaRPr>
          </a:p>
          <a:p>
            <a:endParaRPr lang="fr-FR" sz="2400" b="1" dirty="0">
              <a:solidFill>
                <a:schemeClr val="tx2">
                  <a:lumMod val="75000"/>
                  <a:lumOff val="25000"/>
                </a:schemeClr>
              </a:solidFill>
            </a:endParaRPr>
          </a:p>
        </p:txBody>
      </p:sp>
    </p:spTree>
    <p:extLst>
      <p:ext uri="{BB962C8B-B14F-4D97-AF65-F5344CB8AC3E}">
        <p14:creationId xmlns:p14="http://schemas.microsoft.com/office/powerpoint/2010/main" val="4025430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9faaa4b-57ae-4394-85b4-956436d58cd6}" enabled="1" method="Standard" siteId="{3550cb80-eb2c-4098-8900-aa1b522bf97b}" removed="0"/>
</clbl:labelList>
</file>

<file path=docProps/app.xml><?xml version="1.0" encoding="utf-8"?>
<Properties xmlns="http://schemas.openxmlformats.org/officeDocument/2006/extended-properties" xmlns:vt="http://schemas.openxmlformats.org/officeDocument/2006/docPropsVTypes">
  <Template/>
  <TotalTime>1743</TotalTime>
  <Words>1410</Words>
  <Application>Microsoft Office PowerPoint</Application>
  <PresentationFormat>Grand écran</PresentationFormat>
  <Paragraphs>277</Paragraphs>
  <Slides>26</Slides>
  <Notes>26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SimSun</vt:lpstr>
      <vt:lpstr>Aptos</vt:lpstr>
      <vt:lpstr>Aptos Display</vt: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BUSINESSFRANCE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Etude et analyse de l’Accord d’Association: Les échanges commerciaux</dc:title>
  <dc:creator>SAIFI,Salim</dc:creator>
  <cp:lastModifiedBy>Mourad Amouri</cp:lastModifiedBy>
  <cp:revision>28</cp:revision>
  <cp:lastPrinted>2024-06-09T08:31:27Z</cp:lastPrinted>
  <dcterms:created xsi:type="dcterms:W3CDTF">2024-05-08T16:32:05Z</dcterms:created>
  <dcterms:modified xsi:type="dcterms:W3CDTF">2025-04-23T08:41:28Z</dcterms:modified>
</cp:coreProperties>
</file>