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56" r:id="rId2"/>
    <p:sldId id="257" r:id="rId3"/>
  </p:sldIdLst>
  <p:sldSz cx="6858000" cy="9906000" type="A4"/>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o vinci" initials="mv"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2" autoAdjust="0"/>
    <p:restoredTop sz="94660"/>
  </p:normalViewPr>
  <p:slideViewPr>
    <p:cSldViewPr snapToGrid="0">
      <p:cViewPr varScale="1">
        <p:scale>
          <a:sx n="80" d="100"/>
          <a:sy n="80" d="100"/>
        </p:scale>
        <p:origin x="3786" y="96"/>
      </p:cViewPr>
      <p:guideLst>
        <p:guide orient="horz" pos="3120"/>
        <p:guide pos="216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43" cy="4940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64" y="0"/>
            <a:ext cx="2946443" cy="494050"/>
          </a:xfrm>
          <a:prstGeom prst="rect">
            <a:avLst/>
          </a:prstGeom>
        </p:spPr>
        <p:txBody>
          <a:bodyPr vert="horz" lIns="91440" tIns="45720" rIns="91440" bIns="45720" rtlCol="0"/>
          <a:lstStyle>
            <a:lvl1pPr algn="r">
              <a:defRPr sz="1200"/>
            </a:lvl1pPr>
          </a:lstStyle>
          <a:p>
            <a:fld id="{B635BCE2-EA7D-45C5-85D7-EAF5163096CD}" type="datetimeFigureOut">
              <a:rPr lang="en-GB" smtClean="0"/>
              <a:t>25/05/2018</a:t>
            </a:fld>
            <a:endParaRPr lang="en-GB"/>
          </a:p>
        </p:txBody>
      </p:sp>
      <p:sp>
        <p:nvSpPr>
          <p:cNvPr id="4" name="Slide Image Placeholder 3"/>
          <p:cNvSpPr>
            <a:spLocks noGrp="1" noRot="1" noChangeAspect="1"/>
          </p:cNvSpPr>
          <p:nvPr>
            <p:ph type="sldImg" idx="2"/>
          </p:nvPr>
        </p:nvSpPr>
        <p:spPr>
          <a:xfrm>
            <a:off x="2117725" y="739775"/>
            <a:ext cx="2563813"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51" y="4690944"/>
            <a:ext cx="5438140" cy="444307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8514"/>
            <a:ext cx="2946443" cy="4940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64" y="9378514"/>
            <a:ext cx="2946443" cy="494050"/>
          </a:xfrm>
          <a:prstGeom prst="rect">
            <a:avLst/>
          </a:prstGeom>
        </p:spPr>
        <p:txBody>
          <a:bodyPr vert="horz" lIns="91440" tIns="45720" rIns="91440" bIns="45720" rtlCol="0" anchor="b"/>
          <a:lstStyle>
            <a:lvl1pPr algn="r">
              <a:defRPr sz="1200"/>
            </a:lvl1pPr>
          </a:lstStyle>
          <a:p>
            <a:fld id="{AFF003DB-01ED-4822-840D-DB759824D3E6}" type="slidenum">
              <a:rPr lang="en-GB" smtClean="0"/>
              <a:t>‹#›</a:t>
            </a:fld>
            <a:endParaRPr lang="en-GB"/>
          </a:p>
        </p:txBody>
      </p:sp>
    </p:spTree>
    <p:extLst>
      <p:ext uri="{BB962C8B-B14F-4D97-AF65-F5344CB8AC3E}">
        <p14:creationId xmlns:p14="http://schemas.microsoft.com/office/powerpoint/2010/main" val="91432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it-IT"/>
              <a:t>Fare clic per modificare lo stile del titolo</a:t>
            </a:r>
            <a:endParaRPr lang="en-US" dirty="0"/>
          </a:p>
        </p:txBody>
      </p:sp>
      <p:sp>
        <p:nvSpPr>
          <p:cNvPr id="3" name="Subtitle 2"/>
          <p:cNvSpPr>
            <a:spLocks noGrp="1"/>
          </p:cNvSpPr>
          <p:nvPr>
            <p:ph type="subTitle" idx="1"/>
          </p:nvPr>
        </p:nvSpPr>
        <p:spPr>
          <a:xfrm>
            <a:off x="857250" y="5202944"/>
            <a:ext cx="5143500" cy="239165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B7252A7-C591-4A5B-949B-AC648BB40400}" type="datetimeFigureOut">
              <a:rPr lang="it-IT" smtClean="0"/>
              <a:t>25/05/2018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2131038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B7252A7-C591-4A5B-949B-AC648BB40400}" type="datetimeFigureOut">
              <a:rPr lang="it-IT" smtClean="0"/>
              <a:t>25/05/2018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1317830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4"/>
            <a:ext cx="1478756" cy="8394877"/>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71488" y="527404"/>
            <a:ext cx="4350544" cy="839487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B7252A7-C591-4A5B-949B-AC648BB40400}" type="datetimeFigureOut">
              <a:rPr lang="it-IT" smtClean="0"/>
              <a:t>25/05/2018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85448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B7252A7-C591-4A5B-949B-AC648BB40400}" type="datetimeFigureOut">
              <a:rPr lang="it-IT" smtClean="0"/>
              <a:t>25/05/2018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4117333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5"/>
            <a:ext cx="5915025" cy="4120620"/>
          </a:xfrm>
        </p:spPr>
        <p:txBody>
          <a:bodyPr anchor="b"/>
          <a:lstStyle>
            <a:lvl1pPr>
              <a:defRPr sz="4500"/>
            </a:lvl1pPr>
          </a:lstStyle>
          <a:p>
            <a:r>
              <a:rPr lang="it-IT"/>
              <a:t>Fare clic per modificare lo stile del titolo</a:t>
            </a:r>
            <a:endParaRPr lang="en-US" dirty="0"/>
          </a:p>
        </p:txBody>
      </p:sp>
      <p:sp>
        <p:nvSpPr>
          <p:cNvPr id="3" name="Text Placeholder 2"/>
          <p:cNvSpPr>
            <a:spLocks noGrp="1"/>
          </p:cNvSpPr>
          <p:nvPr>
            <p:ph type="body" idx="1"/>
          </p:nvPr>
        </p:nvSpPr>
        <p:spPr>
          <a:xfrm>
            <a:off x="467917" y="6629227"/>
            <a:ext cx="5915025" cy="2166936"/>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2B7252A7-C591-4A5B-949B-AC648BB40400}" type="datetimeFigureOut">
              <a:rPr lang="it-IT" smtClean="0"/>
              <a:t>25/05/2018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241959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B7252A7-C591-4A5B-949B-AC648BB40400}" type="datetimeFigureOut">
              <a:rPr lang="it-IT" smtClean="0"/>
              <a:t>25/05/2018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2487154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72382" y="527406"/>
            <a:ext cx="5915025" cy="1914702"/>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4" name="Content Placeholder 3"/>
          <p:cNvSpPr>
            <a:spLocks noGrp="1"/>
          </p:cNvSpPr>
          <p:nvPr>
            <p:ph sz="half" idx="2"/>
          </p:nvPr>
        </p:nvSpPr>
        <p:spPr>
          <a:xfrm>
            <a:off x="472381" y="3618442"/>
            <a:ext cx="2901255" cy="532218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471864"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6" name="Content Placeholder 5"/>
          <p:cNvSpPr>
            <a:spLocks noGrp="1"/>
          </p:cNvSpPr>
          <p:nvPr>
            <p:ph sz="quarter" idx="4"/>
          </p:nvPr>
        </p:nvSpPr>
        <p:spPr>
          <a:xfrm>
            <a:off x="3471864" y="3618442"/>
            <a:ext cx="2915543" cy="532218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B7252A7-C591-4A5B-949B-AC648BB40400}" type="datetimeFigureOut">
              <a:rPr lang="it-IT" smtClean="0"/>
              <a:t>25/05/2018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1083912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2B7252A7-C591-4A5B-949B-AC648BB40400}" type="datetimeFigureOut">
              <a:rPr lang="it-IT" smtClean="0"/>
              <a:t>25/05/2018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4230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252A7-C591-4A5B-949B-AC648BB40400}" type="datetimeFigureOut">
              <a:rPr lang="it-IT" smtClean="0"/>
              <a:t>25/05/2018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275745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2915544" y="1426284"/>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2B7252A7-C591-4A5B-949B-AC648BB40400}" type="datetimeFigureOut">
              <a:rPr lang="it-IT" smtClean="0"/>
              <a:t>25/05/2018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2912812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915544" y="1426284"/>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2B7252A7-C591-4A5B-949B-AC648BB40400}" type="datetimeFigureOut">
              <a:rPr lang="it-IT" smtClean="0"/>
              <a:t>25/05/2018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7BE3BA0-D127-4885-94E5-A4915A07C2D6}" type="slidenum">
              <a:rPr lang="it-IT" smtClean="0"/>
              <a:t>‹#›</a:t>
            </a:fld>
            <a:endParaRPr lang="it-IT"/>
          </a:p>
        </p:txBody>
      </p:sp>
    </p:spTree>
    <p:extLst>
      <p:ext uri="{BB962C8B-B14F-4D97-AF65-F5344CB8AC3E}">
        <p14:creationId xmlns:p14="http://schemas.microsoft.com/office/powerpoint/2010/main" val="3826093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527406"/>
            <a:ext cx="5915025" cy="1914702"/>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471488" y="9181398"/>
            <a:ext cx="1543050" cy="527402"/>
          </a:xfrm>
          <a:prstGeom prst="rect">
            <a:avLst/>
          </a:prstGeom>
        </p:spPr>
        <p:txBody>
          <a:bodyPr vert="horz" lIns="91440" tIns="45720" rIns="91440" bIns="45720" rtlCol="0" anchor="ctr"/>
          <a:lstStyle>
            <a:lvl1pPr algn="l">
              <a:defRPr sz="900">
                <a:solidFill>
                  <a:schemeClr val="tx1">
                    <a:tint val="75000"/>
                  </a:schemeClr>
                </a:solidFill>
              </a:defRPr>
            </a:lvl1pPr>
          </a:lstStyle>
          <a:p>
            <a:fld id="{2B7252A7-C591-4A5B-949B-AC648BB40400}" type="datetimeFigureOut">
              <a:rPr lang="it-IT" smtClean="0"/>
              <a:t>25/05/2018</a:t>
            </a:fld>
            <a:endParaRPr lang="it-IT"/>
          </a:p>
        </p:txBody>
      </p:sp>
      <p:sp>
        <p:nvSpPr>
          <p:cNvPr id="5" name="Footer Placeholder 4"/>
          <p:cNvSpPr>
            <a:spLocks noGrp="1"/>
          </p:cNvSpPr>
          <p:nvPr>
            <p:ph type="ftr" sz="quarter" idx="3"/>
          </p:nvPr>
        </p:nvSpPr>
        <p:spPr>
          <a:xfrm>
            <a:off x="2271714" y="9181398"/>
            <a:ext cx="2314575" cy="52740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43463" y="9181398"/>
            <a:ext cx="1543050" cy="527402"/>
          </a:xfrm>
          <a:prstGeom prst="rect">
            <a:avLst/>
          </a:prstGeom>
        </p:spPr>
        <p:txBody>
          <a:bodyPr vert="horz" lIns="91440" tIns="45720" rIns="91440" bIns="45720" rtlCol="0" anchor="ctr"/>
          <a:lstStyle>
            <a:lvl1pPr algn="r">
              <a:defRPr sz="900">
                <a:solidFill>
                  <a:schemeClr val="tx1">
                    <a:tint val="75000"/>
                  </a:schemeClr>
                </a:solidFill>
              </a:defRPr>
            </a:lvl1pPr>
          </a:lstStyle>
          <a:p>
            <a:fld id="{A7BE3BA0-D127-4885-94E5-A4915A07C2D6}" type="slidenum">
              <a:rPr lang="it-IT" smtClean="0"/>
              <a:t>‹#›</a:t>
            </a:fld>
            <a:endParaRPr lang="it-IT"/>
          </a:p>
        </p:txBody>
      </p:sp>
    </p:spTree>
    <p:extLst>
      <p:ext uri="{BB962C8B-B14F-4D97-AF65-F5344CB8AC3E}">
        <p14:creationId xmlns:p14="http://schemas.microsoft.com/office/powerpoint/2010/main" val="95559083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Martino.Vinci@eeas.europa.eu" TargetMode="External"/><Relationship Id="rId2" Type="http://schemas.openxmlformats.org/officeDocument/2006/relationships/hyperlink" Target="mailto:Susanne.Martin@eeas.europa.eu"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mailto:abdikadir.abdi@eas.europa.e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5892" y="2540101"/>
            <a:ext cx="6012510" cy="4093428"/>
          </a:xfrm>
          <a:prstGeom prst="rect">
            <a:avLst/>
          </a:prstGeom>
          <a:noFill/>
        </p:spPr>
        <p:txBody>
          <a:bodyPr wrap="square" rtlCol="0">
            <a:spAutoFit/>
          </a:bodyPr>
          <a:lstStyle/>
          <a:p>
            <a:pPr algn="just"/>
            <a:r>
              <a:rPr lang="en-US" sz="1000" dirty="0"/>
              <a:t>Somalia is still emerging from the effects of a long civil war, political-social conflicts and extended drought. Despite this, </a:t>
            </a:r>
            <a:r>
              <a:rPr lang="en-GB" sz="1000" dirty="0"/>
              <a:t>the</a:t>
            </a:r>
            <a:r>
              <a:rPr lang="en-US" sz="1000" dirty="0"/>
              <a:t> economy, </a:t>
            </a:r>
            <a:r>
              <a:rPr lang="en-GB" sz="1000" dirty="0"/>
              <a:t>mainly based on traditional primary productive sectors, </a:t>
            </a:r>
            <a:r>
              <a:rPr lang="en-US" sz="1000" dirty="0"/>
              <a:t>is growing. Through the </a:t>
            </a:r>
            <a:r>
              <a:rPr lang="en-US" sz="1000" b="1" dirty="0"/>
              <a:t>National Development Plan</a:t>
            </a:r>
            <a:r>
              <a:rPr lang="en-US" sz="1000" dirty="0"/>
              <a:t>, the </a:t>
            </a:r>
            <a:r>
              <a:rPr lang="en-US" sz="1000" b="1" dirty="0"/>
              <a:t>New Partnership Agreement</a:t>
            </a:r>
            <a:r>
              <a:rPr lang="en-US" sz="1000" dirty="0"/>
              <a:t> and the </a:t>
            </a:r>
            <a:r>
              <a:rPr lang="en-US" sz="1000" b="1" dirty="0"/>
              <a:t>Economic Recovery Plan</a:t>
            </a:r>
            <a:r>
              <a:rPr lang="en-US" sz="1000" dirty="0"/>
              <a:t>, the Federal Government of Somalia (FGS) has set out an ambitious agenda of reforms needed to support the economy.</a:t>
            </a:r>
            <a:endParaRPr lang="en-GB" sz="1000" dirty="0"/>
          </a:p>
          <a:p>
            <a:pPr algn="just"/>
            <a:endParaRPr lang="en-GB" sz="1000" dirty="0"/>
          </a:p>
          <a:p>
            <a:pPr algn="just"/>
            <a:r>
              <a:rPr lang="en-GB" sz="1000" dirty="0"/>
              <a:t>Somalia has diverse livelihood systems: pastoralists, agro-pastoralists, fishing and coastal communities. </a:t>
            </a:r>
            <a:r>
              <a:rPr lang="en-GB" sz="1000" b="1" dirty="0"/>
              <a:t>Agriculture</a:t>
            </a:r>
            <a:r>
              <a:rPr lang="en-GB" sz="1000" dirty="0"/>
              <a:t> provides 60% of the country's GDP, 80% of its employment and 90% of its exports. The </a:t>
            </a:r>
            <a:r>
              <a:rPr lang="en-GB" sz="1000" b="1" dirty="0"/>
              <a:t>livestock</a:t>
            </a:r>
            <a:r>
              <a:rPr lang="en-GB" sz="1000" dirty="0"/>
              <a:t> and </a:t>
            </a:r>
            <a:r>
              <a:rPr lang="en-GB" sz="1000" b="1" dirty="0"/>
              <a:t>crop</a:t>
            </a:r>
            <a:r>
              <a:rPr lang="en-GB" sz="1000" dirty="0"/>
              <a:t> sectors remain the main sources of current economic activity and employment. </a:t>
            </a:r>
            <a:r>
              <a:rPr lang="en-US" sz="1000" b="1" dirty="0"/>
              <a:t>Live animal export  and cereals are critical</a:t>
            </a:r>
            <a:r>
              <a:rPr lang="en-US" sz="1000" dirty="0"/>
              <a:t> to consolidate and improve the quality of the high number of existing jobs in some regions. </a:t>
            </a:r>
            <a:r>
              <a:rPr lang="en-US" sz="1000" b="1" dirty="0"/>
              <a:t>Meat production</a:t>
            </a:r>
            <a:r>
              <a:rPr lang="en-US" sz="1000" dirty="0"/>
              <a:t> and </a:t>
            </a:r>
            <a:r>
              <a:rPr lang="en-US" sz="1000" b="1" dirty="0"/>
              <a:t>hide and skin</a:t>
            </a:r>
            <a:r>
              <a:rPr lang="en-US" sz="1000" dirty="0"/>
              <a:t> also have some potential to create jobs along the chain if investments are made for small-medium industries in urban areas with big demand. There is a </a:t>
            </a:r>
            <a:r>
              <a:rPr lang="en-US" sz="1000" b="1" dirty="0"/>
              <a:t>high potential to increase cereal productivity with Good Agricultural Practices (GAP)</a:t>
            </a:r>
            <a:r>
              <a:rPr lang="en-US" sz="1000" dirty="0"/>
              <a:t>, better inputs and post-harvest management. </a:t>
            </a:r>
            <a:r>
              <a:rPr lang="en-US" sz="1000" b="1" dirty="0"/>
              <a:t>Horticulture (mainly fruit and vegetables) has the biggest potential to create new jobs</a:t>
            </a:r>
            <a:r>
              <a:rPr lang="en-US" sz="1000" dirty="0"/>
              <a:t> especially to supply urban areas. </a:t>
            </a:r>
            <a:r>
              <a:rPr lang="en-US" sz="1000" b="1" dirty="0"/>
              <a:t>Banana production potential remains large</a:t>
            </a:r>
            <a:r>
              <a:rPr lang="en-US" sz="1000" dirty="0"/>
              <a:t>, as Somalia used to be the largest banana exporter in East Africa before the start of the civil war. </a:t>
            </a:r>
          </a:p>
          <a:p>
            <a:pPr algn="just"/>
            <a:endParaRPr lang="en-US" sz="1000" b="1" dirty="0"/>
          </a:p>
          <a:p>
            <a:pPr algn="just"/>
            <a:r>
              <a:rPr lang="en-US" sz="1000" dirty="0"/>
              <a:t>With the longest coastline in Africa (3,330 km) and a large Economic Exclusive Zone (EEZ) the  </a:t>
            </a:r>
            <a:r>
              <a:rPr lang="en-US" sz="1000" b="1" dirty="0"/>
              <a:t>fishing industry has a high potential for growth and job creation</a:t>
            </a:r>
            <a:r>
              <a:rPr lang="en-US" sz="1000" dirty="0"/>
              <a:t> in Somalia. However, </a:t>
            </a:r>
            <a:r>
              <a:rPr lang="en-GB" sz="1000" dirty="0"/>
              <a:t>fishery remains artisanal, virtually unmanaged, and subject to commercial exploitation by foreign and mostly illegal fleets.</a:t>
            </a:r>
          </a:p>
          <a:p>
            <a:pPr algn="just"/>
            <a:endParaRPr lang="en-GB" sz="1000" dirty="0"/>
          </a:p>
          <a:p>
            <a:pPr algn="just"/>
            <a:r>
              <a:rPr lang="en-US" sz="1000" b="1" dirty="0"/>
              <a:t>The lifting of state constraints on private enterprise led to improved economic performance</a:t>
            </a:r>
            <a:r>
              <a:rPr lang="en-US" sz="1000" dirty="0"/>
              <a:t> and to the provision by the private sector of many services previously provided inefficiently by the public sector (telecommunications, air transport, money transfer, and, though inadequately so, urban water, electricity, and social services). Contributing to the improved economic performance is the </a:t>
            </a:r>
            <a:r>
              <a:rPr lang="en-US" sz="1000" b="1" dirty="0"/>
              <a:t>large emigration of skilled Somalis</a:t>
            </a:r>
            <a:r>
              <a:rPr lang="en-US" sz="1000" dirty="0"/>
              <a:t>. The </a:t>
            </a:r>
            <a:r>
              <a:rPr lang="en-US" sz="1000" b="1" dirty="0"/>
              <a:t>booming informal trade with </a:t>
            </a:r>
            <a:r>
              <a:rPr lang="en-US" sz="1000" b="1" dirty="0" err="1"/>
              <a:t>neighbouring</a:t>
            </a:r>
            <a:r>
              <a:rPr lang="en-US" sz="1000" b="1" dirty="0"/>
              <a:t> countries</a:t>
            </a:r>
            <a:r>
              <a:rPr lang="en-US" sz="1000" dirty="0"/>
              <a:t> provided a new source of income.</a:t>
            </a:r>
            <a:endParaRPr lang="en-GB" sz="1000" dirty="0"/>
          </a:p>
        </p:txBody>
      </p:sp>
      <p:sp>
        <p:nvSpPr>
          <p:cNvPr id="9" name="TextBox 8"/>
          <p:cNvSpPr txBox="1"/>
          <p:nvPr/>
        </p:nvSpPr>
        <p:spPr>
          <a:xfrm>
            <a:off x="448918" y="2201700"/>
            <a:ext cx="2725818" cy="276999"/>
          </a:xfrm>
          <a:prstGeom prst="rect">
            <a:avLst/>
          </a:prstGeom>
          <a:noFill/>
        </p:spPr>
        <p:txBody>
          <a:bodyPr wrap="square" rtlCol="0">
            <a:spAutoFit/>
          </a:bodyPr>
          <a:lstStyle/>
          <a:p>
            <a:r>
              <a:rPr lang="en-GB" sz="1200" b="1" dirty="0">
                <a:solidFill>
                  <a:schemeClr val="accent1"/>
                </a:solidFill>
              </a:rPr>
              <a:t>THE SECTORS</a:t>
            </a:r>
          </a:p>
        </p:txBody>
      </p:sp>
      <p:cxnSp>
        <p:nvCxnSpPr>
          <p:cNvPr id="11" name="Straight Connector 10"/>
          <p:cNvCxnSpPr/>
          <p:nvPr/>
        </p:nvCxnSpPr>
        <p:spPr>
          <a:xfrm>
            <a:off x="484212" y="2488712"/>
            <a:ext cx="5871161"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62640" y="6523604"/>
            <a:ext cx="2677692" cy="276999"/>
          </a:xfrm>
          <a:prstGeom prst="rect">
            <a:avLst/>
          </a:prstGeom>
          <a:noFill/>
        </p:spPr>
        <p:txBody>
          <a:bodyPr wrap="square" rtlCol="0">
            <a:spAutoFit/>
          </a:bodyPr>
          <a:lstStyle/>
          <a:p>
            <a:r>
              <a:rPr lang="en-GB" sz="1200" b="1" dirty="0">
                <a:solidFill>
                  <a:schemeClr val="accent1"/>
                </a:solidFill>
              </a:rPr>
              <a:t>OUR APPROACH AND SUPPORT</a:t>
            </a:r>
          </a:p>
        </p:txBody>
      </p:sp>
      <p:cxnSp>
        <p:nvCxnSpPr>
          <p:cNvPr id="13" name="Straight Connector 12"/>
          <p:cNvCxnSpPr/>
          <p:nvPr/>
        </p:nvCxnSpPr>
        <p:spPr>
          <a:xfrm flipV="1">
            <a:off x="534725" y="6790834"/>
            <a:ext cx="5830418" cy="2122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Titolo 1"/>
          <p:cNvSpPr txBox="1">
            <a:spLocks/>
          </p:cNvSpPr>
          <p:nvPr/>
        </p:nvSpPr>
        <p:spPr>
          <a:xfrm>
            <a:off x="324912" y="1152524"/>
            <a:ext cx="6211617" cy="758826"/>
          </a:xfrm>
          <a:prstGeom prst="rect">
            <a:avLst/>
          </a:prstGeom>
          <a:solidFill>
            <a:schemeClr val="accent1">
              <a:lumMod val="75000"/>
            </a:schemeClr>
          </a:solidFill>
        </p:spPr>
        <p:txBody>
          <a:bodyPr vert="horz" lIns="91440" tIns="45720" rIns="91440" bIns="45720" rtlCol="0" anchor="b">
            <a:normAutofit fontScale="675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ct val="150000"/>
              </a:lnSpc>
            </a:pPr>
            <a:r>
              <a:rPr lang="en-GB" sz="2400" b="1" dirty="0">
                <a:solidFill>
                  <a:schemeClr val="bg1"/>
                </a:solidFill>
                <a:latin typeface="Arial" panose="020B0604020202020204" pitchFamily="34" charset="0"/>
                <a:cs typeface="Arial" panose="020B0604020202020204" pitchFamily="34" charset="0"/>
              </a:rPr>
              <a:t>ECONOMIC GROWTH AND JOB CREATION</a:t>
            </a:r>
          </a:p>
          <a:p>
            <a:pPr>
              <a:lnSpc>
                <a:spcPct val="150000"/>
              </a:lnSpc>
            </a:pPr>
            <a:r>
              <a:rPr lang="en-GB" sz="2400" b="1" dirty="0">
                <a:solidFill>
                  <a:schemeClr val="bg1"/>
                </a:solidFill>
                <a:latin typeface="Arial" panose="020B0604020202020204" pitchFamily="34" charset="0"/>
                <a:cs typeface="Arial" panose="020B0604020202020204" pitchFamily="34" charset="0"/>
              </a:rPr>
              <a:t>Supporting Productive and Private Sectors Development</a:t>
            </a:r>
            <a:endParaRPr lang="en-GB" sz="1800" b="1" dirty="0">
              <a:solidFill>
                <a:schemeClr val="bg1"/>
              </a:solidFill>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2"/>
          <a:stretch>
            <a:fillRect/>
          </a:stretch>
        </p:blipFill>
        <p:spPr>
          <a:xfrm>
            <a:off x="383020" y="149800"/>
            <a:ext cx="967507" cy="839723"/>
          </a:xfrm>
          <a:prstGeom prst="rect">
            <a:avLst/>
          </a:prstGeom>
        </p:spPr>
      </p:pic>
      <p:pic>
        <p:nvPicPr>
          <p:cNvPr id="16" name="Picture 15"/>
          <p:cNvPicPr>
            <a:picLocks noChangeAspect="1"/>
          </p:cNvPicPr>
          <p:nvPr/>
        </p:nvPicPr>
        <p:blipFill>
          <a:blip r:embed="rId3"/>
          <a:stretch>
            <a:fillRect/>
          </a:stretch>
        </p:blipFill>
        <p:spPr>
          <a:xfrm>
            <a:off x="5460379" y="213985"/>
            <a:ext cx="976597" cy="564138"/>
          </a:xfrm>
          <a:prstGeom prst="rect">
            <a:avLst/>
          </a:prstGeom>
        </p:spPr>
      </p:pic>
      <p:sp>
        <p:nvSpPr>
          <p:cNvPr id="17" name="TextBox 16"/>
          <p:cNvSpPr txBox="1"/>
          <p:nvPr/>
        </p:nvSpPr>
        <p:spPr>
          <a:xfrm>
            <a:off x="1591056" y="213985"/>
            <a:ext cx="3639312" cy="584775"/>
          </a:xfrm>
          <a:prstGeom prst="rect">
            <a:avLst/>
          </a:prstGeom>
          <a:noFill/>
        </p:spPr>
        <p:txBody>
          <a:bodyPr wrap="square" rtlCol="0">
            <a:spAutoFit/>
          </a:bodyPr>
          <a:lstStyle/>
          <a:p>
            <a:pPr algn="ctr"/>
            <a:r>
              <a:rPr lang="en-US" sz="1600" b="1" dirty="0">
                <a:solidFill>
                  <a:schemeClr val="accent1">
                    <a:lumMod val="75000"/>
                  </a:schemeClr>
                </a:solidFill>
              </a:rPr>
              <a:t>WORKING WITH SOMALI PEOPLE TO BUILD PEACE AND PROSPERITY</a:t>
            </a:r>
          </a:p>
        </p:txBody>
      </p:sp>
      <p:sp>
        <p:nvSpPr>
          <p:cNvPr id="19" name="Rectangle 18"/>
          <p:cNvSpPr/>
          <p:nvPr/>
        </p:nvSpPr>
        <p:spPr>
          <a:xfrm>
            <a:off x="405465" y="6924152"/>
            <a:ext cx="6002937" cy="2708434"/>
          </a:xfrm>
          <a:prstGeom prst="rect">
            <a:avLst/>
          </a:prstGeom>
        </p:spPr>
        <p:txBody>
          <a:bodyPr wrap="square">
            <a:spAutoFit/>
          </a:bodyPr>
          <a:lstStyle/>
          <a:p>
            <a:pPr algn="just"/>
            <a:r>
              <a:rPr lang="en-GB" sz="1000" dirty="0"/>
              <a:t>The support of the Productive and Private Sectors development in Somalia is critical. The </a:t>
            </a:r>
            <a:r>
              <a:rPr lang="en-GB" sz="1000" b="1" dirty="0"/>
              <a:t>EU has historically been one of the main donors in the livestock sector</a:t>
            </a:r>
            <a:r>
              <a:rPr lang="en-GB" sz="1000" dirty="0"/>
              <a:t>, actively supporting agriculture and recently engaged in fisheries. The main EU interventions combine institutional capacity building for main line ministries (policies, regulations, information, competences) with farmers/pastoralists direct support.</a:t>
            </a:r>
          </a:p>
          <a:p>
            <a:pPr algn="just"/>
            <a:endParaRPr lang="en-US" sz="1000" dirty="0"/>
          </a:p>
          <a:p>
            <a:pPr algn="just"/>
            <a:r>
              <a:rPr lang="en-GB" sz="1000" dirty="0"/>
              <a:t>Private sector engagement is key to support and boost value chain development and job creation.</a:t>
            </a:r>
            <a:r>
              <a:rPr lang="en-US" sz="1000" dirty="0"/>
              <a:t> Local private investments are an opportunity in the short term, but strategies need to be adapted.</a:t>
            </a:r>
            <a:r>
              <a:rPr lang="en-GB" sz="1000" dirty="0"/>
              <a:t> </a:t>
            </a:r>
            <a:r>
              <a:rPr lang="en-US" sz="1000" dirty="0"/>
              <a:t>The EU strategy to address inclusive economic growth and job creation will combine direct support to selected value chains with </a:t>
            </a:r>
            <a:r>
              <a:rPr lang="en-US" sz="1000" b="1" dirty="0"/>
              <a:t>policy and regulatory frameworks for business environment and private sector development</a:t>
            </a:r>
            <a:r>
              <a:rPr lang="en-US" sz="1000" dirty="0"/>
              <a:t>.  </a:t>
            </a:r>
            <a:r>
              <a:rPr lang="en-GB" sz="1000" dirty="0"/>
              <a:t>Since the establishment of the </a:t>
            </a:r>
            <a:r>
              <a:rPr lang="en-GB" sz="1000" b="1" dirty="0"/>
              <a:t>Public Private Dialogue</a:t>
            </a:r>
            <a:r>
              <a:rPr lang="en-GB" sz="1000" dirty="0"/>
              <a:t> and the involvement of the private sector in the National Development Plan </a:t>
            </a:r>
            <a:r>
              <a:rPr lang="en-GB" sz="1000" b="1" dirty="0"/>
              <a:t>the EU has maintained constant dialogue with the Chambers of Commerce at regional and national level</a:t>
            </a:r>
            <a:r>
              <a:rPr lang="en-GB" sz="1000" dirty="0"/>
              <a:t> both through informal meetings and the participation into the private sector fora organised in the framework of the work of IFC/WB supporting private sector development. As a result a stronger emphasis on partnerships with the private sector has been given in ongoing projects as well as in the design of new programmes, especially related to economic development and job creation. The </a:t>
            </a:r>
            <a:r>
              <a:rPr lang="en-GB" sz="1000" b="1" dirty="0"/>
              <a:t>EU contribution to the IFC Trust Fund for Private Sector Development</a:t>
            </a:r>
            <a:r>
              <a:rPr lang="en-GB" sz="1000" dirty="0"/>
              <a:t>, will be specifically targeted to strengthen the capacity and representativeness of the private sector organisations and increase their participation in policy dialogue and development strategies.</a:t>
            </a:r>
          </a:p>
        </p:txBody>
      </p:sp>
    </p:spTree>
    <p:extLst>
      <p:ext uri="{BB962C8B-B14F-4D97-AF65-F5344CB8AC3E}">
        <p14:creationId xmlns:p14="http://schemas.microsoft.com/office/powerpoint/2010/main" val="4106916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0236" y="565725"/>
            <a:ext cx="4013639" cy="2800767"/>
          </a:xfrm>
          <a:prstGeom prst="rect">
            <a:avLst/>
          </a:prstGeom>
        </p:spPr>
        <p:txBody>
          <a:bodyPr wrap="square">
            <a:spAutoFit/>
          </a:bodyPr>
          <a:lstStyle/>
          <a:p>
            <a:pPr algn="just"/>
            <a:r>
              <a:rPr lang="en-GB" sz="800" dirty="0"/>
              <a:t>Amongst </a:t>
            </a:r>
            <a:r>
              <a:rPr lang="en-GB" sz="800" b="1" dirty="0"/>
              <a:t>most relevant results achieved in 2017 </a:t>
            </a:r>
            <a:r>
              <a:rPr lang="en-GB" sz="800" dirty="0"/>
              <a:t>thanks to EU support in these sectors:</a:t>
            </a:r>
          </a:p>
          <a:p>
            <a:pPr algn="just"/>
            <a:endParaRPr lang="en-GB" sz="800" dirty="0"/>
          </a:p>
          <a:p>
            <a:pPr algn="just"/>
            <a:r>
              <a:rPr lang="en-GB" sz="800" b="1" dirty="0"/>
              <a:t>Productive sector:</a:t>
            </a:r>
          </a:p>
          <a:p>
            <a:pPr marL="171450" indent="-171450" algn="just">
              <a:buFont typeface="Arial" panose="020B0604020202020204" pitchFamily="34" charset="0"/>
              <a:buChar char="•"/>
            </a:pPr>
            <a:r>
              <a:rPr lang="en-GB" sz="800" dirty="0"/>
              <a:t>More than 6,500 farmers, pastoralists, agro-pastoralists and fishermen have benefited from improved access to services, inputs and market</a:t>
            </a:r>
          </a:p>
          <a:p>
            <a:pPr marL="171450" indent="-171450" algn="just">
              <a:buFont typeface="Arial" panose="020B0604020202020204" pitchFamily="34" charset="0"/>
              <a:buChar char="•"/>
            </a:pPr>
            <a:r>
              <a:rPr lang="en-GB" sz="800" dirty="0"/>
              <a:t>67 small business associations and cooperatives supported	</a:t>
            </a:r>
          </a:p>
          <a:p>
            <a:pPr marL="171450" indent="-171450" algn="just">
              <a:buFont typeface="Arial" panose="020B0604020202020204" pitchFamily="34" charset="0"/>
              <a:buChar char="•"/>
            </a:pPr>
            <a:r>
              <a:rPr lang="en-GB" sz="800" dirty="0"/>
              <a:t>More than 9 regulatory frameworks have been supported, including: the Dairy Act, the Veterinary Code, the Livestock Policy, the SME Policy, the Company Laws, etc.</a:t>
            </a:r>
          </a:p>
          <a:p>
            <a:pPr marL="171450" indent="-171450" algn="just">
              <a:buFont typeface="Arial" panose="020B0604020202020204" pitchFamily="34" charset="0"/>
              <a:buChar char="•"/>
            </a:pPr>
            <a:r>
              <a:rPr lang="en-GB" sz="800" dirty="0"/>
              <a:t>At least 89 critical infrastructures have been built or rehabilitated in order to facilitate the access of farmers, pastoralists, agro-pastoralists and fishermen to services, inputs, natural resources and market, out of which 74 involved cash for work 	</a:t>
            </a:r>
          </a:p>
          <a:p>
            <a:pPr marL="171450" indent="-171450" algn="just">
              <a:buFont typeface="Arial" panose="020B0604020202020204" pitchFamily="34" charset="0"/>
              <a:buChar char="•"/>
            </a:pPr>
            <a:r>
              <a:rPr lang="en-GB" sz="800" dirty="0"/>
              <a:t>At least 500 fishermen in Somaliland were trained and have benefited from better access to cold storage, ice production and processing facilities 	</a:t>
            </a:r>
          </a:p>
          <a:p>
            <a:pPr marL="171450" indent="-171450" algn="just">
              <a:buFont typeface="Arial" panose="020B0604020202020204" pitchFamily="34" charset="0"/>
              <a:buChar char="•"/>
            </a:pPr>
            <a:r>
              <a:rPr lang="en-GB" sz="800" dirty="0"/>
              <a:t>20 tons of certified cereal seeds were distributed to small farmers to increase their productivity 	</a:t>
            </a:r>
          </a:p>
          <a:p>
            <a:pPr marL="171450" indent="-171450" algn="just">
              <a:buFont typeface="Arial" panose="020B0604020202020204" pitchFamily="34" charset="0"/>
              <a:buChar char="•"/>
            </a:pPr>
            <a:endParaRPr lang="en-GB" sz="800" dirty="0"/>
          </a:p>
          <a:p>
            <a:pPr algn="just"/>
            <a:r>
              <a:rPr lang="en-GB" sz="800" b="1" dirty="0"/>
              <a:t>Private sector:</a:t>
            </a:r>
            <a:endParaRPr lang="en-GB" sz="800" dirty="0"/>
          </a:p>
          <a:p>
            <a:pPr marL="171450" indent="-171450" algn="just">
              <a:buFont typeface="Arial" panose="020B0604020202020204" pitchFamily="34" charset="0"/>
              <a:buChar char="•"/>
            </a:pPr>
            <a:r>
              <a:rPr lang="en-GB" sz="800" dirty="0"/>
              <a:t>Thanks to the EU contribution to the World Bank Multi-Partners Trust Fund (MPTF), progress has been made to strengthen the regulatory framework for the Money Transfer Operator (MTO) sector</a:t>
            </a:r>
          </a:p>
          <a:p>
            <a:pPr marL="171450" indent="-171450" algn="just">
              <a:buFont typeface="Arial" panose="020B0604020202020204" pitchFamily="34" charset="0"/>
              <a:buChar char="•"/>
            </a:pPr>
            <a:r>
              <a:rPr lang="en-GB" sz="800" dirty="0"/>
              <a:t>100 enterprises have been supported through World Bank Multi-Partners Trust Fund (MPTF)</a:t>
            </a:r>
          </a:p>
        </p:txBody>
      </p:sp>
      <p:sp>
        <p:nvSpPr>
          <p:cNvPr id="7" name="TextBox 6"/>
          <p:cNvSpPr txBox="1"/>
          <p:nvPr/>
        </p:nvSpPr>
        <p:spPr>
          <a:xfrm>
            <a:off x="320237" y="232258"/>
            <a:ext cx="2725818" cy="276999"/>
          </a:xfrm>
          <a:prstGeom prst="rect">
            <a:avLst/>
          </a:prstGeom>
          <a:noFill/>
        </p:spPr>
        <p:txBody>
          <a:bodyPr wrap="square" rtlCol="0">
            <a:spAutoFit/>
          </a:bodyPr>
          <a:lstStyle/>
          <a:p>
            <a:r>
              <a:rPr lang="en-GB" sz="1200" b="1" dirty="0">
                <a:solidFill>
                  <a:schemeClr val="accent1"/>
                </a:solidFill>
              </a:rPr>
              <a:t>OUR RESULTS</a:t>
            </a:r>
          </a:p>
        </p:txBody>
      </p:sp>
      <p:cxnSp>
        <p:nvCxnSpPr>
          <p:cNvPr id="8" name="Straight Connector 7"/>
          <p:cNvCxnSpPr/>
          <p:nvPr/>
        </p:nvCxnSpPr>
        <p:spPr>
          <a:xfrm>
            <a:off x="407798" y="494245"/>
            <a:ext cx="6120573"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07798" y="8715484"/>
            <a:ext cx="6120573" cy="871359"/>
          </a:xfrm>
          <a:prstGeom prst="rect">
            <a:avLst/>
          </a:prstGeom>
          <a:solidFill>
            <a:schemeClr val="accent1">
              <a:lumMod val="20000"/>
              <a:lumOff val="80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455616" y="8701986"/>
            <a:ext cx="4587872" cy="884858"/>
          </a:xfrm>
          <a:prstGeom prst="rect">
            <a:avLst/>
          </a:prstGeom>
          <a:noFill/>
          <a:ln>
            <a:noFill/>
          </a:ln>
        </p:spPr>
        <p:txBody>
          <a:bodyPr wrap="square" rtlCol="0">
            <a:spAutoFit/>
          </a:bodyPr>
          <a:lstStyle/>
          <a:p>
            <a:r>
              <a:rPr lang="en-GB" sz="1100" b="1" u="sng" dirty="0">
                <a:solidFill>
                  <a:schemeClr val="accent1"/>
                </a:solidFill>
              </a:rPr>
              <a:t>OUR CONTACTS</a:t>
            </a:r>
          </a:p>
          <a:p>
            <a:pPr lvl="0">
              <a:lnSpc>
                <a:spcPct val="150000"/>
              </a:lnSpc>
            </a:pPr>
            <a:r>
              <a:rPr lang="en-GB" sz="900" b="1" dirty="0">
                <a:solidFill>
                  <a:prstClr val="black"/>
                </a:solidFill>
              </a:rPr>
              <a:t>Susanne Martin </a:t>
            </a:r>
            <a:r>
              <a:rPr lang="en-GB" sz="900" dirty="0">
                <a:solidFill>
                  <a:prstClr val="black"/>
                </a:solidFill>
              </a:rPr>
              <a:t>– Head of Section  </a:t>
            </a:r>
            <a:r>
              <a:rPr lang="en-GB" sz="900" dirty="0">
                <a:solidFill>
                  <a:prstClr val="black"/>
                </a:solidFill>
                <a:hlinkClick r:id="rId2"/>
              </a:rPr>
              <a:t>Susanne.Martin@eeas.europa.eu</a:t>
            </a:r>
            <a:endParaRPr lang="en-GB" sz="900" dirty="0">
              <a:solidFill>
                <a:prstClr val="black"/>
              </a:solidFill>
            </a:endParaRPr>
          </a:p>
          <a:p>
            <a:pPr lvl="0">
              <a:lnSpc>
                <a:spcPct val="150000"/>
              </a:lnSpc>
            </a:pPr>
            <a:r>
              <a:rPr lang="en-GB" sz="900" b="1" dirty="0">
                <a:solidFill>
                  <a:prstClr val="black"/>
                </a:solidFill>
              </a:rPr>
              <a:t>Martino Vinc</a:t>
            </a:r>
            <a:r>
              <a:rPr lang="en-GB" sz="900" dirty="0">
                <a:solidFill>
                  <a:prstClr val="black"/>
                </a:solidFill>
              </a:rPr>
              <a:t>i – Programme Manager Productive Sectors  </a:t>
            </a:r>
            <a:r>
              <a:rPr lang="en-GB" sz="900" dirty="0">
                <a:solidFill>
                  <a:prstClr val="black"/>
                </a:solidFill>
                <a:hlinkClick r:id="rId3"/>
              </a:rPr>
              <a:t>Martino.Vinci@eeas.europa.eu</a:t>
            </a:r>
            <a:endParaRPr lang="en-GB" sz="900" dirty="0">
              <a:solidFill>
                <a:prstClr val="black"/>
              </a:solidFill>
            </a:endParaRPr>
          </a:p>
          <a:p>
            <a:pPr lvl="0">
              <a:lnSpc>
                <a:spcPct val="150000"/>
              </a:lnSpc>
            </a:pPr>
            <a:r>
              <a:rPr lang="en-GB" sz="900" b="1" dirty="0">
                <a:solidFill>
                  <a:prstClr val="black"/>
                </a:solidFill>
              </a:rPr>
              <a:t>Abdi Abdikadir</a:t>
            </a:r>
            <a:r>
              <a:rPr lang="en-GB" sz="900" dirty="0">
                <a:solidFill>
                  <a:prstClr val="black"/>
                </a:solidFill>
              </a:rPr>
              <a:t>– Press and Information </a:t>
            </a:r>
            <a:r>
              <a:rPr lang="en-GB" sz="900">
                <a:solidFill>
                  <a:prstClr val="black"/>
                </a:solidFill>
              </a:rPr>
              <a:t>Officer  </a:t>
            </a:r>
            <a:r>
              <a:rPr lang="en-GB" sz="900">
                <a:solidFill>
                  <a:prstClr val="black"/>
                </a:solidFill>
                <a:hlinkClick r:id="rId4"/>
              </a:rPr>
              <a:t>abdikadir.abdi@eas.europa.eu</a:t>
            </a:r>
            <a:r>
              <a:rPr lang="en-GB" sz="900">
                <a:solidFill>
                  <a:prstClr val="black"/>
                </a:solidFill>
              </a:rPr>
              <a:t> </a:t>
            </a:r>
            <a:endParaRPr lang="en-GB" sz="900" dirty="0">
              <a:solidFill>
                <a:prstClr val="black"/>
              </a:solidFill>
            </a:endParaRPr>
          </a:p>
        </p:txBody>
      </p:sp>
      <p:sp>
        <p:nvSpPr>
          <p:cNvPr id="15" name="TextBox 14"/>
          <p:cNvSpPr txBox="1"/>
          <p:nvPr/>
        </p:nvSpPr>
        <p:spPr>
          <a:xfrm>
            <a:off x="335827" y="3527583"/>
            <a:ext cx="2725818" cy="276999"/>
          </a:xfrm>
          <a:prstGeom prst="rect">
            <a:avLst/>
          </a:prstGeom>
          <a:noFill/>
        </p:spPr>
        <p:txBody>
          <a:bodyPr wrap="square" rtlCol="0">
            <a:spAutoFit/>
          </a:bodyPr>
          <a:lstStyle/>
          <a:p>
            <a:r>
              <a:rPr lang="en-GB" sz="1200" b="1" dirty="0">
                <a:solidFill>
                  <a:schemeClr val="accent1"/>
                </a:solidFill>
              </a:rPr>
              <a:t>OUR ON-GOING SUPPORT IN FIGURES</a:t>
            </a:r>
          </a:p>
        </p:txBody>
      </p:sp>
      <p:cxnSp>
        <p:nvCxnSpPr>
          <p:cNvPr id="16" name="Straight Connector 15"/>
          <p:cNvCxnSpPr/>
          <p:nvPr/>
        </p:nvCxnSpPr>
        <p:spPr>
          <a:xfrm>
            <a:off x="419490" y="3817484"/>
            <a:ext cx="6120573"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618095001"/>
              </p:ext>
            </p:extLst>
          </p:nvPr>
        </p:nvGraphicFramePr>
        <p:xfrm>
          <a:off x="266700" y="3895724"/>
          <a:ext cx="6368614" cy="4676775"/>
        </p:xfrm>
        <a:graphic>
          <a:graphicData uri="http://schemas.openxmlformats.org/drawingml/2006/table">
            <a:tbl>
              <a:tblPr firstRow="1" bandRow="1">
                <a:tableStyleId>{5C22544A-7EE6-4342-B048-85BDC9FD1C3A}</a:tableStyleId>
              </a:tblPr>
              <a:tblGrid>
                <a:gridCol w="2118360">
                  <a:extLst>
                    <a:ext uri="{9D8B030D-6E8A-4147-A177-3AD203B41FA5}">
                      <a16:colId xmlns:a16="http://schemas.microsoft.com/office/drawing/2014/main" val="20000"/>
                    </a:ext>
                  </a:extLst>
                </a:gridCol>
                <a:gridCol w="88392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1004134">
                  <a:extLst>
                    <a:ext uri="{9D8B030D-6E8A-4147-A177-3AD203B41FA5}">
                      <a16:colId xmlns:a16="http://schemas.microsoft.com/office/drawing/2014/main" val="20003"/>
                    </a:ext>
                  </a:extLst>
                </a:gridCol>
              </a:tblGrid>
              <a:tr h="538368">
                <a:tc>
                  <a:txBody>
                    <a:bodyPr/>
                    <a:lstStyle/>
                    <a:p>
                      <a:r>
                        <a:rPr lang="en-GB" sz="1000" dirty="0"/>
                        <a:t>Project</a:t>
                      </a:r>
                    </a:p>
                  </a:txBody>
                  <a:tcPr/>
                </a:tc>
                <a:tc>
                  <a:txBody>
                    <a:bodyPr/>
                    <a:lstStyle/>
                    <a:p>
                      <a:r>
                        <a:rPr lang="en-GB" sz="1000" dirty="0"/>
                        <a:t>Amount in EUR</a:t>
                      </a:r>
                    </a:p>
                  </a:txBody>
                  <a:tcPr/>
                </a:tc>
                <a:tc>
                  <a:txBody>
                    <a:bodyPr/>
                    <a:lstStyle/>
                    <a:p>
                      <a:r>
                        <a:rPr lang="en-GB" sz="1000" dirty="0"/>
                        <a:t>Main objectives</a:t>
                      </a:r>
                    </a:p>
                  </a:txBody>
                  <a:tcPr/>
                </a:tc>
                <a:tc>
                  <a:txBody>
                    <a:bodyPr/>
                    <a:lstStyle/>
                    <a:p>
                      <a:r>
                        <a:rPr lang="en-GB" sz="1000" dirty="0"/>
                        <a:t>Implementing partner</a:t>
                      </a:r>
                    </a:p>
                  </a:txBody>
                  <a:tcPr/>
                </a:tc>
                <a:extLst>
                  <a:ext uri="{0D108BD9-81ED-4DB2-BD59-A6C34878D82A}">
                    <a16:rowId xmlns:a16="http://schemas.microsoft.com/office/drawing/2014/main" val="10000"/>
                  </a:ext>
                </a:extLst>
              </a:tr>
              <a:tr h="697922">
                <a:tc>
                  <a:txBody>
                    <a:bodyPr/>
                    <a:lstStyle/>
                    <a:p>
                      <a:r>
                        <a:rPr lang="en-GB" sz="900" dirty="0"/>
                        <a:t>Enhancing Somali Livestock Trade (ESOLT)</a:t>
                      </a:r>
                    </a:p>
                  </a:txBody>
                  <a:tcPr/>
                </a:tc>
                <a:tc>
                  <a:txBody>
                    <a:bodyPr/>
                    <a:lstStyle/>
                    <a:p>
                      <a:r>
                        <a:rPr lang="fr-BE" sz="900" dirty="0"/>
                        <a:t>3 000 000</a:t>
                      </a:r>
                      <a:endParaRPr lang="en-GB" sz="900" dirty="0"/>
                    </a:p>
                  </a:txBody>
                  <a:tcPr/>
                </a:tc>
                <a:tc>
                  <a:txBody>
                    <a:bodyPr/>
                    <a:lstStyle/>
                    <a:p>
                      <a:pPr marL="171450" indent="-171450">
                        <a:buFont typeface="Arial" panose="020B0604020202020204" pitchFamily="34" charset="0"/>
                        <a:buChar char="•"/>
                      </a:pPr>
                      <a:r>
                        <a:rPr lang="en-GB" sz="900" dirty="0"/>
                        <a:t>To improve livelihoods and resilience of livestock dependent households</a:t>
                      </a:r>
                    </a:p>
                    <a:p>
                      <a:pPr marL="171450" indent="-171450">
                        <a:buFont typeface="Arial" panose="020B0604020202020204" pitchFamily="34" charset="0"/>
                        <a:buChar char="•"/>
                      </a:pPr>
                      <a:r>
                        <a:rPr lang="en-GB" sz="900" dirty="0"/>
                        <a:t>To enhance market access of Somali livestock and livestock products</a:t>
                      </a:r>
                    </a:p>
                  </a:txBody>
                  <a:tcPr/>
                </a:tc>
                <a:tc>
                  <a:txBody>
                    <a:bodyPr/>
                    <a:lstStyle/>
                    <a:p>
                      <a:r>
                        <a:rPr lang="en-GB" sz="900" dirty="0"/>
                        <a:t>African Union</a:t>
                      </a:r>
                    </a:p>
                  </a:txBody>
                  <a:tcPr/>
                </a:tc>
                <a:extLst>
                  <a:ext uri="{0D108BD9-81ED-4DB2-BD59-A6C34878D82A}">
                    <a16:rowId xmlns:a16="http://schemas.microsoft.com/office/drawing/2014/main" val="10001"/>
                  </a:ext>
                </a:extLst>
              </a:tr>
              <a:tr h="404528">
                <a:tc>
                  <a:txBody>
                    <a:bodyPr/>
                    <a:lstStyle/>
                    <a:p>
                      <a:r>
                        <a:rPr lang="en-GB" sz="900" dirty="0"/>
                        <a:t>Reviving Spate Irrigation In Somaliland</a:t>
                      </a:r>
                    </a:p>
                  </a:txBody>
                  <a:tcPr/>
                </a:tc>
                <a:tc>
                  <a:txBody>
                    <a:bodyPr/>
                    <a:lstStyle/>
                    <a:p>
                      <a:r>
                        <a:rPr lang="fr-BE" sz="900" dirty="0"/>
                        <a:t>2 000 000</a:t>
                      </a:r>
                      <a:endParaRPr lang="en-GB" sz="900" dirty="0"/>
                    </a:p>
                  </a:txBody>
                  <a:tcPr/>
                </a:tc>
                <a:tc>
                  <a:txBody>
                    <a:bodyPr/>
                    <a:lstStyle/>
                    <a:p>
                      <a:r>
                        <a:rPr lang="en-GB" sz="900" dirty="0"/>
                        <a:t>Increase the resilience of livelihoods to threats and crises</a:t>
                      </a:r>
                    </a:p>
                  </a:txBody>
                  <a:tcPr/>
                </a:tc>
                <a:tc>
                  <a:txBody>
                    <a:bodyPr/>
                    <a:lstStyle/>
                    <a:p>
                      <a:pPr marL="0" indent="0">
                        <a:buFontTx/>
                        <a:buNone/>
                      </a:pPr>
                      <a:r>
                        <a:rPr lang="en-GB" sz="900" dirty="0"/>
                        <a:t>FAO</a:t>
                      </a:r>
                    </a:p>
                  </a:txBody>
                  <a:tcPr/>
                </a:tc>
                <a:extLst>
                  <a:ext uri="{0D108BD9-81ED-4DB2-BD59-A6C34878D82A}">
                    <a16:rowId xmlns:a16="http://schemas.microsoft.com/office/drawing/2014/main" val="10002"/>
                  </a:ext>
                </a:extLst>
              </a:tr>
              <a:tr h="536619">
                <a:tc>
                  <a:txBody>
                    <a:bodyPr/>
                    <a:lstStyle/>
                    <a:p>
                      <a:r>
                        <a:rPr lang="en-GB" sz="900" dirty="0" err="1"/>
                        <a:t>Somaseeds</a:t>
                      </a:r>
                      <a:r>
                        <a:rPr lang="en-GB" sz="900" dirty="0"/>
                        <a:t> - Improving the genetic quality of seeds in Somalia</a:t>
                      </a:r>
                    </a:p>
                  </a:txBody>
                  <a:tcPr/>
                </a:tc>
                <a:tc>
                  <a:txBody>
                    <a:bodyPr/>
                    <a:lstStyle/>
                    <a:p>
                      <a:r>
                        <a:rPr lang="fr-BE" sz="900" dirty="0"/>
                        <a:t>2 500 000</a:t>
                      </a:r>
                      <a:endParaRPr lang="en-GB" sz="900" dirty="0"/>
                    </a:p>
                  </a:txBody>
                  <a:tcPr/>
                </a:tc>
                <a:tc>
                  <a:txBody>
                    <a:bodyPr/>
                    <a:lstStyle/>
                    <a:p>
                      <a:endParaRPr lang="en-GB" sz="900" dirty="0"/>
                    </a:p>
                  </a:txBody>
                  <a:tcPr/>
                </a:tc>
                <a:tc>
                  <a:txBody>
                    <a:bodyPr/>
                    <a:lstStyle/>
                    <a:p>
                      <a:r>
                        <a:rPr lang="en-GB" sz="900" dirty="0"/>
                        <a:t>FAO</a:t>
                      </a:r>
                    </a:p>
                  </a:txBody>
                  <a:tcPr/>
                </a:tc>
                <a:extLst>
                  <a:ext uri="{0D108BD9-81ED-4DB2-BD59-A6C34878D82A}">
                    <a16:rowId xmlns:a16="http://schemas.microsoft.com/office/drawing/2014/main" val="10003"/>
                  </a:ext>
                </a:extLst>
              </a:tr>
              <a:tr h="693477">
                <a:tc>
                  <a:txBody>
                    <a:bodyPr/>
                    <a:lstStyle/>
                    <a:p>
                      <a:r>
                        <a:rPr lang="en-GB" sz="900" dirty="0"/>
                        <a:t>Income, livelihood and nutrition through a fishery-based economy</a:t>
                      </a:r>
                    </a:p>
                  </a:txBody>
                  <a:tcPr/>
                </a:tc>
                <a:tc>
                  <a:txBody>
                    <a:bodyPr/>
                    <a:lstStyle/>
                    <a:p>
                      <a:r>
                        <a:rPr lang="fr-BE" sz="900" dirty="0"/>
                        <a:t>2 999 427</a:t>
                      </a:r>
                      <a:endParaRPr lang="en-GB" sz="9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sz="900" dirty="0"/>
                        <a:t>To strengthen livelihoods, improve food</a:t>
                      </a:r>
                      <a:r>
                        <a:rPr lang="en-GB" sz="900" baseline="0" dirty="0"/>
                        <a:t> </a:t>
                      </a:r>
                      <a:r>
                        <a:rPr lang="en-GB" sz="900" dirty="0"/>
                        <a:t>security and nutrition to Somaliland and</a:t>
                      </a:r>
                      <a:r>
                        <a:rPr lang="en-GB" sz="900" baseline="0" dirty="0"/>
                        <a:t> </a:t>
                      </a:r>
                      <a:r>
                        <a:rPr lang="en-GB" sz="900" dirty="0"/>
                        <a:t>Puntland populations through small-scale</a:t>
                      </a:r>
                      <a:r>
                        <a:rPr lang="en-GB" sz="900" baseline="0" dirty="0"/>
                        <a:t> </a:t>
                      </a:r>
                      <a:r>
                        <a:rPr lang="en-GB" sz="900" dirty="0"/>
                        <a:t>fisheries production, processing and trade</a:t>
                      </a: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sz="900" dirty="0"/>
                        <a:t>Somali Fair Fishing</a:t>
                      </a:r>
                    </a:p>
                  </a:txBody>
                  <a:tcPr/>
                </a:tc>
                <a:extLst>
                  <a:ext uri="{0D108BD9-81ED-4DB2-BD59-A6C34878D82A}">
                    <a16:rowId xmlns:a16="http://schemas.microsoft.com/office/drawing/2014/main" val="10004"/>
                  </a:ext>
                </a:extLst>
              </a:tr>
              <a:tr h="984088">
                <a:tc>
                  <a:txBody>
                    <a:bodyPr/>
                    <a:lstStyle/>
                    <a:p>
                      <a:r>
                        <a:rPr lang="en-GB" sz="900" dirty="0"/>
                        <a:t>No Piracy: Alternatives for Youth Living in Coastal Communities of Puntland, </a:t>
                      </a:r>
                      <a:r>
                        <a:rPr lang="en-GB" sz="900" dirty="0" err="1"/>
                        <a:t>Galmudug</a:t>
                      </a:r>
                      <a:r>
                        <a:rPr lang="en-GB" sz="900" dirty="0"/>
                        <a:t> and Mogadishu</a:t>
                      </a:r>
                    </a:p>
                  </a:txBody>
                  <a:tcPr/>
                </a:tc>
                <a:tc>
                  <a:txBody>
                    <a:bodyPr/>
                    <a:lstStyle/>
                    <a:p>
                      <a:r>
                        <a:rPr lang="fr-BE" sz="900" dirty="0"/>
                        <a:t>5 300 000</a:t>
                      </a:r>
                      <a:endParaRPr lang="en-GB" sz="900" dirty="0"/>
                    </a:p>
                  </a:txBody>
                  <a:tcPr/>
                </a:tc>
                <a:tc>
                  <a:txBody>
                    <a:bodyPr/>
                    <a:lstStyle/>
                    <a:p>
                      <a:pPr marL="0" indent="0">
                        <a:buFont typeface="Arial" panose="020B0604020202020204" pitchFamily="34" charset="0"/>
                        <a:buNone/>
                      </a:pPr>
                      <a:endParaRPr lang="en-GB" sz="900" dirty="0"/>
                    </a:p>
                  </a:txBody>
                  <a:tcPr/>
                </a:tc>
                <a:tc>
                  <a:txBody>
                    <a:bodyPr/>
                    <a:lstStyle/>
                    <a:p>
                      <a:pPr marL="0" indent="0">
                        <a:buFontTx/>
                        <a:buNone/>
                      </a:pPr>
                      <a:r>
                        <a:rPr lang="en-GB" sz="900" dirty="0"/>
                        <a:t>FAO</a:t>
                      </a:r>
                    </a:p>
                  </a:txBody>
                  <a:tcPr/>
                </a:tc>
                <a:extLst>
                  <a:ext uri="{0D108BD9-81ED-4DB2-BD59-A6C34878D82A}">
                    <a16:rowId xmlns:a16="http://schemas.microsoft.com/office/drawing/2014/main" val="10005"/>
                  </a:ext>
                </a:extLst>
              </a:tr>
              <a:tr h="821773">
                <a:tc>
                  <a:txBody>
                    <a:bodyPr/>
                    <a:lstStyle/>
                    <a:p>
                      <a:r>
                        <a:rPr lang="en-GB" sz="900" dirty="0"/>
                        <a:t>Technical Assistance for Institutional Capacity Building on Agriculture Value Chain and Public-Private Partnership Development in South-Central Somalia</a:t>
                      </a:r>
                    </a:p>
                  </a:txBody>
                  <a:tcPr/>
                </a:tc>
                <a:tc>
                  <a:txBody>
                    <a:bodyPr/>
                    <a:lstStyle/>
                    <a:p>
                      <a:r>
                        <a:rPr lang="fr-BE" sz="900" dirty="0"/>
                        <a:t>1</a:t>
                      </a:r>
                      <a:r>
                        <a:rPr lang="fr-BE" sz="900" baseline="0" dirty="0"/>
                        <a:t> </a:t>
                      </a:r>
                      <a:r>
                        <a:rPr lang="fr-BE" sz="900" dirty="0"/>
                        <a:t>922 283.55</a:t>
                      </a:r>
                      <a:endParaRPr lang="en-GB" sz="900" dirty="0"/>
                    </a:p>
                  </a:txBody>
                  <a:tcPr/>
                </a:tc>
                <a:tc>
                  <a:txBody>
                    <a:bodyPr/>
                    <a:lstStyle/>
                    <a:p>
                      <a:pPr marL="0" indent="0">
                        <a:buFont typeface="Arial" panose="020B0604020202020204" pitchFamily="34" charset="0"/>
                        <a:buNone/>
                      </a:pPr>
                      <a:endParaRPr lang="en-GB" sz="900" dirty="0"/>
                    </a:p>
                  </a:txBody>
                  <a:tcPr/>
                </a:tc>
                <a:tc>
                  <a:txBody>
                    <a:bodyPr/>
                    <a:lstStyle/>
                    <a:p>
                      <a:pPr marL="0" indent="0">
                        <a:buFontTx/>
                        <a:buNone/>
                      </a:pPr>
                      <a:r>
                        <a:rPr lang="en-GB" sz="900" dirty="0"/>
                        <a:t>Adam Smith International</a:t>
                      </a:r>
                    </a:p>
                  </a:txBody>
                  <a:tcPr/>
                </a:tc>
                <a:extLst>
                  <a:ext uri="{0D108BD9-81ED-4DB2-BD59-A6C34878D82A}">
                    <a16:rowId xmlns:a16="http://schemas.microsoft.com/office/drawing/2014/main" val="10006"/>
                  </a:ext>
                </a:extLst>
              </a:tr>
            </a:tbl>
          </a:graphicData>
        </a:graphic>
      </p:graphicFrame>
      <p:pic>
        <p:nvPicPr>
          <p:cNvPr id="18" name="Picture 17"/>
          <p:cNvPicPr/>
          <p:nvPr/>
        </p:nvPicPr>
        <p:blipFill>
          <a:blip r:embed="rId5" cstate="print">
            <a:extLst>
              <a:ext uri="{28A0092B-C50C-407E-A947-70E740481C1C}">
                <a14:useLocalDpi xmlns:a14="http://schemas.microsoft.com/office/drawing/2010/main" val="0"/>
              </a:ext>
            </a:extLst>
          </a:blip>
          <a:stretch>
            <a:fillRect/>
          </a:stretch>
        </p:blipFill>
        <p:spPr>
          <a:xfrm>
            <a:off x="4429125" y="939165"/>
            <a:ext cx="2206188" cy="1842135"/>
          </a:xfrm>
          <a:prstGeom prst="rect">
            <a:avLst/>
          </a:prstGeom>
        </p:spPr>
      </p:pic>
    </p:spTree>
    <p:extLst>
      <p:ext uri="{BB962C8B-B14F-4D97-AF65-F5344CB8AC3E}">
        <p14:creationId xmlns:p14="http://schemas.microsoft.com/office/powerpoint/2010/main" val="3065130497"/>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10903</TotalTime>
  <Words>938</Words>
  <Application>Microsoft Office PowerPoint</Application>
  <PresentationFormat>A4 Paper (210x297 mm)</PresentationFormat>
  <Paragraphs>60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Tema di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AND SUSTAINABLE ECONOMIC GROWTH</dc:title>
  <dc:creator>martino vinci</dc:creator>
  <cp:lastModifiedBy>Emmanuel Usabayezu</cp:lastModifiedBy>
  <cp:revision>121</cp:revision>
  <cp:lastPrinted>2018-03-12T11:46:13Z</cp:lastPrinted>
  <dcterms:created xsi:type="dcterms:W3CDTF">2017-03-15T09:40:04Z</dcterms:created>
  <dcterms:modified xsi:type="dcterms:W3CDTF">2018-05-25T13:59:14Z</dcterms:modified>
</cp:coreProperties>
</file>