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87" r:id="rId2"/>
    <p:sldId id="333" r:id="rId3"/>
    <p:sldId id="384" r:id="rId4"/>
    <p:sldId id="385" r:id="rId5"/>
    <p:sldId id="388" r:id="rId6"/>
    <p:sldId id="349" r:id="rId7"/>
    <p:sldId id="386" r:id="rId8"/>
    <p:sldId id="371" r:id="rId9"/>
    <p:sldId id="387" r:id="rId10"/>
    <p:sldId id="372" r:id="rId11"/>
    <p:sldId id="390" r:id="rId12"/>
    <p:sldId id="391" r:id="rId13"/>
    <p:sldId id="392" r:id="rId14"/>
    <p:sldId id="393" r:id="rId15"/>
    <p:sldId id="369" r:id="rId16"/>
    <p:sldId id="373" r:id="rId17"/>
    <p:sldId id="370" r:id="rId18"/>
    <p:sldId id="375" r:id="rId19"/>
    <p:sldId id="361" r:id="rId20"/>
    <p:sldId id="382" r:id="rId21"/>
    <p:sldId id="366" r:id="rId22"/>
    <p:sldId id="302" r:id="rId23"/>
    <p:sldId id="40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0066"/>
    <a:srgbClr val="CC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2794" autoAdjust="0"/>
    <p:restoredTop sz="94660"/>
  </p:normalViewPr>
  <p:slideViewPr>
    <p:cSldViewPr snapToGrid="0">
      <p:cViewPr>
        <p:scale>
          <a:sx n="66" d="100"/>
          <a:sy n="66" d="100"/>
        </p:scale>
        <p:origin x="990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-2748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0DE69F-D2AB-453D-8CE5-0EA1BB0F86B1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F4C02B-1560-466A-A7AA-64BAB691F458}">
      <dgm:prSet phldrT="[Text]" custT="1"/>
      <dgm:spPr/>
      <dgm:t>
        <a:bodyPr/>
        <a:lstStyle/>
        <a:p>
          <a:r>
            <a:rPr lang="en-US" sz="900" dirty="0"/>
            <a:t>Business models that scale</a:t>
          </a:r>
        </a:p>
      </dgm:t>
    </dgm:pt>
    <dgm:pt modelId="{6E388A73-83BB-480F-98A5-ADAB940938C8}" type="parTrans" cxnId="{533D06BC-28FB-4A96-BD3C-2FF2D3E127F2}">
      <dgm:prSet/>
      <dgm:spPr/>
      <dgm:t>
        <a:bodyPr/>
        <a:lstStyle/>
        <a:p>
          <a:endParaRPr lang="en-US" sz="1600"/>
        </a:p>
      </dgm:t>
    </dgm:pt>
    <dgm:pt modelId="{44200F17-B7FB-48CA-B364-5D112DBEC34C}" type="sibTrans" cxnId="{533D06BC-28FB-4A96-BD3C-2FF2D3E127F2}">
      <dgm:prSet/>
      <dgm:spPr/>
      <dgm:t>
        <a:bodyPr/>
        <a:lstStyle/>
        <a:p>
          <a:endParaRPr lang="en-US" sz="1600"/>
        </a:p>
      </dgm:t>
    </dgm:pt>
    <dgm:pt modelId="{AB394CBD-9495-435C-B7A5-D06E595BBD50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900" b="1" dirty="0">
              <a:solidFill>
                <a:schemeClr val="bg1"/>
              </a:solidFill>
            </a:rPr>
            <a:t>Simple</a:t>
          </a:r>
        </a:p>
      </dgm:t>
    </dgm:pt>
    <dgm:pt modelId="{27A8B984-2FB2-4B66-8683-9651BFD699E6}" type="parTrans" cxnId="{A21990D1-EB73-495D-BCC3-0E8548798150}">
      <dgm:prSet/>
      <dgm:spPr/>
      <dgm:t>
        <a:bodyPr/>
        <a:lstStyle/>
        <a:p>
          <a:endParaRPr lang="en-US" sz="1600"/>
        </a:p>
      </dgm:t>
    </dgm:pt>
    <dgm:pt modelId="{340207D9-13AA-413F-B092-00C9D428CD74}" type="sibTrans" cxnId="{A21990D1-EB73-495D-BCC3-0E8548798150}">
      <dgm:prSet/>
      <dgm:spPr/>
      <dgm:t>
        <a:bodyPr/>
        <a:lstStyle/>
        <a:p>
          <a:endParaRPr lang="en-US" sz="1600"/>
        </a:p>
      </dgm:t>
    </dgm:pt>
    <dgm:pt modelId="{698FF3FB-20AF-4073-9E97-8159586D305B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900" b="1" dirty="0"/>
            <a:t>Engages the Community</a:t>
          </a:r>
        </a:p>
      </dgm:t>
    </dgm:pt>
    <dgm:pt modelId="{A24ABA0C-5FA6-48E5-9488-EF2B0AB5E59A}" type="parTrans" cxnId="{9454E9D8-6900-445A-B901-E06EAD1766D0}">
      <dgm:prSet/>
      <dgm:spPr/>
      <dgm:t>
        <a:bodyPr/>
        <a:lstStyle/>
        <a:p>
          <a:endParaRPr lang="en-US" sz="1600"/>
        </a:p>
      </dgm:t>
    </dgm:pt>
    <dgm:pt modelId="{516A804E-0821-44DE-8E50-511AB2F45091}" type="sibTrans" cxnId="{9454E9D8-6900-445A-B901-E06EAD1766D0}">
      <dgm:prSet/>
      <dgm:spPr/>
      <dgm:t>
        <a:bodyPr/>
        <a:lstStyle/>
        <a:p>
          <a:endParaRPr lang="en-US" sz="1600"/>
        </a:p>
      </dgm:t>
    </dgm:pt>
    <dgm:pt modelId="{6BEBF502-2BDF-472E-AC66-483E3760EFF8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900" b="1" dirty="0"/>
            <a:t>Leverages Technology</a:t>
          </a:r>
        </a:p>
      </dgm:t>
    </dgm:pt>
    <dgm:pt modelId="{7A661005-F173-40F7-9F99-7B317D9FD36D}" type="parTrans" cxnId="{5E5D2D64-3F7E-49E7-BE91-1ADB45C7CBD1}">
      <dgm:prSet/>
      <dgm:spPr/>
      <dgm:t>
        <a:bodyPr/>
        <a:lstStyle/>
        <a:p>
          <a:endParaRPr lang="en-US" sz="1600"/>
        </a:p>
      </dgm:t>
    </dgm:pt>
    <dgm:pt modelId="{3560FE9B-DCAF-487D-809F-78A6E09AA027}" type="sibTrans" cxnId="{5E5D2D64-3F7E-49E7-BE91-1ADB45C7CBD1}">
      <dgm:prSet/>
      <dgm:spPr/>
      <dgm:t>
        <a:bodyPr/>
        <a:lstStyle/>
        <a:p>
          <a:endParaRPr lang="en-US" sz="1600"/>
        </a:p>
      </dgm:t>
    </dgm:pt>
    <dgm:pt modelId="{3DCD0BFB-F07E-4A6C-B2B5-CDC1D749C510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900" b="1" dirty="0"/>
            <a:t>Low Cost</a:t>
          </a:r>
        </a:p>
      </dgm:t>
    </dgm:pt>
    <dgm:pt modelId="{DD236D88-DDEA-4117-B37C-FDD29CA518F4}" type="parTrans" cxnId="{8A151651-7ED8-4F22-B0CF-232DF8780638}">
      <dgm:prSet/>
      <dgm:spPr/>
      <dgm:t>
        <a:bodyPr/>
        <a:lstStyle/>
        <a:p>
          <a:endParaRPr lang="en-US" sz="1600"/>
        </a:p>
      </dgm:t>
    </dgm:pt>
    <dgm:pt modelId="{C33FB5B0-F035-4AAE-82D4-A630DDB33F1E}" type="sibTrans" cxnId="{8A151651-7ED8-4F22-B0CF-232DF8780638}">
      <dgm:prSet/>
      <dgm:spPr/>
      <dgm:t>
        <a:bodyPr/>
        <a:lstStyle/>
        <a:p>
          <a:endParaRPr lang="en-US" sz="1600"/>
        </a:p>
      </dgm:t>
    </dgm:pt>
    <dgm:pt modelId="{56C25132-3D6D-4761-A64B-10AF2B84BD3F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900" b="1" dirty="0"/>
            <a:t>Demand Driven</a:t>
          </a:r>
        </a:p>
      </dgm:t>
    </dgm:pt>
    <dgm:pt modelId="{811FB67F-4F94-4753-AB55-9BC32E3B9C3B}" type="parTrans" cxnId="{D9DE2B27-E539-4BB1-9F19-E170A824D0A5}">
      <dgm:prSet/>
      <dgm:spPr/>
      <dgm:t>
        <a:bodyPr/>
        <a:lstStyle/>
        <a:p>
          <a:endParaRPr lang="en-US" sz="1600"/>
        </a:p>
      </dgm:t>
    </dgm:pt>
    <dgm:pt modelId="{2483B5B6-BD5F-4268-B6AF-2025D6E7E42D}" type="sibTrans" cxnId="{D9DE2B27-E539-4BB1-9F19-E170A824D0A5}">
      <dgm:prSet/>
      <dgm:spPr/>
      <dgm:t>
        <a:bodyPr/>
        <a:lstStyle/>
        <a:p>
          <a:endParaRPr lang="en-US" sz="1600"/>
        </a:p>
      </dgm:t>
    </dgm:pt>
    <dgm:pt modelId="{3DAB7511-4C33-4579-9964-44F63CD55976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900" b="1" dirty="0"/>
            <a:t>Measurable Impact</a:t>
          </a:r>
        </a:p>
      </dgm:t>
    </dgm:pt>
    <dgm:pt modelId="{D6FC3581-4658-4F41-82A2-F0D812FCD14A}" type="parTrans" cxnId="{E3273FA8-AFF4-4298-A9D1-3EAA2BE37C6C}">
      <dgm:prSet/>
      <dgm:spPr/>
      <dgm:t>
        <a:bodyPr/>
        <a:lstStyle/>
        <a:p>
          <a:endParaRPr lang="en-US" sz="1600"/>
        </a:p>
      </dgm:t>
    </dgm:pt>
    <dgm:pt modelId="{4A05C684-63C1-4E9A-9552-226D3DF99FA7}" type="sibTrans" cxnId="{E3273FA8-AFF4-4298-A9D1-3EAA2BE37C6C}">
      <dgm:prSet/>
      <dgm:spPr/>
      <dgm:t>
        <a:bodyPr/>
        <a:lstStyle/>
        <a:p>
          <a:endParaRPr lang="en-US" sz="1600"/>
        </a:p>
      </dgm:t>
    </dgm:pt>
    <dgm:pt modelId="{98A8F3CF-813B-478C-B91B-3E1CF9C72EB4}" type="pres">
      <dgm:prSet presAssocID="{180DE69F-D2AB-453D-8CE5-0EA1BB0F86B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DE789BA6-62C0-476F-BFF9-E96B03F5E5C5}" type="pres">
      <dgm:prSet presAssocID="{F1F4C02B-1560-466A-A7AA-64BAB691F458}" presName="centerShape" presStyleLbl="node0" presStyleIdx="0" presStyleCnt="1"/>
      <dgm:spPr/>
      <dgm:t>
        <a:bodyPr/>
        <a:lstStyle/>
        <a:p>
          <a:endParaRPr lang="en-GB"/>
        </a:p>
      </dgm:t>
    </dgm:pt>
    <dgm:pt modelId="{6F053317-E61F-4A52-B208-7B5D0A034E93}" type="pres">
      <dgm:prSet presAssocID="{56C25132-3D6D-4761-A64B-10AF2B84BD3F}" presName="node" presStyleLbl="node1" presStyleIdx="0" presStyleCnt="6" custScaleX="11693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1F07D17-698D-4AE8-BA21-27CF591E8516}" type="pres">
      <dgm:prSet presAssocID="{56C25132-3D6D-4761-A64B-10AF2B84BD3F}" presName="dummy" presStyleCnt="0"/>
      <dgm:spPr/>
    </dgm:pt>
    <dgm:pt modelId="{C9A676D8-38B6-4439-8CE1-266F85AAF5D5}" type="pres">
      <dgm:prSet presAssocID="{2483B5B6-BD5F-4268-B6AF-2025D6E7E42D}" presName="sibTrans" presStyleLbl="sibTrans2D1" presStyleIdx="0" presStyleCnt="6"/>
      <dgm:spPr/>
      <dgm:t>
        <a:bodyPr/>
        <a:lstStyle/>
        <a:p>
          <a:endParaRPr lang="en-GB"/>
        </a:p>
      </dgm:t>
    </dgm:pt>
    <dgm:pt modelId="{E51EE37A-20FF-40AC-AC8C-CB590D0C1651}" type="pres">
      <dgm:prSet presAssocID="{3DAB7511-4C33-4579-9964-44F63CD55976}" presName="node" presStyleLbl="node1" presStyleIdx="1" presStyleCnt="6" custScaleX="12498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C5F449A-0421-4CA3-88F1-E3CE0261332B}" type="pres">
      <dgm:prSet presAssocID="{3DAB7511-4C33-4579-9964-44F63CD55976}" presName="dummy" presStyleCnt="0"/>
      <dgm:spPr/>
    </dgm:pt>
    <dgm:pt modelId="{8CD6750A-D7E3-485E-810C-BDA80997E3C7}" type="pres">
      <dgm:prSet presAssocID="{4A05C684-63C1-4E9A-9552-226D3DF99FA7}" presName="sibTrans" presStyleLbl="sibTrans2D1" presStyleIdx="1" presStyleCnt="6"/>
      <dgm:spPr/>
      <dgm:t>
        <a:bodyPr/>
        <a:lstStyle/>
        <a:p>
          <a:endParaRPr lang="en-GB"/>
        </a:p>
      </dgm:t>
    </dgm:pt>
    <dgm:pt modelId="{45A49FF4-5D79-4775-876A-99A8E9CB59E3}" type="pres">
      <dgm:prSet presAssocID="{AB394CBD-9495-435C-B7A5-D06E595BBD50}" presName="node" presStyleLbl="node1" presStyleIdx="2" presStyleCnt="6" custScaleX="12754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379C1F3-AE24-44C3-8462-4622A72087FA}" type="pres">
      <dgm:prSet presAssocID="{AB394CBD-9495-435C-B7A5-D06E595BBD50}" presName="dummy" presStyleCnt="0"/>
      <dgm:spPr/>
    </dgm:pt>
    <dgm:pt modelId="{480C18F1-0C63-49C5-AF54-29C1067F71F1}" type="pres">
      <dgm:prSet presAssocID="{340207D9-13AA-413F-B092-00C9D428CD74}" presName="sibTrans" presStyleLbl="sibTrans2D1" presStyleIdx="2" presStyleCnt="6"/>
      <dgm:spPr/>
      <dgm:t>
        <a:bodyPr/>
        <a:lstStyle/>
        <a:p>
          <a:endParaRPr lang="en-GB"/>
        </a:p>
      </dgm:t>
    </dgm:pt>
    <dgm:pt modelId="{325FA810-E470-48D3-94C7-CE03682D5360}" type="pres">
      <dgm:prSet presAssocID="{698FF3FB-20AF-4073-9E97-8159586D305B}" presName="node" presStyleLbl="node1" presStyleIdx="3" presStyleCnt="6" custScaleX="11324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AAF3659-E5E6-438B-A4BA-0AAC68A30BB5}" type="pres">
      <dgm:prSet presAssocID="{698FF3FB-20AF-4073-9E97-8159586D305B}" presName="dummy" presStyleCnt="0"/>
      <dgm:spPr/>
    </dgm:pt>
    <dgm:pt modelId="{AE95D7D9-7E6F-4316-9090-46A37F32D754}" type="pres">
      <dgm:prSet presAssocID="{516A804E-0821-44DE-8E50-511AB2F45091}" presName="sibTrans" presStyleLbl="sibTrans2D1" presStyleIdx="3" presStyleCnt="6"/>
      <dgm:spPr/>
      <dgm:t>
        <a:bodyPr/>
        <a:lstStyle/>
        <a:p>
          <a:endParaRPr lang="en-GB"/>
        </a:p>
      </dgm:t>
    </dgm:pt>
    <dgm:pt modelId="{52EB48E6-3C76-4FE6-BA47-F051D427CF79}" type="pres">
      <dgm:prSet presAssocID="{6BEBF502-2BDF-472E-AC66-483E3760EFF8}" presName="node" presStyleLbl="node1" presStyleIdx="4" presStyleCnt="6" custScaleX="11760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2EC5E4B-0D5D-4A1F-83A1-D1AA09CC4192}" type="pres">
      <dgm:prSet presAssocID="{6BEBF502-2BDF-472E-AC66-483E3760EFF8}" presName="dummy" presStyleCnt="0"/>
      <dgm:spPr/>
    </dgm:pt>
    <dgm:pt modelId="{E214E489-9E8A-4C59-8334-8C223132F5AF}" type="pres">
      <dgm:prSet presAssocID="{3560FE9B-DCAF-487D-809F-78A6E09AA027}" presName="sibTrans" presStyleLbl="sibTrans2D1" presStyleIdx="4" presStyleCnt="6"/>
      <dgm:spPr/>
      <dgm:t>
        <a:bodyPr/>
        <a:lstStyle/>
        <a:p>
          <a:endParaRPr lang="en-GB"/>
        </a:p>
      </dgm:t>
    </dgm:pt>
    <dgm:pt modelId="{4A3E63C2-2D78-4246-BDF3-3B97A8361022}" type="pres">
      <dgm:prSet presAssocID="{3DCD0BFB-F07E-4A6C-B2B5-CDC1D749C510}" presName="node" presStyleLbl="node1" presStyleIdx="5" presStyleCnt="6" custScaleX="11264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3F8EB7E-8ABF-4822-9E99-F3ED5C904DE8}" type="pres">
      <dgm:prSet presAssocID="{3DCD0BFB-F07E-4A6C-B2B5-CDC1D749C510}" presName="dummy" presStyleCnt="0"/>
      <dgm:spPr/>
    </dgm:pt>
    <dgm:pt modelId="{498EF241-FB37-459F-A053-8CCE2567903C}" type="pres">
      <dgm:prSet presAssocID="{C33FB5B0-F035-4AAE-82D4-A630DDB33F1E}" presName="sibTrans" presStyleLbl="sibTrans2D1" presStyleIdx="5" presStyleCnt="6"/>
      <dgm:spPr/>
      <dgm:t>
        <a:bodyPr/>
        <a:lstStyle/>
        <a:p>
          <a:endParaRPr lang="en-GB"/>
        </a:p>
      </dgm:t>
    </dgm:pt>
  </dgm:ptLst>
  <dgm:cxnLst>
    <dgm:cxn modelId="{5CC3666B-76CC-4488-81DF-5632C3C3B630}" type="presOf" srcId="{3DAB7511-4C33-4579-9964-44F63CD55976}" destId="{E51EE37A-20FF-40AC-AC8C-CB590D0C1651}" srcOrd="0" destOrd="0" presId="urn:microsoft.com/office/officeart/2005/8/layout/radial6"/>
    <dgm:cxn modelId="{18DE7C53-7CB7-41A2-90D9-7FE051030091}" type="presOf" srcId="{F1F4C02B-1560-466A-A7AA-64BAB691F458}" destId="{DE789BA6-62C0-476F-BFF9-E96B03F5E5C5}" srcOrd="0" destOrd="0" presId="urn:microsoft.com/office/officeart/2005/8/layout/radial6"/>
    <dgm:cxn modelId="{213C1E42-0C8D-49CA-B6C9-09649614E507}" type="presOf" srcId="{2483B5B6-BD5F-4268-B6AF-2025D6E7E42D}" destId="{C9A676D8-38B6-4439-8CE1-266F85AAF5D5}" srcOrd="0" destOrd="0" presId="urn:microsoft.com/office/officeart/2005/8/layout/radial6"/>
    <dgm:cxn modelId="{E3273FA8-AFF4-4298-A9D1-3EAA2BE37C6C}" srcId="{F1F4C02B-1560-466A-A7AA-64BAB691F458}" destId="{3DAB7511-4C33-4579-9964-44F63CD55976}" srcOrd="1" destOrd="0" parTransId="{D6FC3581-4658-4F41-82A2-F0D812FCD14A}" sibTransId="{4A05C684-63C1-4E9A-9552-226D3DF99FA7}"/>
    <dgm:cxn modelId="{7990F953-96C1-4B1C-84DF-C774F27D45FE}" type="presOf" srcId="{4A05C684-63C1-4E9A-9552-226D3DF99FA7}" destId="{8CD6750A-D7E3-485E-810C-BDA80997E3C7}" srcOrd="0" destOrd="0" presId="urn:microsoft.com/office/officeart/2005/8/layout/radial6"/>
    <dgm:cxn modelId="{533D06BC-28FB-4A96-BD3C-2FF2D3E127F2}" srcId="{180DE69F-D2AB-453D-8CE5-0EA1BB0F86B1}" destId="{F1F4C02B-1560-466A-A7AA-64BAB691F458}" srcOrd="0" destOrd="0" parTransId="{6E388A73-83BB-480F-98A5-ADAB940938C8}" sibTransId="{44200F17-B7FB-48CA-B364-5D112DBEC34C}"/>
    <dgm:cxn modelId="{7FE6BBAF-57B3-4162-9984-366BEAE7671B}" type="presOf" srcId="{3DCD0BFB-F07E-4A6C-B2B5-CDC1D749C510}" destId="{4A3E63C2-2D78-4246-BDF3-3B97A8361022}" srcOrd="0" destOrd="0" presId="urn:microsoft.com/office/officeart/2005/8/layout/radial6"/>
    <dgm:cxn modelId="{A21990D1-EB73-495D-BCC3-0E8548798150}" srcId="{F1F4C02B-1560-466A-A7AA-64BAB691F458}" destId="{AB394CBD-9495-435C-B7A5-D06E595BBD50}" srcOrd="2" destOrd="0" parTransId="{27A8B984-2FB2-4B66-8683-9651BFD699E6}" sibTransId="{340207D9-13AA-413F-B092-00C9D428CD74}"/>
    <dgm:cxn modelId="{8A151651-7ED8-4F22-B0CF-232DF8780638}" srcId="{F1F4C02B-1560-466A-A7AA-64BAB691F458}" destId="{3DCD0BFB-F07E-4A6C-B2B5-CDC1D749C510}" srcOrd="5" destOrd="0" parTransId="{DD236D88-DDEA-4117-B37C-FDD29CA518F4}" sibTransId="{C33FB5B0-F035-4AAE-82D4-A630DDB33F1E}"/>
    <dgm:cxn modelId="{049EA533-5415-4636-9915-359D5800050F}" type="presOf" srcId="{56C25132-3D6D-4761-A64B-10AF2B84BD3F}" destId="{6F053317-E61F-4A52-B208-7B5D0A034E93}" srcOrd="0" destOrd="0" presId="urn:microsoft.com/office/officeart/2005/8/layout/radial6"/>
    <dgm:cxn modelId="{5D101392-D2C8-49F7-9447-D4786F9ED374}" type="presOf" srcId="{516A804E-0821-44DE-8E50-511AB2F45091}" destId="{AE95D7D9-7E6F-4316-9090-46A37F32D754}" srcOrd="0" destOrd="0" presId="urn:microsoft.com/office/officeart/2005/8/layout/radial6"/>
    <dgm:cxn modelId="{10642A82-0DDC-4F37-83C4-610ED01FDC63}" type="presOf" srcId="{6BEBF502-2BDF-472E-AC66-483E3760EFF8}" destId="{52EB48E6-3C76-4FE6-BA47-F051D427CF79}" srcOrd="0" destOrd="0" presId="urn:microsoft.com/office/officeart/2005/8/layout/radial6"/>
    <dgm:cxn modelId="{D9DE2B27-E539-4BB1-9F19-E170A824D0A5}" srcId="{F1F4C02B-1560-466A-A7AA-64BAB691F458}" destId="{56C25132-3D6D-4761-A64B-10AF2B84BD3F}" srcOrd="0" destOrd="0" parTransId="{811FB67F-4F94-4753-AB55-9BC32E3B9C3B}" sibTransId="{2483B5B6-BD5F-4268-B6AF-2025D6E7E42D}"/>
    <dgm:cxn modelId="{44C2F7C2-472A-4678-9EDB-34E7BF7C2BBE}" type="presOf" srcId="{C33FB5B0-F035-4AAE-82D4-A630DDB33F1E}" destId="{498EF241-FB37-459F-A053-8CCE2567903C}" srcOrd="0" destOrd="0" presId="urn:microsoft.com/office/officeart/2005/8/layout/radial6"/>
    <dgm:cxn modelId="{9454E9D8-6900-445A-B901-E06EAD1766D0}" srcId="{F1F4C02B-1560-466A-A7AA-64BAB691F458}" destId="{698FF3FB-20AF-4073-9E97-8159586D305B}" srcOrd="3" destOrd="0" parTransId="{A24ABA0C-5FA6-48E5-9488-EF2B0AB5E59A}" sibTransId="{516A804E-0821-44DE-8E50-511AB2F45091}"/>
    <dgm:cxn modelId="{4D3685E4-970F-4FCC-9C95-ED4E8F973C6A}" type="presOf" srcId="{698FF3FB-20AF-4073-9E97-8159586D305B}" destId="{325FA810-E470-48D3-94C7-CE03682D5360}" srcOrd="0" destOrd="0" presId="urn:microsoft.com/office/officeart/2005/8/layout/radial6"/>
    <dgm:cxn modelId="{D7760FBA-425F-4CB0-952C-A122178389FB}" type="presOf" srcId="{340207D9-13AA-413F-B092-00C9D428CD74}" destId="{480C18F1-0C63-49C5-AF54-29C1067F71F1}" srcOrd="0" destOrd="0" presId="urn:microsoft.com/office/officeart/2005/8/layout/radial6"/>
    <dgm:cxn modelId="{5E5D2D64-3F7E-49E7-BE91-1ADB45C7CBD1}" srcId="{F1F4C02B-1560-466A-A7AA-64BAB691F458}" destId="{6BEBF502-2BDF-472E-AC66-483E3760EFF8}" srcOrd="4" destOrd="0" parTransId="{7A661005-F173-40F7-9F99-7B317D9FD36D}" sibTransId="{3560FE9B-DCAF-487D-809F-78A6E09AA027}"/>
    <dgm:cxn modelId="{4D50AEDB-621C-4455-8C23-676D90E3BDE9}" type="presOf" srcId="{AB394CBD-9495-435C-B7A5-D06E595BBD50}" destId="{45A49FF4-5D79-4775-876A-99A8E9CB59E3}" srcOrd="0" destOrd="0" presId="urn:microsoft.com/office/officeart/2005/8/layout/radial6"/>
    <dgm:cxn modelId="{9D8ABB14-5C63-42CA-9F97-9D3C3A1AF987}" type="presOf" srcId="{180DE69F-D2AB-453D-8CE5-0EA1BB0F86B1}" destId="{98A8F3CF-813B-478C-B91B-3E1CF9C72EB4}" srcOrd="0" destOrd="0" presId="urn:microsoft.com/office/officeart/2005/8/layout/radial6"/>
    <dgm:cxn modelId="{D323DF76-8DF7-4F42-9247-74FDB3ECA0A3}" type="presOf" srcId="{3560FE9B-DCAF-487D-809F-78A6E09AA027}" destId="{E214E489-9E8A-4C59-8334-8C223132F5AF}" srcOrd="0" destOrd="0" presId="urn:microsoft.com/office/officeart/2005/8/layout/radial6"/>
    <dgm:cxn modelId="{B7172A87-970F-4E76-A2AB-C0E94BFF2901}" type="presParOf" srcId="{98A8F3CF-813B-478C-B91B-3E1CF9C72EB4}" destId="{DE789BA6-62C0-476F-BFF9-E96B03F5E5C5}" srcOrd="0" destOrd="0" presId="urn:microsoft.com/office/officeart/2005/8/layout/radial6"/>
    <dgm:cxn modelId="{D65787DA-6068-43ED-9A46-67D24A914B1E}" type="presParOf" srcId="{98A8F3CF-813B-478C-B91B-3E1CF9C72EB4}" destId="{6F053317-E61F-4A52-B208-7B5D0A034E93}" srcOrd="1" destOrd="0" presId="urn:microsoft.com/office/officeart/2005/8/layout/radial6"/>
    <dgm:cxn modelId="{0C0F3C4A-CAC0-43E0-9CBF-896A0904707B}" type="presParOf" srcId="{98A8F3CF-813B-478C-B91B-3E1CF9C72EB4}" destId="{71F07D17-698D-4AE8-BA21-27CF591E8516}" srcOrd="2" destOrd="0" presId="urn:microsoft.com/office/officeart/2005/8/layout/radial6"/>
    <dgm:cxn modelId="{F1BFA583-8AE3-4AB9-ACC5-81572E975D40}" type="presParOf" srcId="{98A8F3CF-813B-478C-B91B-3E1CF9C72EB4}" destId="{C9A676D8-38B6-4439-8CE1-266F85AAF5D5}" srcOrd="3" destOrd="0" presId="urn:microsoft.com/office/officeart/2005/8/layout/radial6"/>
    <dgm:cxn modelId="{F076C712-D88E-42FC-86F4-40770F9E0C8A}" type="presParOf" srcId="{98A8F3CF-813B-478C-B91B-3E1CF9C72EB4}" destId="{E51EE37A-20FF-40AC-AC8C-CB590D0C1651}" srcOrd="4" destOrd="0" presId="urn:microsoft.com/office/officeart/2005/8/layout/radial6"/>
    <dgm:cxn modelId="{8410233F-7631-4AD1-BFA6-A6A13F9F17EE}" type="presParOf" srcId="{98A8F3CF-813B-478C-B91B-3E1CF9C72EB4}" destId="{BC5F449A-0421-4CA3-88F1-E3CE0261332B}" srcOrd="5" destOrd="0" presId="urn:microsoft.com/office/officeart/2005/8/layout/radial6"/>
    <dgm:cxn modelId="{88D5C0A7-204D-4DD2-8D0F-D2A159451C89}" type="presParOf" srcId="{98A8F3CF-813B-478C-B91B-3E1CF9C72EB4}" destId="{8CD6750A-D7E3-485E-810C-BDA80997E3C7}" srcOrd="6" destOrd="0" presId="urn:microsoft.com/office/officeart/2005/8/layout/radial6"/>
    <dgm:cxn modelId="{200EA145-6B7F-44E2-B18F-2EF5883E5E06}" type="presParOf" srcId="{98A8F3CF-813B-478C-B91B-3E1CF9C72EB4}" destId="{45A49FF4-5D79-4775-876A-99A8E9CB59E3}" srcOrd="7" destOrd="0" presId="urn:microsoft.com/office/officeart/2005/8/layout/radial6"/>
    <dgm:cxn modelId="{425537A5-C1F5-4055-9D50-1E20811E6954}" type="presParOf" srcId="{98A8F3CF-813B-478C-B91B-3E1CF9C72EB4}" destId="{7379C1F3-AE24-44C3-8462-4622A72087FA}" srcOrd="8" destOrd="0" presId="urn:microsoft.com/office/officeart/2005/8/layout/radial6"/>
    <dgm:cxn modelId="{E0EE56D0-FB41-4069-8E48-04D94019EE83}" type="presParOf" srcId="{98A8F3CF-813B-478C-B91B-3E1CF9C72EB4}" destId="{480C18F1-0C63-49C5-AF54-29C1067F71F1}" srcOrd="9" destOrd="0" presId="urn:microsoft.com/office/officeart/2005/8/layout/radial6"/>
    <dgm:cxn modelId="{BE01C57C-5CB7-45E2-97AF-2ED4CB95434B}" type="presParOf" srcId="{98A8F3CF-813B-478C-B91B-3E1CF9C72EB4}" destId="{325FA810-E470-48D3-94C7-CE03682D5360}" srcOrd="10" destOrd="0" presId="urn:microsoft.com/office/officeart/2005/8/layout/radial6"/>
    <dgm:cxn modelId="{7BD889B7-86DA-4169-A138-2DCE323B01C2}" type="presParOf" srcId="{98A8F3CF-813B-478C-B91B-3E1CF9C72EB4}" destId="{AAAF3659-E5E6-438B-A4BA-0AAC68A30BB5}" srcOrd="11" destOrd="0" presId="urn:microsoft.com/office/officeart/2005/8/layout/radial6"/>
    <dgm:cxn modelId="{61C8DBD0-AF04-418F-987B-E03793E1020A}" type="presParOf" srcId="{98A8F3CF-813B-478C-B91B-3E1CF9C72EB4}" destId="{AE95D7D9-7E6F-4316-9090-46A37F32D754}" srcOrd="12" destOrd="0" presId="urn:microsoft.com/office/officeart/2005/8/layout/radial6"/>
    <dgm:cxn modelId="{7C89354E-796F-4413-A5D7-E1076546DDBF}" type="presParOf" srcId="{98A8F3CF-813B-478C-B91B-3E1CF9C72EB4}" destId="{52EB48E6-3C76-4FE6-BA47-F051D427CF79}" srcOrd="13" destOrd="0" presId="urn:microsoft.com/office/officeart/2005/8/layout/radial6"/>
    <dgm:cxn modelId="{93E211EA-5B77-46B0-975B-25B2DC76A2A8}" type="presParOf" srcId="{98A8F3CF-813B-478C-B91B-3E1CF9C72EB4}" destId="{02EC5E4B-0D5D-4A1F-83A1-D1AA09CC4192}" srcOrd="14" destOrd="0" presId="urn:microsoft.com/office/officeart/2005/8/layout/radial6"/>
    <dgm:cxn modelId="{0D711381-BF61-4C91-B899-7B898F98920A}" type="presParOf" srcId="{98A8F3CF-813B-478C-B91B-3E1CF9C72EB4}" destId="{E214E489-9E8A-4C59-8334-8C223132F5AF}" srcOrd="15" destOrd="0" presId="urn:microsoft.com/office/officeart/2005/8/layout/radial6"/>
    <dgm:cxn modelId="{0781A06F-CBD7-4EB3-A330-6433C48546A0}" type="presParOf" srcId="{98A8F3CF-813B-478C-B91B-3E1CF9C72EB4}" destId="{4A3E63C2-2D78-4246-BDF3-3B97A8361022}" srcOrd="16" destOrd="0" presId="urn:microsoft.com/office/officeart/2005/8/layout/radial6"/>
    <dgm:cxn modelId="{C34232FB-A2E1-42C0-8A4E-980756451E7F}" type="presParOf" srcId="{98A8F3CF-813B-478C-B91B-3E1CF9C72EB4}" destId="{93F8EB7E-8ABF-4822-9E99-F3ED5C904DE8}" srcOrd="17" destOrd="0" presId="urn:microsoft.com/office/officeart/2005/8/layout/radial6"/>
    <dgm:cxn modelId="{B8EB4123-15C5-46C7-BC82-4C0C59FE1A57}" type="presParOf" srcId="{98A8F3CF-813B-478C-B91B-3E1CF9C72EB4}" destId="{498EF241-FB37-459F-A053-8CCE2567903C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47B376-2A15-4556-83D2-FC93CD8B9C3D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DB0230-ED25-418F-95FF-C2F41567BB1D}">
      <dgm:prSet phldrT="[Text]" custT="1"/>
      <dgm:spPr/>
      <dgm:t>
        <a:bodyPr/>
        <a:lstStyle/>
        <a:p>
          <a:r>
            <a:rPr lang="en-US" sz="1200" b="1" dirty="0">
              <a:latin typeface="Calibri Light" panose="020F0302020204030204" pitchFamily="34" charset="0"/>
            </a:rPr>
            <a:t>Farmer Identification &amp; Cluster Formation</a:t>
          </a:r>
        </a:p>
      </dgm:t>
    </dgm:pt>
    <dgm:pt modelId="{BEA0D9FB-A482-4DB2-98F8-74761BABF5E8}" type="parTrans" cxnId="{E2048613-F973-4BC3-9EF6-FEB63F8A1F4B}">
      <dgm:prSet/>
      <dgm:spPr/>
      <dgm:t>
        <a:bodyPr/>
        <a:lstStyle/>
        <a:p>
          <a:endParaRPr lang="en-US" sz="1200">
            <a:latin typeface="Calibri Light" panose="020F0302020204030204" pitchFamily="34" charset="0"/>
          </a:endParaRPr>
        </a:p>
      </dgm:t>
    </dgm:pt>
    <dgm:pt modelId="{14E12004-44EC-408E-93D2-EC660052D8F0}" type="sibTrans" cxnId="{E2048613-F973-4BC3-9EF6-FEB63F8A1F4B}">
      <dgm:prSet/>
      <dgm:spPr/>
      <dgm:t>
        <a:bodyPr/>
        <a:lstStyle/>
        <a:p>
          <a:endParaRPr lang="en-US" sz="1200">
            <a:latin typeface="Calibri Light" panose="020F0302020204030204" pitchFamily="34" charset="0"/>
          </a:endParaRPr>
        </a:p>
      </dgm:t>
    </dgm:pt>
    <dgm:pt modelId="{DC768273-F120-428D-9970-67F096010CBD}">
      <dgm:prSet phldrT="[Text]" custT="1"/>
      <dgm:spPr/>
      <dgm:t>
        <a:bodyPr/>
        <a:lstStyle/>
        <a:p>
          <a:r>
            <a:rPr lang="en-US" sz="1200" dirty="0">
              <a:latin typeface="Calibri Light" panose="020F0302020204030204" pitchFamily="34" charset="0"/>
            </a:rPr>
            <a:t>Dairy cluster formation</a:t>
          </a:r>
        </a:p>
      </dgm:t>
    </dgm:pt>
    <dgm:pt modelId="{4C22A4C9-BD8E-4F68-B218-F4780C742488}" type="parTrans" cxnId="{27B1561E-ECCA-41FE-8D24-D1CDA0D70564}">
      <dgm:prSet/>
      <dgm:spPr/>
      <dgm:t>
        <a:bodyPr/>
        <a:lstStyle/>
        <a:p>
          <a:endParaRPr lang="en-US" sz="1200">
            <a:latin typeface="Calibri Light" panose="020F0302020204030204" pitchFamily="34" charset="0"/>
          </a:endParaRPr>
        </a:p>
      </dgm:t>
    </dgm:pt>
    <dgm:pt modelId="{010AB9BE-DAB4-4A81-900A-7B70D0695E96}" type="sibTrans" cxnId="{27B1561E-ECCA-41FE-8D24-D1CDA0D70564}">
      <dgm:prSet/>
      <dgm:spPr/>
      <dgm:t>
        <a:bodyPr/>
        <a:lstStyle/>
        <a:p>
          <a:endParaRPr lang="en-US" sz="1200">
            <a:latin typeface="Calibri Light" panose="020F0302020204030204" pitchFamily="34" charset="0"/>
          </a:endParaRPr>
        </a:p>
      </dgm:t>
    </dgm:pt>
    <dgm:pt modelId="{364569D8-063B-4326-98CE-14B6C23F7020}">
      <dgm:prSet phldrT="[Text]" custT="1"/>
      <dgm:spPr/>
      <dgm:t>
        <a:bodyPr/>
        <a:lstStyle/>
        <a:p>
          <a:r>
            <a:rPr lang="en-US" sz="1200" b="1" dirty="0">
              <a:latin typeface="Calibri Light" panose="020F0302020204030204" pitchFamily="34" charset="0"/>
            </a:rPr>
            <a:t>Infrastructure for Dairy Development</a:t>
          </a:r>
        </a:p>
      </dgm:t>
    </dgm:pt>
    <dgm:pt modelId="{D1DA100F-3FE0-4A67-B48D-0429F70E4BE2}" type="parTrans" cxnId="{D39E7C23-0426-4529-97BA-38185228EFCE}">
      <dgm:prSet/>
      <dgm:spPr/>
      <dgm:t>
        <a:bodyPr/>
        <a:lstStyle/>
        <a:p>
          <a:endParaRPr lang="en-US" sz="1200">
            <a:latin typeface="Calibri Light" panose="020F0302020204030204" pitchFamily="34" charset="0"/>
          </a:endParaRPr>
        </a:p>
      </dgm:t>
    </dgm:pt>
    <dgm:pt modelId="{4CB29EBC-B8FA-42D4-AD20-B538DFC33588}" type="sibTrans" cxnId="{D39E7C23-0426-4529-97BA-38185228EFCE}">
      <dgm:prSet/>
      <dgm:spPr/>
      <dgm:t>
        <a:bodyPr/>
        <a:lstStyle/>
        <a:p>
          <a:endParaRPr lang="en-US" sz="1200">
            <a:latin typeface="Calibri Light" panose="020F0302020204030204" pitchFamily="34" charset="0"/>
          </a:endParaRPr>
        </a:p>
      </dgm:t>
    </dgm:pt>
    <dgm:pt modelId="{EF4E7E8B-2BEA-4425-A92A-BE0339450992}">
      <dgm:prSet phldrT="[Text]" custT="1"/>
      <dgm:spPr/>
      <dgm:t>
        <a:bodyPr/>
        <a:lstStyle/>
        <a:p>
          <a:r>
            <a:rPr lang="en-US" sz="1200" dirty="0">
              <a:latin typeface="Calibri Light" panose="020F0302020204030204" pitchFamily="34" charset="0"/>
            </a:rPr>
            <a:t>Water resources/Boreholes</a:t>
          </a:r>
        </a:p>
      </dgm:t>
    </dgm:pt>
    <dgm:pt modelId="{B6E25303-984D-49DB-9196-171E33298CD8}" type="parTrans" cxnId="{3FA620F4-D57A-4AE0-AB32-DBF98A8BBDA9}">
      <dgm:prSet/>
      <dgm:spPr/>
      <dgm:t>
        <a:bodyPr/>
        <a:lstStyle/>
        <a:p>
          <a:endParaRPr lang="en-US" sz="1200">
            <a:latin typeface="Calibri Light" panose="020F0302020204030204" pitchFamily="34" charset="0"/>
          </a:endParaRPr>
        </a:p>
      </dgm:t>
    </dgm:pt>
    <dgm:pt modelId="{6D4A93AD-AB57-4D3D-8CD5-44DD7AC2517C}" type="sibTrans" cxnId="{3FA620F4-D57A-4AE0-AB32-DBF98A8BBDA9}">
      <dgm:prSet/>
      <dgm:spPr/>
      <dgm:t>
        <a:bodyPr/>
        <a:lstStyle/>
        <a:p>
          <a:endParaRPr lang="en-US" sz="1200">
            <a:latin typeface="Calibri Light" panose="020F0302020204030204" pitchFamily="34" charset="0"/>
          </a:endParaRPr>
        </a:p>
      </dgm:t>
    </dgm:pt>
    <dgm:pt modelId="{33367CD8-63C2-497C-AE41-610B988913EC}">
      <dgm:prSet phldrT="[Text]" custT="1"/>
      <dgm:spPr/>
      <dgm:t>
        <a:bodyPr/>
        <a:lstStyle/>
        <a:p>
          <a:r>
            <a:rPr lang="en-US" sz="1200" dirty="0">
              <a:latin typeface="Calibri Light" panose="020F0302020204030204" pitchFamily="34" charset="0"/>
            </a:rPr>
            <a:t>Milk collection infrastructure</a:t>
          </a:r>
        </a:p>
      </dgm:t>
    </dgm:pt>
    <dgm:pt modelId="{61B6E24A-09AD-4B07-A2BF-375CD0BB386B}" type="parTrans" cxnId="{238C9AFA-92E3-4B82-AD80-8166892DAAB8}">
      <dgm:prSet/>
      <dgm:spPr/>
      <dgm:t>
        <a:bodyPr/>
        <a:lstStyle/>
        <a:p>
          <a:endParaRPr lang="en-US" sz="1200">
            <a:latin typeface="Calibri Light" panose="020F0302020204030204" pitchFamily="34" charset="0"/>
          </a:endParaRPr>
        </a:p>
      </dgm:t>
    </dgm:pt>
    <dgm:pt modelId="{56A81CF2-38A1-489D-B3D9-86CCF19FCE62}" type="sibTrans" cxnId="{238C9AFA-92E3-4B82-AD80-8166892DAAB8}">
      <dgm:prSet/>
      <dgm:spPr/>
      <dgm:t>
        <a:bodyPr/>
        <a:lstStyle/>
        <a:p>
          <a:endParaRPr lang="en-US" sz="1200">
            <a:latin typeface="Calibri Light" panose="020F0302020204030204" pitchFamily="34" charset="0"/>
          </a:endParaRPr>
        </a:p>
      </dgm:t>
    </dgm:pt>
    <dgm:pt modelId="{BF918F05-6D62-4174-9DC1-15AFAD39B5A5}">
      <dgm:prSet phldrT="[Text]" custT="1"/>
      <dgm:spPr/>
      <dgm:t>
        <a:bodyPr/>
        <a:lstStyle/>
        <a:p>
          <a:r>
            <a:rPr lang="en-US" sz="1200" b="1" dirty="0">
              <a:latin typeface="Calibri Light" panose="020F0302020204030204" pitchFamily="34" charset="0"/>
            </a:rPr>
            <a:t>Productivity Improvements</a:t>
          </a:r>
        </a:p>
      </dgm:t>
    </dgm:pt>
    <dgm:pt modelId="{1B11387A-D461-427E-A797-87057F89EEE6}" type="parTrans" cxnId="{993C1AD4-879C-452C-86BA-CE9E03A00E98}">
      <dgm:prSet/>
      <dgm:spPr/>
      <dgm:t>
        <a:bodyPr/>
        <a:lstStyle/>
        <a:p>
          <a:endParaRPr lang="en-US" sz="1200">
            <a:latin typeface="Calibri Light" panose="020F0302020204030204" pitchFamily="34" charset="0"/>
          </a:endParaRPr>
        </a:p>
      </dgm:t>
    </dgm:pt>
    <dgm:pt modelId="{21BF5270-7963-4F03-9AF1-090539E4B72F}" type="sibTrans" cxnId="{993C1AD4-879C-452C-86BA-CE9E03A00E98}">
      <dgm:prSet/>
      <dgm:spPr/>
      <dgm:t>
        <a:bodyPr/>
        <a:lstStyle/>
        <a:p>
          <a:endParaRPr lang="en-US" sz="1200">
            <a:latin typeface="Calibri Light" panose="020F0302020204030204" pitchFamily="34" charset="0"/>
          </a:endParaRPr>
        </a:p>
      </dgm:t>
    </dgm:pt>
    <dgm:pt modelId="{CE69828A-65B7-4C31-9050-A5739B79672C}">
      <dgm:prSet phldrT="[Text]" custT="1"/>
      <dgm:spPr/>
      <dgm:t>
        <a:bodyPr/>
        <a:lstStyle/>
        <a:p>
          <a:r>
            <a:rPr lang="en-US" sz="1200" dirty="0">
              <a:latin typeface="Calibri Light" panose="020F0302020204030204" pitchFamily="34" charset="0"/>
            </a:rPr>
            <a:t>Gender Study (cultural norms, gender dynamics, etc.)</a:t>
          </a:r>
        </a:p>
      </dgm:t>
    </dgm:pt>
    <dgm:pt modelId="{9ED3B578-10DB-46D7-8387-F756EFBD998C}" type="parTrans" cxnId="{2A9B5CC0-236A-4F09-88A0-8CF2325CB78B}">
      <dgm:prSet/>
      <dgm:spPr/>
      <dgm:t>
        <a:bodyPr/>
        <a:lstStyle/>
        <a:p>
          <a:endParaRPr lang="en-US" sz="1200">
            <a:latin typeface="Calibri Light" panose="020F0302020204030204" pitchFamily="34" charset="0"/>
          </a:endParaRPr>
        </a:p>
      </dgm:t>
    </dgm:pt>
    <dgm:pt modelId="{117133D8-3AF9-497C-B166-D216D508471F}" type="sibTrans" cxnId="{2A9B5CC0-236A-4F09-88A0-8CF2325CB78B}">
      <dgm:prSet/>
      <dgm:spPr/>
      <dgm:t>
        <a:bodyPr/>
        <a:lstStyle/>
        <a:p>
          <a:endParaRPr lang="en-US" sz="1200">
            <a:latin typeface="Calibri Light" panose="020F0302020204030204" pitchFamily="34" charset="0"/>
          </a:endParaRPr>
        </a:p>
      </dgm:t>
    </dgm:pt>
    <dgm:pt modelId="{806800C5-C649-4090-9E7F-044437ADD0A1}">
      <dgm:prSet phldrT="[Text]" custT="1"/>
      <dgm:spPr/>
      <dgm:t>
        <a:bodyPr/>
        <a:lstStyle/>
        <a:p>
          <a:r>
            <a:rPr lang="en-US" sz="1200" dirty="0">
              <a:latin typeface="Calibri Light" panose="020F0302020204030204" pitchFamily="34" charset="0"/>
            </a:rPr>
            <a:t>Baseline Study (including demographics, socioeconomics, milk production statistics, sources of livelihoods, etc.)</a:t>
          </a:r>
        </a:p>
      </dgm:t>
    </dgm:pt>
    <dgm:pt modelId="{4D9FC6D8-9F53-4094-A8C2-76D49CB6706B}" type="parTrans" cxnId="{A0CB74FB-BD5B-4E96-A95E-784066FC5281}">
      <dgm:prSet/>
      <dgm:spPr/>
      <dgm:t>
        <a:bodyPr/>
        <a:lstStyle/>
        <a:p>
          <a:endParaRPr lang="en-US" sz="1200">
            <a:latin typeface="Calibri Light" panose="020F0302020204030204" pitchFamily="34" charset="0"/>
          </a:endParaRPr>
        </a:p>
      </dgm:t>
    </dgm:pt>
    <dgm:pt modelId="{5ED77E80-67CA-43AF-92E3-FBCED811D0DE}" type="sibTrans" cxnId="{A0CB74FB-BD5B-4E96-A95E-784066FC5281}">
      <dgm:prSet/>
      <dgm:spPr/>
      <dgm:t>
        <a:bodyPr/>
        <a:lstStyle/>
        <a:p>
          <a:endParaRPr lang="en-US" sz="1200">
            <a:latin typeface="Calibri Light" panose="020F0302020204030204" pitchFamily="34" charset="0"/>
          </a:endParaRPr>
        </a:p>
      </dgm:t>
    </dgm:pt>
    <dgm:pt modelId="{F0A74368-3C28-4B97-B9D1-48D1044D3694}">
      <dgm:prSet phldrT="[Text]" custT="1"/>
      <dgm:spPr/>
      <dgm:t>
        <a:bodyPr/>
        <a:lstStyle/>
        <a:p>
          <a:r>
            <a:rPr lang="en-US" sz="1200" b="1" dirty="0">
              <a:latin typeface="Calibri Light" panose="020F0302020204030204" pitchFamily="34" charset="0"/>
            </a:rPr>
            <a:t>Baseline, Gender &amp; Nutrition Studies</a:t>
          </a:r>
        </a:p>
      </dgm:t>
    </dgm:pt>
    <dgm:pt modelId="{C9070D64-D8FE-4A22-B60A-74A33E21F977}" type="parTrans" cxnId="{62AEEB3F-887C-423E-A225-71E154856074}">
      <dgm:prSet/>
      <dgm:spPr/>
      <dgm:t>
        <a:bodyPr/>
        <a:lstStyle/>
        <a:p>
          <a:endParaRPr lang="en-US" sz="1200">
            <a:latin typeface="Calibri Light" panose="020F0302020204030204" pitchFamily="34" charset="0"/>
          </a:endParaRPr>
        </a:p>
      </dgm:t>
    </dgm:pt>
    <dgm:pt modelId="{49E1FF2F-EAB8-4671-A6E7-C39C58845AC0}" type="sibTrans" cxnId="{62AEEB3F-887C-423E-A225-71E154856074}">
      <dgm:prSet/>
      <dgm:spPr/>
      <dgm:t>
        <a:bodyPr/>
        <a:lstStyle/>
        <a:p>
          <a:endParaRPr lang="en-US" sz="1200">
            <a:latin typeface="Calibri Light" panose="020F0302020204030204" pitchFamily="34" charset="0"/>
          </a:endParaRPr>
        </a:p>
      </dgm:t>
    </dgm:pt>
    <dgm:pt modelId="{4C203224-3AEB-4A08-AED3-29DDAA6C6827}">
      <dgm:prSet phldrT="[Text]" custT="1"/>
      <dgm:spPr/>
      <dgm:t>
        <a:bodyPr/>
        <a:lstStyle/>
        <a:p>
          <a:r>
            <a:rPr lang="en-US" sz="1200" dirty="0">
              <a:latin typeface="Calibri Light" panose="020F0302020204030204" pitchFamily="34" charset="0"/>
            </a:rPr>
            <a:t>Genetics &amp; Breeding</a:t>
          </a:r>
        </a:p>
      </dgm:t>
    </dgm:pt>
    <dgm:pt modelId="{9DE90976-3B2E-40AC-9212-89D594CC7C01}" type="parTrans" cxnId="{2842979A-D231-47A6-8F84-0D9036EE80A9}">
      <dgm:prSet/>
      <dgm:spPr/>
      <dgm:t>
        <a:bodyPr/>
        <a:lstStyle/>
        <a:p>
          <a:endParaRPr lang="en-US" sz="1200">
            <a:latin typeface="Calibri Light" panose="020F0302020204030204" pitchFamily="34" charset="0"/>
          </a:endParaRPr>
        </a:p>
      </dgm:t>
    </dgm:pt>
    <dgm:pt modelId="{4567E146-B6F8-4DFE-9FDB-A37CAC2DE125}" type="sibTrans" cxnId="{2842979A-D231-47A6-8F84-0D9036EE80A9}">
      <dgm:prSet/>
      <dgm:spPr/>
      <dgm:t>
        <a:bodyPr/>
        <a:lstStyle/>
        <a:p>
          <a:endParaRPr lang="en-US" sz="1200">
            <a:latin typeface="Calibri Light" panose="020F0302020204030204" pitchFamily="34" charset="0"/>
          </a:endParaRPr>
        </a:p>
      </dgm:t>
    </dgm:pt>
    <dgm:pt modelId="{9ACC5B6B-6A1E-45C8-AA6C-5EB392DB67D3}">
      <dgm:prSet phldrT="[Text]" custT="1"/>
      <dgm:spPr/>
      <dgm:t>
        <a:bodyPr/>
        <a:lstStyle/>
        <a:p>
          <a:r>
            <a:rPr lang="en-US" sz="1200" dirty="0">
              <a:latin typeface="Calibri Light" panose="020F0302020204030204" pitchFamily="34" charset="0"/>
            </a:rPr>
            <a:t>Farmer Extension &amp; Animal Health</a:t>
          </a:r>
        </a:p>
      </dgm:t>
    </dgm:pt>
    <dgm:pt modelId="{01D33014-90E6-48C0-9793-ECB484AAAF68}" type="parTrans" cxnId="{335B1224-87AC-4AFD-B198-6E18C8A6695D}">
      <dgm:prSet/>
      <dgm:spPr/>
      <dgm:t>
        <a:bodyPr/>
        <a:lstStyle/>
        <a:p>
          <a:endParaRPr lang="en-US" sz="1200">
            <a:latin typeface="Calibri Light" panose="020F0302020204030204" pitchFamily="34" charset="0"/>
          </a:endParaRPr>
        </a:p>
      </dgm:t>
    </dgm:pt>
    <dgm:pt modelId="{8108CB1B-D8EC-4E7A-8DE7-E9CF415B1CED}" type="sibTrans" cxnId="{335B1224-87AC-4AFD-B198-6E18C8A6695D}">
      <dgm:prSet/>
      <dgm:spPr/>
      <dgm:t>
        <a:bodyPr/>
        <a:lstStyle/>
        <a:p>
          <a:endParaRPr lang="en-US" sz="1200">
            <a:latin typeface="Calibri Light" panose="020F0302020204030204" pitchFamily="34" charset="0"/>
          </a:endParaRPr>
        </a:p>
      </dgm:t>
    </dgm:pt>
    <dgm:pt modelId="{9E3075EE-13EA-4124-8890-13D4C020FE7E}">
      <dgm:prSet phldrT="[Text]" custT="1"/>
      <dgm:spPr/>
      <dgm:t>
        <a:bodyPr/>
        <a:lstStyle/>
        <a:p>
          <a:r>
            <a:rPr lang="en-US" sz="1200" dirty="0">
              <a:latin typeface="Calibri Light" panose="020F0302020204030204" pitchFamily="34" charset="0"/>
            </a:rPr>
            <a:t>Feed &amp; Fodder</a:t>
          </a:r>
        </a:p>
      </dgm:t>
    </dgm:pt>
    <dgm:pt modelId="{FE48D5F3-ADCA-41B2-9CCD-CDF8DEA777F8}" type="parTrans" cxnId="{58D73773-ECDD-4E4D-BE72-8EA835FF2CE2}">
      <dgm:prSet/>
      <dgm:spPr/>
      <dgm:t>
        <a:bodyPr/>
        <a:lstStyle/>
        <a:p>
          <a:endParaRPr lang="en-US" sz="1200">
            <a:latin typeface="Calibri Light" panose="020F0302020204030204" pitchFamily="34" charset="0"/>
          </a:endParaRPr>
        </a:p>
      </dgm:t>
    </dgm:pt>
    <dgm:pt modelId="{CEDD6719-A76B-4236-9D6D-EE573422015D}" type="sibTrans" cxnId="{58D73773-ECDD-4E4D-BE72-8EA835FF2CE2}">
      <dgm:prSet/>
      <dgm:spPr/>
      <dgm:t>
        <a:bodyPr/>
        <a:lstStyle/>
        <a:p>
          <a:endParaRPr lang="en-US" sz="1200">
            <a:latin typeface="Calibri Light" panose="020F0302020204030204" pitchFamily="34" charset="0"/>
          </a:endParaRPr>
        </a:p>
      </dgm:t>
    </dgm:pt>
    <dgm:pt modelId="{E22A8511-51BF-466C-B5E7-018EB0C5721E}">
      <dgm:prSet phldrT="[Text]" custT="1"/>
      <dgm:spPr/>
      <dgm:t>
        <a:bodyPr/>
        <a:lstStyle/>
        <a:p>
          <a:r>
            <a:rPr lang="en-US" sz="1200" dirty="0">
              <a:latin typeface="Calibri Light" panose="020F0302020204030204" pitchFamily="34" charset="0"/>
            </a:rPr>
            <a:t>Milk evacuation infrastructure</a:t>
          </a:r>
        </a:p>
      </dgm:t>
    </dgm:pt>
    <dgm:pt modelId="{F91C99B0-8F79-4195-8A52-0D4ED47D7E51}" type="parTrans" cxnId="{F83499C6-BC36-4745-B536-C06290E6D865}">
      <dgm:prSet/>
      <dgm:spPr/>
      <dgm:t>
        <a:bodyPr/>
        <a:lstStyle/>
        <a:p>
          <a:endParaRPr lang="en-US" sz="1200"/>
        </a:p>
      </dgm:t>
    </dgm:pt>
    <dgm:pt modelId="{ADAF8624-C51C-4164-A3C3-D068EAB5B0A6}" type="sibTrans" cxnId="{F83499C6-BC36-4745-B536-C06290E6D865}">
      <dgm:prSet/>
      <dgm:spPr/>
      <dgm:t>
        <a:bodyPr/>
        <a:lstStyle/>
        <a:p>
          <a:endParaRPr lang="en-US" sz="1200"/>
        </a:p>
      </dgm:t>
    </dgm:pt>
    <dgm:pt modelId="{C1B56E3F-A8A7-48E1-92C4-1F3B23B1C380}">
      <dgm:prSet phldrT="[Text]" custT="1"/>
      <dgm:spPr/>
      <dgm:t>
        <a:bodyPr/>
        <a:lstStyle/>
        <a:p>
          <a:r>
            <a:rPr lang="en-US" sz="1200" dirty="0">
              <a:latin typeface="Calibri Light" panose="020F0302020204030204" pitchFamily="34" charset="0"/>
            </a:rPr>
            <a:t>New milk suppliers identification </a:t>
          </a:r>
          <a:r>
            <a:rPr lang="en-US" sz="1200" i="1" dirty="0">
              <a:latin typeface="Calibri Light" panose="020F0302020204030204" pitchFamily="34" charset="0"/>
            </a:rPr>
            <a:t>(equitable women representation)</a:t>
          </a:r>
        </a:p>
      </dgm:t>
    </dgm:pt>
    <dgm:pt modelId="{7B8E9142-BABC-4D9B-B856-D2E5C03DA6FD}" type="parTrans" cxnId="{1AA3CEED-F49B-4220-BC26-F133F603D40B}">
      <dgm:prSet/>
      <dgm:spPr/>
      <dgm:t>
        <a:bodyPr/>
        <a:lstStyle/>
        <a:p>
          <a:endParaRPr lang="en-US" sz="1200"/>
        </a:p>
      </dgm:t>
    </dgm:pt>
    <dgm:pt modelId="{FB6D41FB-6B20-4863-93F6-C8D3EF6F3C75}" type="sibTrans" cxnId="{1AA3CEED-F49B-4220-BC26-F133F603D40B}">
      <dgm:prSet/>
      <dgm:spPr/>
      <dgm:t>
        <a:bodyPr/>
        <a:lstStyle/>
        <a:p>
          <a:endParaRPr lang="en-US" sz="1200"/>
        </a:p>
      </dgm:t>
    </dgm:pt>
    <dgm:pt modelId="{ED23AFE3-E799-42E1-84E0-CBBCA3AF4A7F}">
      <dgm:prSet phldrT="[Text]" custT="1"/>
      <dgm:spPr/>
      <dgm:t>
        <a:bodyPr/>
        <a:lstStyle/>
        <a:p>
          <a:r>
            <a:rPr lang="en-US" sz="1200" dirty="0">
              <a:latin typeface="Calibri Light" panose="020F0302020204030204" pitchFamily="34" charset="0"/>
            </a:rPr>
            <a:t>Nutrition Study (eating habits, nutritional status etc.)</a:t>
          </a:r>
        </a:p>
      </dgm:t>
    </dgm:pt>
    <dgm:pt modelId="{A73AA50F-E64B-4F07-BA91-B9BA878DACC9}" type="parTrans" cxnId="{44882C44-1DD5-4AF0-9A9D-D54A28326D26}">
      <dgm:prSet/>
      <dgm:spPr/>
      <dgm:t>
        <a:bodyPr/>
        <a:lstStyle/>
        <a:p>
          <a:endParaRPr lang="en-US" sz="1200"/>
        </a:p>
      </dgm:t>
    </dgm:pt>
    <dgm:pt modelId="{CE423275-E703-4037-B501-82DF390BBD1F}" type="sibTrans" cxnId="{44882C44-1DD5-4AF0-9A9D-D54A28326D26}">
      <dgm:prSet/>
      <dgm:spPr/>
      <dgm:t>
        <a:bodyPr/>
        <a:lstStyle/>
        <a:p>
          <a:endParaRPr lang="en-US" sz="1200"/>
        </a:p>
      </dgm:t>
    </dgm:pt>
    <dgm:pt modelId="{A3025AD5-6F02-4730-BC16-2E84B49DDEBC}" type="pres">
      <dgm:prSet presAssocID="{6247B376-2A15-4556-83D2-FC93CD8B9C3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8530721-60D7-4B5E-8433-E99E6BD082F7}" type="pres">
      <dgm:prSet presAssocID="{34DB0230-ED25-418F-95FF-C2F41567BB1D}" presName="linNode" presStyleCnt="0"/>
      <dgm:spPr/>
    </dgm:pt>
    <dgm:pt modelId="{4B1CC6D6-81F9-4B04-8341-1B64284617E2}" type="pres">
      <dgm:prSet presAssocID="{34DB0230-ED25-418F-95FF-C2F41567BB1D}" presName="parentText" presStyleLbl="node1" presStyleIdx="0" presStyleCnt="4" custScaleX="57407" custScaleY="68205" custLinFactNeighborX="-10132" custLinFactNeighborY="-1116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968B88D-2C83-4837-A7E0-CB4C84222908}" type="pres">
      <dgm:prSet presAssocID="{34DB0230-ED25-418F-95FF-C2F41567BB1D}" presName="descendantText" presStyleLbl="alignAccFollowNode1" presStyleIdx="0" presStyleCnt="4" custScaleX="124103" custScaleY="6820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ADAB5A0-234E-44B0-8B8B-571705671AC4}" type="pres">
      <dgm:prSet presAssocID="{14E12004-44EC-408E-93D2-EC660052D8F0}" presName="sp" presStyleCnt="0"/>
      <dgm:spPr/>
    </dgm:pt>
    <dgm:pt modelId="{378B6531-F276-4DAF-BE18-6CDCC4D75364}" type="pres">
      <dgm:prSet presAssocID="{364569D8-063B-4326-98CE-14B6C23F7020}" presName="linNode" presStyleCnt="0"/>
      <dgm:spPr/>
    </dgm:pt>
    <dgm:pt modelId="{B6A052F9-62B8-443F-988D-FC10387B54BA}" type="pres">
      <dgm:prSet presAssocID="{364569D8-063B-4326-98CE-14B6C23F7020}" presName="parentText" presStyleLbl="node1" presStyleIdx="1" presStyleCnt="4" custScaleX="57407" custScaleY="66720" custLinFactNeighborX="-10132" custLinFactNeighborY="-1116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9CC60F7-90EB-4AA4-9CE2-77B8EA18F1D1}" type="pres">
      <dgm:prSet presAssocID="{364569D8-063B-4326-98CE-14B6C23F7020}" presName="descendantText" presStyleLbl="alignAccFollowNode1" presStyleIdx="1" presStyleCnt="4" custScaleX="124103" custScaleY="6672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555AED7-A4FF-4AE1-955B-6F722ADF7C94}" type="pres">
      <dgm:prSet presAssocID="{4CB29EBC-B8FA-42D4-AD20-B538DFC33588}" presName="sp" presStyleCnt="0"/>
      <dgm:spPr/>
    </dgm:pt>
    <dgm:pt modelId="{1DC9A123-1252-463A-9623-34679A0CFB72}" type="pres">
      <dgm:prSet presAssocID="{BF918F05-6D62-4174-9DC1-15AFAD39B5A5}" presName="linNode" presStyleCnt="0"/>
      <dgm:spPr/>
    </dgm:pt>
    <dgm:pt modelId="{0C89A0FE-0B9D-4C12-BAC2-CCFA9BD2D911}" type="pres">
      <dgm:prSet presAssocID="{BF918F05-6D62-4174-9DC1-15AFAD39B5A5}" presName="parentText" presStyleLbl="node1" presStyleIdx="2" presStyleCnt="4" custScaleX="57407" custScaleY="75241" custLinFactNeighborX="-10132" custLinFactNeighborY="-1116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210350F-3C1A-4D0D-919C-CEFDB5D00078}" type="pres">
      <dgm:prSet presAssocID="{BF918F05-6D62-4174-9DC1-15AFAD39B5A5}" presName="descendantText" presStyleLbl="alignAccFollowNode1" presStyleIdx="2" presStyleCnt="4" custScaleX="124103" custScaleY="7524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3B2E956-7CC9-4781-9862-4077E35DBAD2}" type="pres">
      <dgm:prSet presAssocID="{21BF5270-7963-4F03-9AF1-090539E4B72F}" presName="sp" presStyleCnt="0"/>
      <dgm:spPr/>
    </dgm:pt>
    <dgm:pt modelId="{0EEE3807-C9E5-41CF-959A-802979472F37}" type="pres">
      <dgm:prSet presAssocID="{F0A74368-3C28-4B97-B9D1-48D1044D3694}" presName="linNode" presStyleCnt="0"/>
      <dgm:spPr/>
    </dgm:pt>
    <dgm:pt modelId="{4A8DA077-0A85-40CE-A314-895830EE21F7}" type="pres">
      <dgm:prSet presAssocID="{F0A74368-3C28-4B97-B9D1-48D1044D3694}" presName="parentText" presStyleLbl="node1" presStyleIdx="3" presStyleCnt="4" custScaleX="57407" custScaleY="127884" custLinFactNeighborX="-10132" custLinFactNeighborY="-1116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9814A2E-9507-42D3-AB2A-89C685EB56B1}" type="pres">
      <dgm:prSet presAssocID="{F0A74368-3C28-4B97-B9D1-48D1044D3694}" presName="descendantText" presStyleLbl="alignAccFollowNode1" presStyleIdx="3" presStyleCnt="4" custScaleX="124103" custScaleY="127884" custLinFactNeighborX="4476" custLinFactNeighborY="8096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A44A4B60-77E0-4CCE-920E-F7104C222D09}" type="presOf" srcId="{BF918F05-6D62-4174-9DC1-15AFAD39B5A5}" destId="{0C89A0FE-0B9D-4C12-BAC2-CCFA9BD2D911}" srcOrd="0" destOrd="0" presId="urn:microsoft.com/office/officeart/2005/8/layout/vList5"/>
    <dgm:cxn modelId="{B6DA87C7-0C79-4F99-9229-AF85AD1126EB}" type="presOf" srcId="{9ACC5B6B-6A1E-45C8-AA6C-5EB392DB67D3}" destId="{B210350F-3C1A-4D0D-919C-CEFDB5D00078}" srcOrd="0" destOrd="1" presId="urn:microsoft.com/office/officeart/2005/8/layout/vList5"/>
    <dgm:cxn modelId="{62F5D2A4-F0DD-4CA1-ADF3-A5AA4EE570C1}" type="presOf" srcId="{4C203224-3AEB-4A08-AED3-29DDAA6C6827}" destId="{B210350F-3C1A-4D0D-919C-CEFDB5D00078}" srcOrd="0" destOrd="0" presId="urn:microsoft.com/office/officeart/2005/8/layout/vList5"/>
    <dgm:cxn modelId="{FA4AD7FB-061E-4585-B5C6-64D115505DDA}" type="presOf" srcId="{E22A8511-51BF-466C-B5E7-018EB0C5721E}" destId="{59CC60F7-90EB-4AA4-9CE2-77B8EA18F1D1}" srcOrd="0" destOrd="2" presId="urn:microsoft.com/office/officeart/2005/8/layout/vList5"/>
    <dgm:cxn modelId="{3956333B-F5F5-408B-8DCF-A1C8D8098DD5}" type="presOf" srcId="{33367CD8-63C2-497C-AE41-610B988913EC}" destId="{59CC60F7-90EB-4AA4-9CE2-77B8EA18F1D1}" srcOrd="0" destOrd="1" presId="urn:microsoft.com/office/officeart/2005/8/layout/vList5"/>
    <dgm:cxn modelId="{2A9B5CC0-236A-4F09-88A0-8CF2325CB78B}" srcId="{F0A74368-3C28-4B97-B9D1-48D1044D3694}" destId="{CE69828A-65B7-4C31-9050-A5739B79672C}" srcOrd="1" destOrd="0" parTransId="{9ED3B578-10DB-46D7-8387-F756EFBD998C}" sibTransId="{117133D8-3AF9-497C-B166-D216D508471F}"/>
    <dgm:cxn modelId="{270F8378-ED4C-47FE-90D8-28F58FADDE58}" type="presOf" srcId="{CE69828A-65B7-4C31-9050-A5739B79672C}" destId="{E9814A2E-9507-42D3-AB2A-89C685EB56B1}" srcOrd="0" destOrd="1" presId="urn:microsoft.com/office/officeart/2005/8/layout/vList5"/>
    <dgm:cxn modelId="{6F74F2E9-0DC0-468A-8D2F-BE3BBACB0D54}" type="presOf" srcId="{364569D8-063B-4326-98CE-14B6C23F7020}" destId="{B6A052F9-62B8-443F-988D-FC10387B54BA}" srcOrd="0" destOrd="0" presId="urn:microsoft.com/office/officeart/2005/8/layout/vList5"/>
    <dgm:cxn modelId="{1AA3CEED-F49B-4220-BC26-F133F603D40B}" srcId="{34DB0230-ED25-418F-95FF-C2F41567BB1D}" destId="{C1B56E3F-A8A7-48E1-92C4-1F3B23B1C380}" srcOrd="0" destOrd="0" parTransId="{7B8E9142-BABC-4D9B-B856-D2E5C03DA6FD}" sibTransId="{FB6D41FB-6B20-4863-93F6-C8D3EF6F3C75}"/>
    <dgm:cxn modelId="{238C9AFA-92E3-4B82-AD80-8166892DAAB8}" srcId="{364569D8-063B-4326-98CE-14B6C23F7020}" destId="{33367CD8-63C2-497C-AE41-610B988913EC}" srcOrd="1" destOrd="0" parTransId="{61B6E24A-09AD-4B07-A2BF-375CD0BB386B}" sibTransId="{56A81CF2-38A1-489D-B3D9-86CCF19FCE62}"/>
    <dgm:cxn modelId="{417CC851-8A20-4CFB-8945-1079542D8E39}" type="presOf" srcId="{ED23AFE3-E799-42E1-84E0-CBBCA3AF4A7F}" destId="{E9814A2E-9507-42D3-AB2A-89C685EB56B1}" srcOrd="0" destOrd="2" presId="urn:microsoft.com/office/officeart/2005/8/layout/vList5"/>
    <dgm:cxn modelId="{58D73773-ECDD-4E4D-BE72-8EA835FF2CE2}" srcId="{BF918F05-6D62-4174-9DC1-15AFAD39B5A5}" destId="{9E3075EE-13EA-4124-8890-13D4C020FE7E}" srcOrd="2" destOrd="0" parTransId="{FE48D5F3-ADCA-41B2-9CCD-CDF8DEA777F8}" sibTransId="{CEDD6719-A76B-4236-9D6D-EE573422015D}"/>
    <dgm:cxn modelId="{44882C44-1DD5-4AF0-9A9D-D54A28326D26}" srcId="{F0A74368-3C28-4B97-B9D1-48D1044D3694}" destId="{ED23AFE3-E799-42E1-84E0-CBBCA3AF4A7F}" srcOrd="2" destOrd="0" parTransId="{A73AA50F-E64B-4F07-BA91-B9BA878DACC9}" sibTransId="{CE423275-E703-4037-B501-82DF390BBD1F}"/>
    <dgm:cxn modelId="{70553569-30D5-4443-915B-8885C310DD93}" type="presOf" srcId="{C1B56E3F-A8A7-48E1-92C4-1F3B23B1C380}" destId="{F968B88D-2C83-4837-A7E0-CB4C84222908}" srcOrd="0" destOrd="0" presId="urn:microsoft.com/office/officeart/2005/8/layout/vList5"/>
    <dgm:cxn modelId="{62AEEB3F-887C-423E-A225-71E154856074}" srcId="{6247B376-2A15-4556-83D2-FC93CD8B9C3D}" destId="{F0A74368-3C28-4B97-B9D1-48D1044D3694}" srcOrd="3" destOrd="0" parTransId="{C9070D64-D8FE-4A22-B60A-74A33E21F977}" sibTransId="{49E1FF2F-EAB8-4671-A6E7-C39C58845AC0}"/>
    <dgm:cxn modelId="{6BD15161-47A9-4F1D-A5D2-52798901F667}" type="presOf" srcId="{806800C5-C649-4090-9E7F-044437ADD0A1}" destId="{E9814A2E-9507-42D3-AB2A-89C685EB56B1}" srcOrd="0" destOrd="0" presId="urn:microsoft.com/office/officeart/2005/8/layout/vList5"/>
    <dgm:cxn modelId="{3BC36215-52D0-48F8-B56E-B78511D39A0D}" type="presOf" srcId="{34DB0230-ED25-418F-95FF-C2F41567BB1D}" destId="{4B1CC6D6-81F9-4B04-8341-1B64284617E2}" srcOrd="0" destOrd="0" presId="urn:microsoft.com/office/officeart/2005/8/layout/vList5"/>
    <dgm:cxn modelId="{1C086C0F-2D71-4172-9466-0041105B584B}" type="presOf" srcId="{DC768273-F120-428D-9970-67F096010CBD}" destId="{F968B88D-2C83-4837-A7E0-CB4C84222908}" srcOrd="0" destOrd="1" presId="urn:microsoft.com/office/officeart/2005/8/layout/vList5"/>
    <dgm:cxn modelId="{18F3A3DF-C340-4E33-AA53-F8F99C3919EE}" type="presOf" srcId="{F0A74368-3C28-4B97-B9D1-48D1044D3694}" destId="{4A8DA077-0A85-40CE-A314-895830EE21F7}" srcOrd="0" destOrd="0" presId="urn:microsoft.com/office/officeart/2005/8/layout/vList5"/>
    <dgm:cxn modelId="{A0CB74FB-BD5B-4E96-A95E-784066FC5281}" srcId="{F0A74368-3C28-4B97-B9D1-48D1044D3694}" destId="{806800C5-C649-4090-9E7F-044437ADD0A1}" srcOrd="0" destOrd="0" parTransId="{4D9FC6D8-9F53-4094-A8C2-76D49CB6706B}" sibTransId="{5ED77E80-67CA-43AF-92E3-FBCED811D0DE}"/>
    <dgm:cxn modelId="{3FA620F4-D57A-4AE0-AB32-DBF98A8BBDA9}" srcId="{364569D8-063B-4326-98CE-14B6C23F7020}" destId="{EF4E7E8B-2BEA-4425-A92A-BE0339450992}" srcOrd="0" destOrd="0" parTransId="{B6E25303-984D-49DB-9196-171E33298CD8}" sibTransId="{6D4A93AD-AB57-4D3D-8CD5-44DD7AC2517C}"/>
    <dgm:cxn modelId="{27B1561E-ECCA-41FE-8D24-D1CDA0D70564}" srcId="{34DB0230-ED25-418F-95FF-C2F41567BB1D}" destId="{DC768273-F120-428D-9970-67F096010CBD}" srcOrd="1" destOrd="0" parTransId="{4C22A4C9-BD8E-4F68-B218-F4780C742488}" sibTransId="{010AB9BE-DAB4-4A81-900A-7B70D0695E96}"/>
    <dgm:cxn modelId="{1488CE05-D6D2-4867-BC6D-B4E3EEB863F4}" type="presOf" srcId="{EF4E7E8B-2BEA-4425-A92A-BE0339450992}" destId="{59CC60F7-90EB-4AA4-9CE2-77B8EA18F1D1}" srcOrd="0" destOrd="0" presId="urn:microsoft.com/office/officeart/2005/8/layout/vList5"/>
    <dgm:cxn modelId="{4126535B-F33B-4C8B-93A6-466CF5F1396A}" type="presOf" srcId="{6247B376-2A15-4556-83D2-FC93CD8B9C3D}" destId="{A3025AD5-6F02-4730-BC16-2E84B49DDEBC}" srcOrd="0" destOrd="0" presId="urn:microsoft.com/office/officeart/2005/8/layout/vList5"/>
    <dgm:cxn modelId="{F83499C6-BC36-4745-B536-C06290E6D865}" srcId="{364569D8-063B-4326-98CE-14B6C23F7020}" destId="{E22A8511-51BF-466C-B5E7-018EB0C5721E}" srcOrd="2" destOrd="0" parTransId="{F91C99B0-8F79-4195-8A52-0D4ED47D7E51}" sibTransId="{ADAF8624-C51C-4164-A3C3-D068EAB5B0A6}"/>
    <dgm:cxn modelId="{335B1224-87AC-4AFD-B198-6E18C8A6695D}" srcId="{BF918F05-6D62-4174-9DC1-15AFAD39B5A5}" destId="{9ACC5B6B-6A1E-45C8-AA6C-5EB392DB67D3}" srcOrd="1" destOrd="0" parTransId="{01D33014-90E6-48C0-9793-ECB484AAAF68}" sibTransId="{8108CB1B-D8EC-4E7A-8DE7-E9CF415B1CED}"/>
    <dgm:cxn modelId="{E2048613-F973-4BC3-9EF6-FEB63F8A1F4B}" srcId="{6247B376-2A15-4556-83D2-FC93CD8B9C3D}" destId="{34DB0230-ED25-418F-95FF-C2F41567BB1D}" srcOrd="0" destOrd="0" parTransId="{BEA0D9FB-A482-4DB2-98F8-74761BABF5E8}" sibTransId="{14E12004-44EC-408E-93D2-EC660052D8F0}"/>
    <dgm:cxn modelId="{993C1AD4-879C-452C-86BA-CE9E03A00E98}" srcId="{6247B376-2A15-4556-83D2-FC93CD8B9C3D}" destId="{BF918F05-6D62-4174-9DC1-15AFAD39B5A5}" srcOrd="2" destOrd="0" parTransId="{1B11387A-D461-427E-A797-87057F89EEE6}" sibTransId="{21BF5270-7963-4F03-9AF1-090539E4B72F}"/>
    <dgm:cxn modelId="{3362C5D0-BA78-4432-BFAE-FA420E232464}" type="presOf" srcId="{9E3075EE-13EA-4124-8890-13D4C020FE7E}" destId="{B210350F-3C1A-4D0D-919C-CEFDB5D00078}" srcOrd="0" destOrd="2" presId="urn:microsoft.com/office/officeart/2005/8/layout/vList5"/>
    <dgm:cxn modelId="{2842979A-D231-47A6-8F84-0D9036EE80A9}" srcId="{BF918F05-6D62-4174-9DC1-15AFAD39B5A5}" destId="{4C203224-3AEB-4A08-AED3-29DDAA6C6827}" srcOrd="0" destOrd="0" parTransId="{9DE90976-3B2E-40AC-9212-89D594CC7C01}" sibTransId="{4567E146-B6F8-4DFE-9FDB-A37CAC2DE125}"/>
    <dgm:cxn modelId="{D39E7C23-0426-4529-97BA-38185228EFCE}" srcId="{6247B376-2A15-4556-83D2-FC93CD8B9C3D}" destId="{364569D8-063B-4326-98CE-14B6C23F7020}" srcOrd="1" destOrd="0" parTransId="{D1DA100F-3FE0-4A67-B48D-0429F70E4BE2}" sibTransId="{4CB29EBC-B8FA-42D4-AD20-B538DFC33588}"/>
    <dgm:cxn modelId="{AACA0EBA-0D92-4137-9E01-875F5C254097}" type="presParOf" srcId="{A3025AD5-6F02-4730-BC16-2E84B49DDEBC}" destId="{78530721-60D7-4B5E-8433-E99E6BD082F7}" srcOrd="0" destOrd="0" presId="urn:microsoft.com/office/officeart/2005/8/layout/vList5"/>
    <dgm:cxn modelId="{D945A58D-B86E-435E-B13C-30A890980CB1}" type="presParOf" srcId="{78530721-60D7-4B5E-8433-E99E6BD082F7}" destId="{4B1CC6D6-81F9-4B04-8341-1B64284617E2}" srcOrd="0" destOrd="0" presId="urn:microsoft.com/office/officeart/2005/8/layout/vList5"/>
    <dgm:cxn modelId="{27ED4B0A-8F22-4825-BA77-39C1B17E0EE1}" type="presParOf" srcId="{78530721-60D7-4B5E-8433-E99E6BD082F7}" destId="{F968B88D-2C83-4837-A7E0-CB4C84222908}" srcOrd="1" destOrd="0" presId="urn:microsoft.com/office/officeart/2005/8/layout/vList5"/>
    <dgm:cxn modelId="{D910A99B-C0DE-4E38-9F12-BC66646A5A12}" type="presParOf" srcId="{A3025AD5-6F02-4730-BC16-2E84B49DDEBC}" destId="{6ADAB5A0-234E-44B0-8B8B-571705671AC4}" srcOrd="1" destOrd="0" presId="urn:microsoft.com/office/officeart/2005/8/layout/vList5"/>
    <dgm:cxn modelId="{2B47844A-D21B-4C22-86B1-D5F212045167}" type="presParOf" srcId="{A3025AD5-6F02-4730-BC16-2E84B49DDEBC}" destId="{378B6531-F276-4DAF-BE18-6CDCC4D75364}" srcOrd="2" destOrd="0" presId="urn:microsoft.com/office/officeart/2005/8/layout/vList5"/>
    <dgm:cxn modelId="{85B4C83D-8B9C-4D4B-ACA9-6D057564525D}" type="presParOf" srcId="{378B6531-F276-4DAF-BE18-6CDCC4D75364}" destId="{B6A052F9-62B8-443F-988D-FC10387B54BA}" srcOrd="0" destOrd="0" presId="urn:microsoft.com/office/officeart/2005/8/layout/vList5"/>
    <dgm:cxn modelId="{534D091F-A20D-44E8-B282-0D665B510BC4}" type="presParOf" srcId="{378B6531-F276-4DAF-BE18-6CDCC4D75364}" destId="{59CC60F7-90EB-4AA4-9CE2-77B8EA18F1D1}" srcOrd="1" destOrd="0" presId="urn:microsoft.com/office/officeart/2005/8/layout/vList5"/>
    <dgm:cxn modelId="{94EE6ADD-C973-4527-8F0B-0C125517ED42}" type="presParOf" srcId="{A3025AD5-6F02-4730-BC16-2E84B49DDEBC}" destId="{6555AED7-A4FF-4AE1-955B-6F722ADF7C94}" srcOrd="3" destOrd="0" presId="urn:microsoft.com/office/officeart/2005/8/layout/vList5"/>
    <dgm:cxn modelId="{3EBDC878-C174-4234-9B3F-D1A9A43D3BAE}" type="presParOf" srcId="{A3025AD5-6F02-4730-BC16-2E84B49DDEBC}" destId="{1DC9A123-1252-463A-9623-34679A0CFB72}" srcOrd="4" destOrd="0" presId="urn:microsoft.com/office/officeart/2005/8/layout/vList5"/>
    <dgm:cxn modelId="{2F47DE32-DD0E-4AFE-80E5-A652CACA8D3C}" type="presParOf" srcId="{1DC9A123-1252-463A-9623-34679A0CFB72}" destId="{0C89A0FE-0B9D-4C12-BAC2-CCFA9BD2D911}" srcOrd="0" destOrd="0" presId="urn:microsoft.com/office/officeart/2005/8/layout/vList5"/>
    <dgm:cxn modelId="{03BE64C5-61F0-4F05-8E8F-7D0C9643B13A}" type="presParOf" srcId="{1DC9A123-1252-463A-9623-34679A0CFB72}" destId="{B210350F-3C1A-4D0D-919C-CEFDB5D00078}" srcOrd="1" destOrd="0" presId="urn:microsoft.com/office/officeart/2005/8/layout/vList5"/>
    <dgm:cxn modelId="{6415CBB6-3914-4A19-8899-8C98A721F644}" type="presParOf" srcId="{A3025AD5-6F02-4730-BC16-2E84B49DDEBC}" destId="{E3B2E956-7CC9-4781-9862-4077E35DBAD2}" srcOrd="5" destOrd="0" presId="urn:microsoft.com/office/officeart/2005/8/layout/vList5"/>
    <dgm:cxn modelId="{E1C4BFDF-9718-4C52-A5BA-4E16B96F65A9}" type="presParOf" srcId="{A3025AD5-6F02-4730-BC16-2E84B49DDEBC}" destId="{0EEE3807-C9E5-41CF-959A-802979472F37}" srcOrd="6" destOrd="0" presId="urn:microsoft.com/office/officeart/2005/8/layout/vList5"/>
    <dgm:cxn modelId="{0EA5A859-19AB-4C89-88D7-44B29CFDAD75}" type="presParOf" srcId="{0EEE3807-C9E5-41CF-959A-802979472F37}" destId="{4A8DA077-0A85-40CE-A314-895830EE21F7}" srcOrd="0" destOrd="0" presId="urn:microsoft.com/office/officeart/2005/8/layout/vList5"/>
    <dgm:cxn modelId="{3C286150-0480-4B83-A8BF-76E95FE82304}" type="presParOf" srcId="{0EEE3807-C9E5-41CF-959A-802979472F37}" destId="{E9814A2E-9507-42D3-AB2A-89C685EB56B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8EF241-FB37-459F-A053-8CCE2567903C}">
      <dsp:nvSpPr>
        <dsp:cNvPr id="0" name=""/>
        <dsp:cNvSpPr/>
      </dsp:nvSpPr>
      <dsp:spPr>
        <a:xfrm>
          <a:off x="1028356" y="290923"/>
          <a:ext cx="2000233" cy="2000233"/>
        </a:xfrm>
        <a:prstGeom prst="blockArc">
          <a:avLst>
            <a:gd name="adj1" fmla="val 12600000"/>
            <a:gd name="adj2" fmla="val 16200000"/>
            <a:gd name="adj3" fmla="val 449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14E489-9E8A-4C59-8334-8C223132F5AF}">
      <dsp:nvSpPr>
        <dsp:cNvPr id="0" name=""/>
        <dsp:cNvSpPr/>
      </dsp:nvSpPr>
      <dsp:spPr>
        <a:xfrm>
          <a:off x="1028356" y="290923"/>
          <a:ext cx="2000233" cy="2000233"/>
        </a:xfrm>
        <a:prstGeom prst="blockArc">
          <a:avLst>
            <a:gd name="adj1" fmla="val 9000000"/>
            <a:gd name="adj2" fmla="val 12600000"/>
            <a:gd name="adj3" fmla="val 449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95D7D9-7E6F-4316-9090-46A37F32D754}">
      <dsp:nvSpPr>
        <dsp:cNvPr id="0" name=""/>
        <dsp:cNvSpPr/>
      </dsp:nvSpPr>
      <dsp:spPr>
        <a:xfrm>
          <a:off x="1028356" y="290923"/>
          <a:ext cx="2000233" cy="2000233"/>
        </a:xfrm>
        <a:prstGeom prst="blockArc">
          <a:avLst>
            <a:gd name="adj1" fmla="val 5400000"/>
            <a:gd name="adj2" fmla="val 9000000"/>
            <a:gd name="adj3" fmla="val 449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0C18F1-0C63-49C5-AF54-29C1067F71F1}">
      <dsp:nvSpPr>
        <dsp:cNvPr id="0" name=""/>
        <dsp:cNvSpPr/>
      </dsp:nvSpPr>
      <dsp:spPr>
        <a:xfrm>
          <a:off x="1028356" y="290923"/>
          <a:ext cx="2000233" cy="2000233"/>
        </a:xfrm>
        <a:prstGeom prst="blockArc">
          <a:avLst>
            <a:gd name="adj1" fmla="val 1800000"/>
            <a:gd name="adj2" fmla="val 5400000"/>
            <a:gd name="adj3" fmla="val 449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D6750A-D7E3-485E-810C-BDA80997E3C7}">
      <dsp:nvSpPr>
        <dsp:cNvPr id="0" name=""/>
        <dsp:cNvSpPr/>
      </dsp:nvSpPr>
      <dsp:spPr>
        <a:xfrm>
          <a:off x="1028356" y="290923"/>
          <a:ext cx="2000233" cy="2000233"/>
        </a:xfrm>
        <a:prstGeom prst="blockArc">
          <a:avLst>
            <a:gd name="adj1" fmla="val 19800000"/>
            <a:gd name="adj2" fmla="val 1800000"/>
            <a:gd name="adj3" fmla="val 449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A676D8-38B6-4439-8CE1-266F85AAF5D5}">
      <dsp:nvSpPr>
        <dsp:cNvPr id="0" name=""/>
        <dsp:cNvSpPr/>
      </dsp:nvSpPr>
      <dsp:spPr>
        <a:xfrm>
          <a:off x="1028356" y="290923"/>
          <a:ext cx="2000233" cy="2000233"/>
        </a:xfrm>
        <a:prstGeom prst="blockArc">
          <a:avLst>
            <a:gd name="adj1" fmla="val 16200000"/>
            <a:gd name="adj2" fmla="val 19800000"/>
            <a:gd name="adj3" fmla="val 449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789BA6-62C0-476F-BFF9-E96B03F5E5C5}">
      <dsp:nvSpPr>
        <dsp:cNvPr id="0" name=""/>
        <dsp:cNvSpPr/>
      </dsp:nvSpPr>
      <dsp:spPr>
        <a:xfrm>
          <a:off x="1582350" y="844916"/>
          <a:ext cx="892246" cy="8922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Business models that scale</a:t>
          </a:r>
        </a:p>
      </dsp:txBody>
      <dsp:txXfrm>
        <a:off x="1582350" y="844916"/>
        <a:ext cx="892246" cy="892246"/>
      </dsp:txXfrm>
    </dsp:sp>
    <dsp:sp modelId="{6F053317-E61F-4A52-B208-7B5D0A034E93}">
      <dsp:nvSpPr>
        <dsp:cNvPr id="0" name=""/>
        <dsp:cNvSpPr/>
      </dsp:nvSpPr>
      <dsp:spPr>
        <a:xfrm>
          <a:off x="1663295" y="1121"/>
          <a:ext cx="730356" cy="624572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/>
            <a:t>Demand Driven</a:t>
          </a:r>
        </a:p>
      </dsp:txBody>
      <dsp:txXfrm>
        <a:off x="1663295" y="1121"/>
        <a:ext cx="730356" cy="624572"/>
      </dsp:txXfrm>
    </dsp:sp>
    <dsp:sp modelId="{E51EE37A-20FF-40AC-AC8C-CB590D0C1651}">
      <dsp:nvSpPr>
        <dsp:cNvPr id="0" name=""/>
        <dsp:cNvSpPr/>
      </dsp:nvSpPr>
      <dsp:spPr>
        <a:xfrm>
          <a:off x="2484825" y="489937"/>
          <a:ext cx="780603" cy="624572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/>
            <a:t>Measurable Impact</a:t>
          </a:r>
        </a:p>
      </dsp:txBody>
      <dsp:txXfrm>
        <a:off x="2484825" y="489937"/>
        <a:ext cx="780603" cy="624572"/>
      </dsp:txXfrm>
    </dsp:sp>
    <dsp:sp modelId="{45A49FF4-5D79-4775-876A-99A8E9CB59E3}">
      <dsp:nvSpPr>
        <dsp:cNvPr id="0" name=""/>
        <dsp:cNvSpPr/>
      </dsp:nvSpPr>
      <dsp:spPr>
        <a:xfrm>
          <a:off x="2476837" y="1467569"/>
          <a:ext cx="796579" cy="624572"/>
        </a:xfrm>
        <a:prstGeom prst="ellipse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>
              <a:solidFill>
                <a:schemeClr val="bg1"/>
              </a:solidFill>
            </a:rPr>
            <a:t>Simple</a:t>
          </a:r>
        </a:p>
      </dsp:txBody>
      <dsp:txXfrm>
        <a:off x="2476837" y="1467569"/>
        <a:ext cx="796579" cy="624572"/>
      </dsp:txXfrm>
    </dsp:sp>
    <dsp:sp modelId="{325FA810-E470-48D3-94C7-CE03682D5360}">
      <dsp:nvSpPr>
        <dsp:cNvPr id="0" name=""/>
        <dsp:cNvSpPr/>
      </dsp:nvSpPr>
      <dsp:spPr>
        <a:xfrm>
          <a:off x="1674812" y="1956385"/>
          <a:ext cx="707322" cy="624572"/>
        </a:xfrm>
        <a:prstGeom prst="ellipse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/>
            <a:t>Engages the Community</a:t>
          </a:r>
        </a:p>
      </dsp:txBody>
      <dsp:txXfrm>
        <a:off x="1674812" y="1956385"/>
        <a:ext cx="707322" cy="624572"/>
      </dsp:txXfrm>
    </dsp:sp>
    <dsp:sp modelId="{52EB48E6-3C76-4FE6-BA47-F051D427CF79}">
      <dsp:nvSpPr>
        <dsp:cNvPr id="0" name=""/>
        <dsp:cNvSpPr/>
      </dsp:nvSpPr>
      <dsp:spPr>
        <a:xfrm>
          <a:off x="814548" y="1467569"/>
          <a:ext cx="734541" cy="624572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/>
            <a:t>Leverages Technology</a:t>
          </a:r>
        </a:p>
      </dsp:txBody>
      <dsp:txXfrm>
        <a:off x="814548" y="1467569"/>
        <a:ext cx="734541" cy="624572"/>
      </dsp:txXfrm>
    </dsp:sp>
    <dsp:sp modelId="{4A3E63C2-2D78-4246-BDF3-3B97A8361022}">
      <dsp:nvSpPr>
        <dsp:cNvPr id="0" name=""/>
        <dsp:cNvSpPr/>
      </dsp:nvSpPr>
      <dsp:spPr>
        <a:xfrm>
          <a:off x="830059" y="489937"/>
          <a:ext cx="703518" cy="624572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/>
            <a:t>Low Cost</a:t>
          </a:r>
        </a:p>
      </dsp:txBody>
      <dsp:txXfrm>
        <a:off x="830059" y="489937"/>
        <a:ext cx="703518" cy="62457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968B88D-2C83-4837-A7E0-CB4C84222908}">
      <dsp:nvSpPr>
        <dsp:cNvPr id="0" name=""/>
        <dsp:cNvSpPr/>
      </dsp:nvSpPr>
      <dsp:spPr>
        <a:xfrm rot="5400000">
          <a:off x="3084944" y="-1882955"/>
          <a:ext cx="492152" cy="438158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>
              <a:latin typeface="Calibri Light" panose="020F0302020204030204" pitchFamily="34" charset="0"/>
            </a:rPr>
            <a:t>New milk suppliers identification </a:t>
          </a:r>
          <a:r>
            <a:rPr lang="en-US" sz="1200" i="1" kern="1200" dirty="0">
              <a:latin typeface="Calibri Light" panose="020F0302020204030204" pitchFamily="34" charset="0"/>
            </a:rPr>
            <a:t>(equitable women representation)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>
              <a:latin typeface="Calibri Light" panose="020F0302020204030204" pitchFamily="34" charset="0"/>
            </a:rPr>
            <a:t>Dairy cluster formation</a:t>
          </a:r>
        </a:p>
      </dsp:txBody>
      <dsp:txXfrm rot="5400000">
        <a:off x="3084944" y="-1882955"/>
        <a:ext cx="492152" cy="4381583"/>
      </dsp:txXfrm>
    </dsp:sp>
    <dsp:sp modelId="{4B1CC6D6-81F9-4B04-8341-1B64284617E2}">
      <dsp:nvSpPr>
        <dsp:cNvPr id="0" name=""/>
        <dsp:cNvSpPr/>
      </dsp:nvSpPr>
      <dsp:spPr>
        <a:xfrm>
          <a:off x="0" y="0"/>
          <a:ext cx="1140082" cy="6151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latin typeface="Calibri Light" panose="020F0302020204030204" pitchFamily="34" charset="0"/>
            </a:rPr>
            <a:t>Farmer Identification &amp; Cluster Formation</a:t>
          </a:r>
        </a:p>
      </dsp:txBody>
      <dsp:txXfrm>
        <a:off x="0" y="0"/>
        <a:ext cx="1140082" cy="615191"/>
      </dsp:txXfrm>
    </dsp:sp>
    <dsp:sp modelId="{59CC60F7-90EB-4AA4-9CE2-77B8EA18F1D1}">
      <dsp:nvSpPr>
        <dsp:cNvPr id="0" name=""/>
        <dsp:cNvSpPr/>
      </dsp:nvSpPr>
      <dsp:spPr>
        <a:xfrm rot="5400000">
          <a:off x="3090301" y="-1229362"/>
          <a:ext cx="481437" cy="438158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>
              <a:latin typeface="Calibri Light" panose="020F0302020204030204" pitchFamily="34" charset="0"/>
            </a:rPr>
            <a:t>Water resources/Boreholes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>
              <a:latin typeface="Calibri Light" panose="020F0302020204030204" pitchFamily="34" charset="0"/>
            </a:rPr>
            <a:t>Milk collection infrastructure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>
              <a:latin typeface="Calibri Light" panose="020F0302020204030204" pitchFamily="34" charset="0"/>
            </a:rPr>
            <a:t>Milk evacuation infrastructure</a:t>
          </a:r>
        </a:p>
      </dsp:txBody>
      <dsp:txXfrm rot="5400000">
        <a:off x="3090301" y="-1229362"/>
        <a:ext cx="481437" cy="4381583"/>
      </dsp:txXfrm>
    </dsp:sp>
    <dsp:sp modelId="{B6A052F9-62B8-443F-988D-FC10387B54BA}">
      <dsp:nvSpPr>
        <dsp:cNvPr id="0" name=""/>
        <dsp:cNvSpPr/>
      </dsp:nvSpPr>
      <dsp:spPr>
        <a:xfrm>
          <a:off x="0" y="650464"/>
          <a:ext cx="1140082" cy="6017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latin typeface="Calibri Light" panose="020F0302020204030204" pitchFamily="34" charset="0"/>
            </a:rPr>
            <a:t>Infrastructure for Dairy Development</a:t>
          </a:r>
        </a:p>
      </dsp:txBody>
      <dsp:txXfrm>
        <a:off x="0" y="650464"/>
        <a:ext cx="1140082" cy="601796"/>
      </dsp:txXfrm>
    </dsp:sp>
    <dsp:sp modelId="{B210350F-3C1A-4D0D-919C-CEFDB5D00078}">
      <dsp:nvSpPr>
        <dsp:cNvPr id="0" name=""/>
        <dsp:cNvSpPr/>
      </dsp:nvSpPr>
      <dsp:spPr>
        <a:xfrm rot="5400000">
          <a:off x="3059559" y="-544038"/>
          <a:ext cx="542923" cy="438158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>
              <a:latin typeface="Calibri Light" panose="020F0302020204030204" pitchFamily="34" charset="0"/>
            </a:rPr>
            <a:t>Genetics &amp; Breeding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>
              <a:latin typeface="Calibri Light" panose="020F0302020204030204" pitchFamily="34" charset="0"/>
            </a:rPr>
            <a:t>Farmer Extension &amp; Animal Health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>
              <a:latin typeface="Calibri Light" panose="020F0302020204030204" pitchFamily="34" charset="0"/>
            </a:rPr>
            <a:t>Feed &amp; Fodder</a:t>
          </a:r>
        </a:p>
      </dsp:txBody>
      <dsp:txXfrm rot="5400000">
        <a:off x="3059559" y="-544038"/>
        <a:ext cx="542923" cy="4381583"/>
      </dsp:txXfrm>
    </dsp:sp>
    <dsp:sp modelId="{0C89A0FE-0B9D-4C12-BAC2-CCFA9BD2D911}">
      <dsp:nvSpPr>
        <dsp:cNvPr id="0" name=""/>
        <dsp:cNvSpPr/>
      </dsp:nvSpPr>
      <dsp:spPr>
        <a:xfrm>
          <a:off x="0" y="1297360"/>
          <a:ext cx="1140082" cy="6786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latin typeface="Calibri Light" panose="020F0302020204030204" pitchFamily="34" charset="0"/>
            </a:rPr>
            <a:t>Productivity Improvements</a:t>
          </a:r>
        </a:p>
      </dsp:txBody>
      <dsp:txXfrm>
        <a:off x="0" y="1297360"/>
        <a:ext cx="1140082" cy="678653"/>
      </dsp:txXfrm>
    </dsp:sp>
    <dsp:sp modelId="{E9814A2E-9507-42D3-AB2A-89C685EB56B1}">
      <dsp:nvSpPr>
        <dsp:cNvPr id="0" name=""/>
        <dsp:cNvSpPr/>
      </dsp:nvSpPr>
      <dsp:spPr>
        <a:xfrm rot="5400000">
          <a:off x="2869775" y="532716"/>
          <a:ext cx="922783" cy="438158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>
              <a:latin typeface="Calibri Light" panose="020F0302020204030204" pitchFamily="34" charset="0"/>
            </a:rPr>
            <a:t>Baseline Study (including demographics, socioeconomics, milk production statistics, sources of livelihoods, etc.)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>
              <a:latin typeface="Calibri Light" panose="020F0302020204030204" pitchFamily="34" charset="0"/>
            </a:rPr>
            <a:t>Gender Study (cultural norms, gender dynamics, etc.)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>
              <a:latin typeface="Calibri Light" panose="020F0302020204030204" pitchFamily="34" charset="0"/>
            </a:rPr>
            <a:t>Nutrition Study (eating habits, nutritional status etc.)</a:t>
          </a:r>
        </a:p>
      </dsp:txBody>
      <dsp:txXfrm rot="5400000">
        <a:off x="2869775" y="532716"/>
        <a:ext cx="922783" cy="4381583"/>
      </dsp:txXfrm>
    </dsp:sp>
    <dsp:sp modelId="{4A8DA077-0A85-40CE-A314-895830EE21F7}">
      <dsp:nvSpPr>
        <dsp:cNvPr id="0" name=""/>
        <dsp:cNvSpPr/>
      </dsp:nvSpPr>
      <dsp:spPr>
        <a:xfrm>
          <a:off x="0" y="2021112"/>
          <a:ext cx="1140082" cy="11534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latin typeface="Calibri Light" panose="020F0302020204030204" pitchFamily="34" charset="0"/>
            </a:rPr>
            <a:t>Baseline, Gender &amp; Nutrition Studies</a:t>
          </a:r>
        </a:p>
      </dsp:txBody>
      <dsp:txXfrm>
        <a:off x="0" y="2021112"/>
        <a:ext cx="1140082" cy="11534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E4F37-E3C4-461D-B694-565B1E45ED22}" type="datetimeFigureOut">
              <a:rPr lang="en-US" smtClean="0"/>
              <a:pPr/>
              <a:t>6/15/2017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5AFF4-8DCE-437C-980C-17D2B03DBB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95933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5FEB0E-72EA-498E-A7E8-9AD03A05DD2A}" type="datetimeFigureOut">
              <a:rPr lang="en-GB" smtClean="0"/>
              <a:pPr/>
              <a:t>15/06/2017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AAFF7F-43B6-498B-A39E-A6111D0171C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561816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  <a:p>
            <a:endParaRPr lang="en-US" dirty="0"/>
          </a:p>
          <a:p>
            <a:r>
              <a:rPr lang="en-US" dirty="0"/>
              <a:t>Mention Fulani conflict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49342-CDEB-4FC1-ABA3-8CBBAD4B96CF}" type="slidenum">
              <a:rPr lang="en-GB" altLang="en-US" smtClean="0"/>
              <a:pPr/>
              <a:t>15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xmlns="" val="93609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63E617C2-C0AB-46EC-8058-29B0FDD6A477}" type="slidenum">
              <a:rPr lang="en-US" altLang="en-US">
                <a:ea typeface="SimSun" pitchFamily="2" charset="-122"/>
              </a:rPr>
              <a:pPr>
                <a:spcBef>
                  <a:spcPct val="0"/>
                </a:spcBef>
              </a:pPr>
              <a:t>21</a:t>
            </a:fld>
            <a:endParaRPr lang="en-US" altLang="en-US">
              <a:ea typeface="SimSun" pitchFamily="2" charset="-122"/>
            </a:endParaRPr>
          </a:p>
        </p:txBody>
      </p:sp>
      <p:sp>
        <p:nvSpPr>
          <p:cNvPr id="378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4175" y="685800"/>
            <a:ext cx="6083300" cy="34226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0050" cy="401796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3BD35A4-1E63-48C5-836A-E47832B133CA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3659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76658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66397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530439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6415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0437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839200" y="632460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1F499FF-0EAE-448C-B356-15B738B5A902}" type="slidenum">
              <a:rPr lang="en-US" alt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742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>
            <a:cxnSpLocks noChangeShapeType="1"/>
          </p:cNvCxnSpPr>
          <p:nvPr userDrawn="1"/>
        </p:nvCxnSpPr>
        <p:spPr bwMode="auto">
          <a:xfrm rot="5400000">
            <a:off x="4153959" y="268817"/>
            <a:ext cx="304800" cy="2117"/>
          </a:xfrm>
          <a:prstGeom prst="line">
            <a:avLst/>
          </a:prstGeom>
          <a:noFill/>
          <a:ln w="9525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" name="Straight Connector 8"/>
          <p:cNvCxnSpPr>
            <a:cxnSpLocks noChangeShapeType="1"/>
          </p:cNvCxnSpPr>
          <p:nvPr userDrawn="1"/>
        </p:nvCxnSpPr>
        <p:spPr bwMode="auto">
          <a:xfrm rot="5400000">
            <a:off x="6490759" y="268817"/>
            <a:ext cx="304800" cy="2117"/>
          </a:xfrm>
          <a:prstGeom prst="line">
            <a:avLst/>
          </a:prstGeom>
          <a:noFill/>
          <a:ln w="9525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0" name="Straight Connector 12"/>
          <p:cNvCxnSpPr>
            <a:cxnSpLocks noChangeShapeType="1"/>
          </p:cNvCxnSpPr>
          <p:nvPr userDrawn="1"/>
        </p:nvCxnSpPr>
        <p:spPr bwMode="auto">
          <a:xfrm rot="5400000">
            <a:off x="8929159" y="268817"/>
            <a:ext cx="304800" cy="2117"/>
          </a:xfrm>
          <a:prstGeom prst="line">
            <a:avLst/>
          </a:prstGeom>
          <a:noFill/>
          <a:ln w="9525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5BC8B-F9F9-4016-B109-563CC40982BC}" type="datetimeFigureOut">
              <a:rPr lang="en-US"/>
              <a:pPr>
                <a:defRPr/>
              </a:pPr>
              <a:t>6/15/2017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E2B83-C960-445F-BC4C-15DB844651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56591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0BF1A-7D02-4AE8-8A14-970B94DAF64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="" val="989298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05A3-8AF6-48BE-B6E9-936AA8B0F42F}" type="datetime1">
              <a:rPr lang="en-US" smtClean="0"/>
              <a:pPr/>
              <a:t>6/15/2017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Scaling Social Innovation in Africa - Confidential - Do not reproduce or circulate without permission from Ndidi Nwuneli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2097D-81B0-4ADD-9FB7-CF57D73F5B3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82200" y="54579"/>
            <a:ext cx="2133600" cy="194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21063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59692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48757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3494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1429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764969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89707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96326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00794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/>
          <p:cNvSpPr txBox="1">
            <a:spLocks noChangeArrowheads="1"/>
          </p:cNvSpPr>
          <p:nvPr userDrawn="1"/>
        </p:nvSpPr>
        <p:spPr bwMode="auto">
          <a:xfrm>
            <a:off x="2686260" y="76200"/>
            <a:ext cx="12611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1">
                <a:solidFill>
                  <a:srgbClr val="FF0000"/>
                </a:solidFill>
                <a:cs typeface="Arial" charset="0"/>
              </a:rPr>
              <a:t>L</a:t>
            </a:r>
            <a:r>
              <a:rPr lang="en-US" sz="1800">
                <a:solidFill>
                  <a:srgbClr val="FF0000"/>
                </a:solidFill>
                <a:cs typeface="Arial" charset="0"/>
              </a:rPr>
              <a:t>eadership 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rot="5400000">
            <a:off x="4153959" y="227542"/>
            <a:ext cx="304800" cy="2117"/>
          </a:xfrm>
          <a:prstGeom prst="line">
            <a:avLst/>
          </a:prstGeom>
          <a:ln>
            <a:solidFill>
              <a:srgbClr val="66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rot="5400000">
            <a:off x="6490759" y="227542"/>
            <a:ext cx="304800" cy="2117"/>
          </a:xfrm>
          <a:prstGeom prst="line">
            <a:avLst/>
          </a:prstGeom>
          <a:ln>
            <a:solidFill>
              <a:srgbClr val="66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6"/>
          <p:cNvSpPr txBox="1">
            <a:spLocks noChangeArrowheads="1"/>
          </p:cNvSpPr>
          <p:nvPr userDrawn="1"/>
        </p:nvSpPr>
        <p:spPr bwMode="auto">
          <a:xfrm>
            <a:off x="4838934" y="76200"/>
            <a:ext cx="14071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1">
                <a:solidFill>
                  <a:srgbClr val="FFC000"/>
                </a:solidFill>
                <a:cs typeface="Arial" charset="0"/>
              </a:rPr>
              <a:t>E</a:t>
            </a:r>
            <a:r>
              <a:rPr lang="en-US" sz="1800">
                <a:solidFill>
                  <a:srgbClr val="FFC000"/>
                </a:solidFill>
                <a:cs typeface="Arial" charset="0"/>
              </a:rPr>
              <a:t>ffectiveness</a:t>
            </a:r>
          </a:p>
        </p:txBody>
      </p:sp>
      <p:sp>
        <p:nvSpPr>
          <p:cNvPr id="11" name="TextBox 7"/>
          <p:cNvSpPr txBox="1">
            <a:spLocks noChangeArrowheads="1"/>
          </p:cNvSpPr>
          <p:nvPr userDrawn="1"/>
        </p:nvSpPr>
        <p:spPr bwMode="auto">
          <a:xfrm>
            <a:off x="7095418" y="76200"/>
            <a:ext cx="15275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1">
                <a:solidFill>
                  <a:srgbClr val="E60000"/>
                </a:solidFill>
                <a:cs typeface="Arial" charset="0"/>
              </a:rPr>
              <a:t>A</a:t>
            </a:r>
            <a:r>
              <a:rPr lang="en-US" sz="1800">
                <a:solidFill>
                  <a:srgbClr val="E60000"/>
                </a:solidFill>
                <a:cs typeface="Arial" charset="0"/>
              </a:rPr>
              <a:t>ccountability</a:t>
            </a:r>
          </a:p>
        </p:txBody>
      </p:sp>
      <p:sp>
        <p:nvSpPr>
          <p:cNvPr id="12" name="TextBox 8"/>
          <p:cNvSpPr txBox="1">
            <a:spLocks noChangeArrowheads="1"/>
          </p:cNvSpPr>
          <p:nvPr userDrawn="1"/>
        </p:nvSpPr>
        <p:spPr bwMode="auto">
          <a:xfrm>
            <a:off x="9657278" y="76200"/>
            <a:ext cx="16531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1">
                <a:solidFill>
                  <a:srgbClr val="FF0000"/>
                </a:solidFill>
                <a:cs typeface="Arial" charset="0"/>
              </a:rPr>
              <a:t>P</a:t>
            </a:r>
            <a:r>
              <a:rPr lang="en-US" sz="1800">
                <a:solidFill>
                  <a:srgbClr val="FF0000"/>
                </a:solidFill>
                <a:cs typeface="Arial" charset="0"/>
              </a:rPr>
              <a:t>rofessionalism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rot="5400000">
            <a:off x="8929159" y="227542"/>
            <a:ext cx="304800" cy="2117"/>
          </a:xfrm>
          <a:prstGeom prst="line">
            <a:avLst/>
          </a:prstGeom>
          <a:ln>
            <a:solidFill>
              <a:srgbClr val="66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7" name="Picture 2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200" y="76201"/>
            <a:ext cx="19304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93987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6" r:id="rId15"/>
    <p:sldLayoutId id="2147483677" r:id="rId16"/>
    <p:sldLayoutId id="2147483678" r:id="rId17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0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rojectalertnig.org/" TargetMode="Externa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nnwuneli@aacefoods.co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hyperlink" Target="http://www.aacefoods.com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3809" y="2430379"/>
            <a:ext cx="815741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/>
              <a:t>Navigating Cultural and Social Norms</a:t>
            </a:r>
            <a:endParaRPr lang="en-US" sz="3200" i="1" dirty="0"/>
          </a:p>
          <a:p>
            <a:pPr algn="ctr"/>
            <a:endParaRPr lang="en-US" dirty="0"/>
          </a:p>
          <a:p>
            <a:pPr algn="ctr"/>
            <a:r>
              <a:rPr lang="en-US" b="1" dirty="0"/>
              <a:t>Ndidi Okonkwo Nwuneli</a:t>
            </a:r>
          </a:p>
          <a:p>
            <a:pPr algn="ctr"/>
            <a:r>
              <a:rPr lang="en-US" b="1" dirty="0"/>
              <a:t>June 15</a:t>
            </a:r>
            <a:r>
              <a:rPr lang="en-US" b="1" baseline="30000" dirty="0"/>
              <a:t>th</a:t>
            </a:r>
            <a:r>
              <a:rPr lang="en-US" b="1" dirty="0"/>
              <a:t> 2017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113" y="3928140"/>
            <a:ext cx="2408416" cy="2929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r="41631"/>
          <a:stretch>
            <a:fillRect/>
          </a:stretch>
        </p:blipFill>
        <p:spPr bwMode="auto">
          <a:xfrm>
            <a:off x="7705836" y="4632870"/>
            <a:ext cx="4486164" cy="152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5762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864039" y="758109"/>
            <a:ext cx="58767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en-US" altLang="en-US" sz="2400" b="1" dirty="0"/>
              <a:t>Reducing Food Waste and Malnutrition</a:t>
            </a:r>
          </a:p>
          <a:p>
            <a:r>
              <a:rPr lang="en-US" altLang="en-US" sz="2400" b="1" dirty="0"/>
              <a:t>AACE Foods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9400" y="3021884"/>
            <a:ext cx="11404600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/>
              <a:t>AACE Foods was created by </a:t>
            </a:r>
            <a:r>
              <a:rPr lang="en-US" sz="1600" dirty="0" err="1"/>
              <a:t>Ndidi</a:t>
            </a:r>
            <a:r>
              <a:rPr lang="en-US" sz="1600" dirty="0"/>
              <a:t> &amp; </a:t>
            </a:r>
            <a:r>
              <a:rPr lang="en-US" sz="1600" dirty="0" err="1"/>
              <a:t>Mezuo</a:t>
            </a:r>
            <a:r>
              <a:rPr lang="en-US" sz="1600" dirty="0"/>
              <a:t> </a:t>
            </a:r>
            <a:r>
              <a:rPr lang="en-US" sz="1600" dirty="0" err="1"/>
              <a:t>Nwuneli</a:t>
            </a:r>
            <a:r>
              <a:rPr lang="en-US" sz="1600" dirty="0"/>
              <a:t>, propelled by passion and a sense of urgency  rooted in three facts:</a:t>
            </a:r>
          </a:p>
          <a:p>
            <a:pPr>
              <a:defRPr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Over 90% of the processed food that is consumed in Nigeria is imported, even though 60% of the population is engaged in agriculture. Not unconnected, over 50% of household income is spent on food.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20-50% of grains, herbs, fruits, and vegetables are wasted due to poor post harvest practices, lack of appropriate packaging and storage facilities, inadequate distribution mechanisms and limited local processing.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37% of Nigerian children under 5 years old are classified as stunted, according to the 2013 Demographic and Health Survey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600" dirty="0"/>
          </a:p>
          <a:p>
            <a:pPr>
              <a:defRPr/>
            </a:pPr>
            <a:r>
              <a:rPr lang="en-US" altLang="en-US" sz="1600" b="1" dirty="0"/>
              <a:t>Our Mission:</a:t>
            </a:r>
            <a:r>
              <a:rPr lang="en-US" altLang="en-US" sz="1600" dirty="0"/>
              <a:t> To provide nutritious and tasty food products made from the best of West Africa’s fruits, herbs, cereals and vegetables.</a:t>
            </a:r>
          </a:p>
          <a:p>
            <a:pPr>
              <a:defRPr/>
            </a:pPr>
            <a:endParaRPr lang="en-US" altLang="en-US" sz="1600" dirty="0"/>
          </a:p>
          <a:p>
            <a:pPr>
              <a:defRPr/>
            </a:pPr>
            <a:r>
              <a:rPr lang="en-US" altLang="en-US" sz="1600" b="1" dirty="0"/>
              <a:t>Our Vision:</a:t>
            </a:r>
            <a:r>
              <a:rPr lang="en-US" altLang="en-US" sz="1600" dirty="0"/>
              <a:t> To be the preferred provider of food in West Africa, thereby contributing significantly to the improved nutritional status of our people, and better the livelihoods of our farmers.</a:t>
            </a:r>
          </a:p>
          <a:p>
            <a:pPr>
              <a:defRPr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600" dirty="0"/>
          </a:p>
        </p:txBody>
      </p:sp>
      <p:pic>
        <p:nvPicPr>
          <p:cNvPr id="6" name="Picture 2" descr="https://pbs.twimg.com/media/C27E6ywXEAAZ40s.jpg:lar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54691"/>
            <a:ext cx="9753600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83584" y="0"/>
            <a:ext cx="2408416" cy="2929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03578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7526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MISSION, VISION &amp; VALUES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2057401" y="1600200"/>
            <a:ext cx="6172200" cy="4800600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sz="2000" b="1" dirty="0">
                <a:solidFill>
                  <a:srgbClr val="FF0000"/>
                </a:solidFill>
              </a:rPr>
              <a:t>Our Mission: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/>
              <a:t>To provide nutritious and tasty food products made from the best of West Africa’s fruits, herbs, cereals and vegetables.</a:t>
            </a:r>
          </a:p>
          <a:p>
            <a:endParaRPr lang="en-US" altLang="en-US" sz="2000" dirty="0"/>
          </a:p>
          <a:p>
            <a:r>
              <a:rPr lang="en-US" altLang="en-US" sz="2000" b="1" dirty="0">
                <a:solidFill>
                  <a:srgbClr val="FF0000"/>
                </a:solidFill>
              </a:rPr>
              <a:t>Our Vision: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/>
              <a:t>To be the preferred provider of food in West Africa, thereby contributing significantly to the improved nutritional status of our people, and better the livelihoods of our farmers.</a:t>
            </a:r>
          </a:p>
          <a:p>
            <a:pPr>
              <a:lnSpc>
                <a:spcPct val="100000"/>
              </a:lnSpc>
            </a:pPr>
            <a:endParaRPr lang="en-US" altLang="en-US" sz="2000" b="1" dirty="0"/>
          </a:p>
          <a:p>
            <a:pPr>
              <a:lnSpc>
                <a:spcPct val="100000"/>
              </a:lnSpc>
            </a:pPr>
            <a:r>
              <a:rPr lang="en-US" altLang="en-US" sz="2000" b="1" dirty="0">
                <a:solidFill>
                  <a:srgbClr val="FF0000"/>
                </a:solidFill>
              </a:rPr>
              <a:t>Our Values: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/>
              <a:t>Proudly West African, Quality Products, Cost &amp; Time Efficiency, Continuous Improvement and Accountability.</a:t>
            </a:r>
          </a:p>
          <a:p>
            <a:pPr>
              <a:lnSpc>
                <a:spcPct val="100000"/>
              </a:lnSpc>
            </a:pPr>
            <a:endParaRPr lang="en-US" altLang="en-US" sz="1600" dirty="0"/>
          </a:p>
          <a:p>
            <a:pPr>
              <a:lnSpc>
                <a:spcPct val="100000"/>
              </a:lnSpc>
            </a:pPr>
            <a:r>
              <a:rPr lang="en-US" altLang="en-US" sz="1600" dirty="0">
                <a:solidFill>
                  <a:srgbClr val="FF0000"/>
                </a:solidFill>
              </a:rPr>
              <a:t>AACE Foods </a:t>
            </a:r>
            <a:r>
              <a:rPr lang="en-US" altLang="en-US" sz="1600" b="1" dirty="0">
                <a:solidFill>
                  <a:srgbClr val="FF0000"/>
                </a:solidFill>
              </a:rPr>
              <a:t>CSR strategy</a:t>
            </a:r>
            <a:r>
              <a:rPr lang="en-US" altLang="en-US" sz="1600" dirty="0">
                <a:solidFill>
                  <a:srgbClr val="FF0000"/>
                </a:solidFill>
              </a:rPr>
              <a:t> has four pillars: </a:t>
            </a:r>
            <a:r>
              <a:rPr lang="en-US" altLang="en-US" sz="1600" dirty="0"/>
              <a:t>A commitment to:</a:t>
            </a:r>
          </a:p>
          <a:p>
            <a:pPr lvl="1">
              <a:lnSpc>
                <a:spcPct val="100000"/>
              </a:lnSpc>
            </a:pPr>
            <a:r>
              <a:rPr lang="en-US" altLang="en-US" sz="1600" dirty="0"/>
              <a:t>Improving the livelihoods of smallholder farmers</a:t>
            </a:r>
          </a:p>
          <a:p>
            <a:pPr lvl="1">
              <a:lnSpc>
                <a:spcPct val="100000"/>
              </a:lnSpc>
            </a:pPr>
            <a:r>
              <a:rPr lang="en-US" altLang="en-US" sz="1600" dirty="0"/>
              <a:t>Improving the nutritional status of West Africans</a:t>
            </a:r>
          </a:p>
          <a:p>
            <a:pPr lvl="1">
              <a:lnSpc>
                <a:spcPct val="100000"/>
              </a:lnSpc>
            </a:pPr>
            <a:r>
              <a:rPr lang="en-US" altLang="en-US" sz="1600" dirty="0"/>
              <a:t>Promoting agribusiness education in Nigerian schools</a:t>
            </a:r>
          </a:p>
          <a:p>
            <a:pPr lvl="1">
              <a:lnSpc>
                <a:spcPct val="100000"/>
              </a:lnSpc>
            </a:pPr>
            <a:r>
              <a:rPr lang="en-US" altLang="en-US" sz="1600" dirty="0"/>
              <a:t>Investing in a world-class, diverse and ethical team</a:t>
            </a:r>
          </a:p>
          <a:p>
            <a:endParaRPr lang="en-US" alt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A872AC4-7DF4-46F0-93E5-1F764A4547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880771" y="3015830"/>
            <a:ext cx="305986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8677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160761" y="457201"/>
            <a:ext cx="7062788" cy="873125"/>
          </a:xfrm>
        </p:spPr>
        <p:txBody>
          <a:bodyPr>
            <a:normAutofit/>
          </a:bodyPr>
          <a:lstStyle/>
          <a:p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OUR PRODUCTS</a:t>
            </a:r>
            <a:endParaRPr lang="en-US" alt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35" name="Content Placeholder 4"/>
          <p:cNvSpPr>
            <a:spLocks noGrp="1"/>
          </p:cNvSpPr>
          <p:nvPr>
            <p:ph sz="half" idx="1"/>
          </p:nvPr>
        </p:nvSpPr>
        <p:spPr>
          <a:xfrm>
            <a:off x="1094210" y="1468714"/>
            <a:ext cx="7859207" cy="2308058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1800" dirty="0"/>
              <a:t>AACE Foods’ provides a wide array of products to retail, wholesale, commercial and institutional buyers. Our products include:</a:t>
            </a:r>
          </a:p>
          <a:p>
            <a:pPr>
              <a:defRPr/>
            </a:pPr>
            <a:r>
              <a:rPr lang="en-US" sz="1800" b="1" dirty="0"/>
              <a:t>Complimentary Food:</a:t>
            </a:r>
            <a:r>
              <a:rPr lang="en-US" sz="1800" dirty="0"/>
              <a:t> Soya Maize, So-So Nourish (Sorghum-soya blend), Maize Flour, and Cowpea Flour directly focused on addressing moderate malnutrition in Nigeria</a:t>
            </a:r>
          </a:p>
          <a:p>
            <a:pPr>
              <a:defRPr/>
            </a:pPr>
            <a:endParaRPr lang="en-US" sz="1800" dirty="0"/>
          </a:p>
          <a:p>
            <a:pPr>
              <a:defRPr/>
            </a:pPr>
            <a:r>
              <a:rPr lang="en-US" sz="1800" b="1" dirty="0"/>
              <a:t>Spices:</a:t>
            </a:r>
            <a:r>
              <a:rPr lang="en-US" sz="1800" dirty="0"/>
              <a:t> Black Pepper, Garlic, Ginger, Chili, and Yellow Pepper (Cameroun or Nsukka), Turmeric</a:t>
            </a:r>
          </a:p>
          <a:p>
            <a:pPr>
              <a:defRPr/>
            </a:pPr>
            <a:endParaRPr lang="en-US" sz="1800" b="1" dirty="0"/>
          </a:p>
          <a:p>
            <a:pPr>
              <a:defRPr/>
            </a:pPr>
            <a:r>
              <a:rPr lang="en-US" sz="1800" b="1" dirty="0"/>
              <a:t>Spread:</a:t>
            </a:r>
            <a:r>
              <a:rPr lang="en-US" sz="1800" dirty="0"/>
              <a:t> Spicy Peanut Butter (Ose Oji)</a:t>
            </a:r>
          </a:p>
          <a:p>
            <a:pPr>
              <a:defRPr/>
            </a:pPr>
            <a:endParaRPr lang="en-US" sz="1800" b="1" dirty="0"/>
          </a:p>
          <a:p>
            <a:pPr>
              <a:defRPr/>
            </a:pPr>
            <a:r>
              <a:rPr lang="en-US" sz="1800" b="1" dirty="0"/>
              <a:t>Seasonings: </a:t>
            </a:r>
            <a:r>
              <a:rPr lang="en-US" sz="1800" dirty="0"/>
              <a:t>Fried Rice Seasoning, Jollof Rice Seasoning. Pepper Soup, Suya/Barbeque (Yaji), Curry, Vegetable and Soup Seasoning, All purpose Seasonings and Ginger Garlic seasoning</a:t>
            </a:r>
          </a:p>
          <a:p>
            <a:pPr>
              <a:defRPr/>
            </a:pPr>
            <a:endParaRPr lang="en-US" sz="1800" b="1" dirty="0"/>
          </a:p>
          <a:p>
            <a:pPr>
              <a:defRPr/>
            </a:pPr>
            <a:r>
              <a:rPr lang="en-US" sz="1800" b="1" dirty="0"/>
              <a:t>Commodities:</a:t>
            </a:r>
            <a:r>
              <a:rPr lang="en-US" sz="1800" dirty="0"/>
              <a:t> Soybeans, Ginger, Maize, Turmeric, Ginger, Coriander, Chilli, and Black Pepper.</a:t>
            </a:r>
            <a:endParaRPr lang="en-US" altLang="en-US" sz="1800" dirty="0"/>
          </a:p>
          <a:p>
            <a:pPr>
              <a:defRPr/>
            </a:pPr>
            <a:endParaRPr lang="en-US" altLang="en-US" sz="1400" dirty="0"/>
          </a:p>
          <a:p>
            <a:pPr>
              <a:defRPr/>
            </a:pPr>
            <a:r>
              <a:rPr lang="en-US" altLang="en-US" sz="1400" dirty="0"/>
              <a:t>3</a:t>
            </a:r>
          </a:p>
        </p:txBody>
      </p:sp>
      <p:pic>
        <p:nvPicPr>
          <p:cNvPr id="7173" name="Picture 9" descr="commercial size(side view (2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53417" y="4868093"/>
            <a:ext cx="1975840" cy="198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5075C94-FD65-49C6-8CBD-C2C24A5A8C5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70891" y="2627087"/>
            <a:ext cx="3349011" cy="223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5895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6055" y="534879"/>
            <a:ext cx="7886700" cy="1325563"/>
          </a:xfrm>
        </p:spPr>
        <p:txBody>
          <a:bodyPr/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OUR REACH &amp; IMPACT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629" y="1312134"/>
            <a:ext cx="9876971" cy="2421667"/>
          </a:xfrm>
        </p:spPr>
        <p:txBody>
          <a:bodyPr>
            <a:normAutofit/>
          </a:bodyPr>
          <a:lstStyle/>
          <a:p>
            <a:r>
              <a:rPr lang="en-US" sz="1600" dirty="0"/>
              <a:t>Presence </a:t>
            </a:r>
            <a:r>
              <a:rPr lang="en-US" sz="1600" dirty="0">
                <a:solidFill>
                  <a:srgbClr val="FF0000"/>
                </a:solidFill>
              </a:rPr>
              <a:t>in 10 states </a:t>
            </a:r>
            <a:r>
              <a:rPr lang="en-US" sz="1600" dirty="0"/>
              <a:t>in Nigeria and over </a:t>
            </a:r>
            <a:r>
              <a:rPr lang="en-US" sz="1600" dirty="0">
                <a:solidFill>
                  <a:srgbClr val="FF0000"/>
                </a:solidFill>
              </a:rPr>
              <a:t>100 supermarkets </a:t>
            </a:r>
            <a:r>
              <a:rPr lang="en-US" sz="1600" dirty="0"/>
              <a:t>and open air markets</a:t>
            </a:r>
          </a:p>
          <a:p>
            <a:r>
              <a:rPr lang="en-US" sz="1600" dirty="0"/>
              <a:t>Exports to </a:t>
            </a:r>
            <a:r>
              <a:rPr lang="en-US" sz="1600" dirty="0">
                <a:solidFill>
                  <a:srgbClr val="FF0000"/>
                </a:solidFill>
              </a:rPr>
              <a:t>Netherlands</a:t>
            </a:r>
            <a:r>
              <a:rPr lang="en-US" sz="1600" dirty="0"/>
              <a:t> and the </a:t>
            </a:r>
            <a:r>
              <a:rPr lang="en-US" sz="1600" dirty="0">
                <a:solidFill>
                  <a:srgbClr val="FF0000"/>
                </a:solidFill>
              </a:rPr>
              <a:t>United States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Displaced imports </a:t>
            </a:r>
            <a:r>
              <a:rPr lang="en-US" sz="1600" dirty="0"/>
              <a:t>of bulk spices and currently supply leading FMGCs</a:t>
            </a:r>
          </a:p>
          <a:p>
            <a:r>
              <a:rPr lang="en-US" sz="1600" dirty="0"/>
              <a:t>Engagement with over </a:t>
            </a:r>
            <a:r>
              <a:rPr lang="en-US" sz="1600" b="1" dirty="0">
                <a:solidFill>
                  <a:srgbClr val="FF0000"/>
                </a:solidFill>
              </a:rPr>
              <a:t>10,000</a:t>
            </a:r>
            <a:r>
              <a:rPr lang="en-US" sz="1600" b="1" dirty="0"/>
              <a:t> </a:t>
            </a:r>
            <a:r>
              <a:rPr lang="en-US" sz="1600" dirty="0"/>
              <a:t>farmers in Kaduna, Kano, Katsina, Taraba, Oyo and Ogun States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60</a:t>
            </a:r>
            <a:r>
              <a:rPr lang="en-US" sz="1600" dirty="0"/>
              <a:t> employees, over </a:t>
            </a:r>
            <a:r>
              <a:rPr lang="en-US" sz="1600" b="1" dirty="0">
                <a:solidFill>
                  <a:srgbClr val="FF0000"/>
                </a:solidFill>
              </a:rPr>
              <a:t>50%</a:t>
            </a:r>
            <a:r>
              <a:rPr lang="en-US" sz="1600" dirty="0"/>
              <a:t> are </a:t>
            </a:r>
            <a:r>
              <a:rPr lang="en-US" sz="1600" b="1" dirty="0">
                <a:solidFill>
                  <a:srgbClr val="FF0000"/>
                </a:solidFill>
              </a:rPr>
              <a:t>women</a:t>
            </a:r>
            <a:r>
              <a:rPr lang="en-US" sz="1600" dirty="0"/>
              <a:t>, directly engage with over </a:t>
            </a:r>
            <a:r>
              <a:rPr lang="en-US" sz="1600" b="1" dirty="0">
                <a:solidFill>
                  <a:srgbClr val="FF0000"/>
                </a:solidFill>
              </a:rPr>
              <a:t>100</a:t>
            </a:r>
            <a:r>
              <a:rPr lang="en-US" sz="1600" dirty="0"/>
              <a:t> distributors, SMEs and community organizations that benefit from AACE Foods</a:t>
            </a:r>
          </a:p>
          <a:p>
            <a:r>
              <a:rPr lang="en-US" sz="1600" dirty="0"/>
              <a:t>Serve as a </a:t>
            </a:r>
            <a:r>
              <a:rPr lang="en-US" sz="1600" b="1" dirty="0">
                <a:solidFill>
                  <a:srgbClr val="FF0000"/>
                </a:solidFill>
              </a:rPr>
              <a:t>catalyst and contributor in the “Made in Nigeria” </a:t>
            </a:r>
            <a:r>
              <a:rPr lang="en-US" sz="1600" dirty="0"/>
              <a:t>Food movement, attracting other entrepreneurs. Recently recognized as the Made in Nigeria winner for 2016 by </a:t>
            </a:r>
            <a:r>
              <a:rPr lang="en-US" sz="1600" dirty="0" err="1"/>
              <a:t>Ebonylife</a:t>
            </a:r>
            <a:r>
              <a:rPr lang="en-US" sz="1600" dirty="0"/>
              <a:t> TV/WIMBIZ</a:t>
            </a:r>
          </a:p>
          <a:p>
            <a:endParaRPr lang="en-US" sz="16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Scaling Social Innovation in Africa - Confidential - Do not reproduce or circulate without permission from Ndidi Nwuneli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2097D-81B0-4ADD-9FB7-CF57D73F5B30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6055" y="3848274"/>
            <a:ext cx="5149145" cy="2896394"/>
          </a:xfrm>
          <a:prstGeom prst="rect">
            <a:avLst/>
          </a:prstGeom>
        </p:spPr>
      </p:pic>
      <p:pic>
        <p:nvPicPr>
          <p:cNvPr id="1026" name="Picture 2" descr="https://ci3.googleusercontent.com/proxy/z0YemxB26M2vHW5Y1ehmrlZf1I8F2ed1fQWZ_uDTUe3N_I_gDJf-8PJyMDlZj7KKurntCamRBtTJNO0ot3VdEjna5yuAG_EMRR3QI6UbPRGoD65Q98vjIh8mgrQxyrNHjOsdN4BUEp0dTHRG16W5WSIP9sRWoqWAhfKm8oGi3SnFV0t4Nqtu5JUb-fDdzmw_qq2OVDRCu-3C0OI=s0-d-e1-ft#https://docs.google.com/uc?export=download&amp;id=0B5cH6GI7IjDGeGxjTXBGYjUxem8&amp;revid=0B5cH6GI7IjDGK3pJczRPaStMNlFxWVBSTFAyTVBpakZ2YjZjPQ">
            <a:extLst>
              <a:ext uri="{FF2B5EF4-FFF2-40B4-BE49-F238E27FC236}">
                <a16:creationId xmlns:a16="http://schemas.microsoft.com/office/drawing/2014/main" xmlns="" id="{05D8C815-14A8-4E79-981F-1E7DE8828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9696" y="3769209"/>
            <a:ext cx="277241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82523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976440" y="493578"/>
            <a:ext cx="7448549" cy="873125"/>
          </a:xfrm>
        </p:spPr>
        <p:txBody>
          <a:bodyPr>
            <a:noAutofit/>
          </a:bodyPr>
          <a:lstStyle/>
          <a:p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OUR PARTNERSHIP WITH FARMERS</a:t>
            </a:r>
          </a:p>
        </p:txBody>
      </p:sp>
      <p:pic>
        <p:nvPicPr>
          <p:cNvPr id="8195" name="Picture 4" descr="C:\Users\Hp\Desktop\AACE BROCHURE PREP\African-farmer soy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9215" y="1370016"/>
            <a:ext cx="3921125" cy="24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6440" y="4378328"/>
            <a:ext cx="2003425" cy="244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6" descr="SAM_100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8940" y="4545016"/>
            <a:ext cx="2733675" cy="210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7113175" y="2116170"/>
            <a:ext cx="3252788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en-US" altLang="en-US" sz="1800" dirty="0"/>
              <a:t>AACE Foods has partnered with key international development agencies since 2010 to develop a local supply chain sourcing produce from over </a:t>
            </a:r>
            <a:r>
              <a:rPr lang="en-US" altLang="en-US" sz="1800" b="1" dirty="0"/>
              <a:t>10,000 farmers</a:t>
            </a:r>
          </a:p>
          <a:p>
            <a:endParaRPr lang="en-US" altLang="en-US" sz="1800" b="1" dirty="0"/>
          </a:p>
          <a:p>
            <a:r>
              <a:rPr lang="en-US" altLang="en-US" sz="1800" dirty="0"/>
              <a:t>We train, facilitate microfinance and provide farmer clusters with storage technology. This direct relationship has enabled us to build reliable sources of raw materials and to improve the lives of smallholder farmers.</a:t>
            </a:r>
          </a:p>
        </p:txBody>
      </p:sp>
    </p:spTree>
    <p:extLst>
      <p:ext uri="{BB962C8B-B14F-4D97-AF65-F5344CB8AC3E}">
        <p14:creationId xmlns:p14="http://schemas.microsoft.com/office/powerpoint/2010/main" xmlns="" val="4133830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31" y="433206"/>
            <a:ext cx="10972800" cy="1143000"/>
          </a:xfrm>
        </p:spPr>
        <p:txBody>
          <a:bodyPr anchor="b"/>
          <a:lstStyle/>
          <a:p>
            <a:r>
              <a:rPr lang="en-US" sz="4000" b="1" dirty="0"/>
              <a:t>Nigerian Dairy Development Programme (NDDP)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021" y="1473975"/>
            <a:ext cx="5148579" cy="3504426"/>
          </a:xfrm>
        </p:spPr>
        <p:txBody>
          <a:bodyPr/>
          <a:lstStyle/>
          <a:p>
            <a:pPr algn="just"/>
            <a:r>
              <a:rPr lang="en-US" sz="2000" dirty="0">
                <a:latin typeface="Calibri Light" panose="020F0302020204030204" pitchFamily="34" charset="0"/>
              </a:rPr>
              <a:t>The Nigeria Dairy Development Programme is a processor-led dairy programme implemented by Sahel Capital, in partnership with Friesland Campina in Oyo and L &amp; Z in Kano</a:t>
            </a:r>
          </a:p>
          <a:p>
            <a:pPr algn="just"/>
            <a:endParaRPr lang="en-US" sz="2000" dirty="0">
              <a:latin typeface="Calibri Light" panose="020F0302020204030204" pitchFamily="34" charset="0"/>
            </a:endParaRPr>
          </a:p>
          <a:p>
            <a:pPr algn="just"/>
            <a:r>
              <a:rPr lang="en-US" sz="2000" dirty="0">
                <a:latin typeface="Calibri Light" panose="020F0302020204030204" pitchFamily="34" charset="0"/>
              </a:rPr>
              <a:t>The programme aims to lay a strong foundation for the Government’s Dairy Transformation Agenda.</a:t>
            </a:r>
          </a:p>
          <a:p>
            <a:pPr algn="just"/>
            <a:endParaRPr lang="en-US" sz="2000" dirty="0">
              <a:latin typeface="Calibri Light" panose="020F0302020204030204" pitchFamily="34" charset="0"/>
            </a:endParaRPr>
          </a:p>
          <a:p>
            <a:pPr algn="just"/>
            <a:r>
              <a:rPr lang="en-US" sz="2000" dirty="0">
                <a:latin typeface="Calibri Light" panose="020F0302020204030204" pitchFamily="34" charset="0"/>
              </a:rPr>
              <a:t>The programme is in the proof-of-concept phase, which aims to demonstrate the viability of the intervention and the desired gender and nutritional impacts that could be achieved.</a:t>
            </a:r>
          </a:p>
          <a:p>
            <a:pPr algn="just"/>
            <a:endParaRPr lang="en-US" sz="2000" dirty="0">
              <a:latin typeface="Calibri Light" panose="020F0302020204030204" pitchFamily="34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785" b="32357"/>
          <a:stretch/>
        </p:blipFill>
        <p:spPr>
          <a:xfrm>
            <a:off x="6557661" y="4926206"/>
            <a:ext cx="4323348" cy="2501398"/>
          </a:xfrm>
          <a:prstGeom prst="rect">
            <a:avLst/>
          </a:prstGeom>
        </p:spPr>
      </p:pic>
      <p:graphicFrame>
        <p:nvGraphicFramePr>
          <p:cNvPr id="4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848189699"/>
              </p:ext>
            </p:extLst>
          </p:nvPr>
        </p:nvGraphicFramePr>
        <p:xfrm>
          <a:off x="6225541" y="1576206"/>
          <a:ext cx="5521959" cy="3184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9" name="Picture 48"/>
          <p:cNvPicPr>
            <a:picLocks noChangeAspect="1" noChangeArrowheads="1"/>
          </p:cNvPicPr>
          <p:nvPr/>
        </p:nvPicPr>
        <p:blipFill>
          <a:blip r:embed="rId9" cstate="print"/>
          <a:srcRect r="41631"/>
          <a:stretch>
            <a:fillRect/>
          </a:stretch>
        </p:blipFill>
        <p:spPr bwMode="auto">
          <a:xfrm>
            <a:off x="136636" y="-6723"/>
            <a:ext cx="3216164" cy="1089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15873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93738"/>
            <a:ext cx="10972800" cy="1143000"/>
          </a:xfrm>
        </p:spPr>
        <p:txBody>
          <a:bodyPr/>
          <a:lstStyle/>
          <a:p>
            <a:r>
              <a:rPr lang="en-US" sz="3600" b="1" dirty="0"/>
              <a:t>Addressing Regional Causes -Initiating and/or Supporting Causes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8500" y="1836738"/>
            <a:ext cx="10972800" cy="4525963"/>
          </a:xfrm>
        </p:spPr>
        <p:txBody>
          <a:bodyPr/>
          <a:lstStyle/>
          <a:p>
            <a:r>
              <a:rPr lang="en-US" sz="2800" b="1" dirty="0" err="1"/>
              <a:t>Ndu</a:t>
            </a:r>
            <a:r>
              <a:rPr lang="en-US" sz="2800" b="1" dirty="0"/>
              <a:t> Ike </a:t>
            </a:r>
            <a:r>
              <a:rPr lang="en-US" sz="2800" b="1" dirty="0" err="1"/>
              <a:t>Akunuba</a:t>
            </a:r>
            <a:r>
              <a:rPr lang="en-US" sz="2800" b="1" dirty="0"/>
              <a:t> (NIA) </a:t>
            </a:r>
            <a:r>
              <a:rPr lang="en-US" sz="2800" dirty="0"/>
              <a:t>– enabling female universities students in Southeastern Nigeria to achieve their highest potential. From leadership and mentoring programmes, to Big Sister programmes for secondary school students</a:t>
            </a:r>
          </a:p>
          <a:p>
            <a:r>
              <a:rPr lang="en-US" sz="2800" b="1" dirty="0"/>
              <a:t>Okonkwo-</a:t>
            </a:r>
            <a:r>
              <a:rPr lang="en-US" sz="2800" b="1" dirty="0" err="1"/>
              <a:t>Iweala</a:t>
            </a:r>
            <a:r>
              <a:rPr lang="en-US" sz="2800" b="1" dirty="0"/>
              <a:t> STEAM Center </a:t>
            </a:r>
            <a:r>
              <a:rPr lang="en-US" sz="2800" b="1" dirty="0" err="1"/>
              <a:t>Awka</a:t>
            </a:r>
            <a:r>
              <a:rPr lang="en-US" sz="2800" b="1" dirty="0"/>
              <a:t> </a:t>
            </a:r>
            <a:r>
              <a:rPr lang="en-US" sz="2800" dirty="0"/>
              <a:t>– equipping and empowering girls to engage in science, technology, engineering, arts and mathematics. </a:t>
            </a:r>
          </a:p>
          <a:p>
            <a:r>
              <a:rPr lang="en-US" sz="2800" b="1" dirty="0"/>
              <a:t>Ola </a:t>
            </a:r>
            <a:r>
              <a:rPr lang="en-US" sz="2800" b="1" dirty="0" err="1"/>
              <a:t>Ndi</a:t>
            </a:r>
            <a:r>
              <a:rPr lang="en-US" sz="2800" b="1" dirty="0"/>
              <a:t> Igbo </a:t>
            </a:r>
            <a:r>
              <a:rPr lang="en-US" sz="2800" dirty="0"/>
              <a:t>– Celebrating our Global Best – and engaging them to give back to Southeast by leading social change projects. Now managed by South Saharan Foundation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4009185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79438"/>
            <a:ext cx="10972800" cy="1143000"/>
          </a:xfrm>
        </p:spPr>
        <p:txBody>
          <a:bodyPr/>
          <a:lstStyle/>
          <a:p>
            <a:r>
              <a:rPr lang="en-US" sz="3600" b="1" dirty="0"/>
              <a:t>Project Alert – Revolving Survivors Fund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Project Alert is a non-governmental women’s rights organization set up in January 1999 by Josephine </a:t>
            </a:r>
            <a:r>
              <a:rPr lang="en-US" sz="2000" dirty="0" err="1"/>
              <a:t>Effa-Chukwuma</a:t>
            </a:r>
            <a:r>
              <a:rPr lang="en-US" sz="2000" dirty="0"/>
              <a:t>, to promote and protect the rights of women. It does this by providing information on all forms of violence against women/young girls; advocating for zero tolerance to all forms of violence against women/young girls; and providing practical support services to female victims of violence. These support services include: </a:t>
            </a:r>
            <a:r>
              <a:rPr lang="en-US" sz="2000" i="1" dirty="0"/>
              <a:t>counseling, legal aid, and shelter. </a:t>
            </a:r>
            <a:r>
              <a:rPr lang="en-US" sz="2000" dirty="0"/>
              <a:t>The shelter, known as </a:t>
            </a:r>
            <a:r>
              <a:rPr lang="en-US" sz="2000" i="1" dirty="0"/>
              <a:t>Sophia’s Place</a:t>
            </a:r>
            <a:r>
              <a:rPr lang="en-US" sz="2000" dirty="0"/>
              <a:t> is located in Lagos, and was set up in May 2001. It is the first battered women’s shelter in Nigeria.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Overview of the Project Alert Survivors Fund</a:t>
            </a:r>
          </a:p>
          <a:p>
            <a:r>
              <a:rPr lang="en-US" sz="2000" dirty="0"/>
              <a:t>Provide loans to abused working women (with verifiable income) in need of financial support to escape from their abusers and rent a place of their own.</a:t>
            </a:r>
          </a:p>
          <a:p>
            <a:r>
              <a:rPr lang="en-US" sz="2000" dirty="0"/>
              <a:t>Provide loans to abused women wishing to start off small scale businesses (with a clearly developed business plan)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GB" sz="2000" dirty="0"/>
              <a:t>Please visit our website on </a:t>
            </a:r>
            <a:r>
              <a:rPr lang="en-GB" sz="2000" u="sng" dirty="0" err="1">
                <a:hlinkClick r:id="rId2"/>
              </a:rPr>
              <a:t>www.projectalertnig.org</a:t>
            </a:r>
            <a:r>
              <a:rPr lang="en-GB" sz="2000" dirty="0"/>
              <a:t> 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98832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24400" y="6324601"/>
            <a:ext cx="4687728" cy="365125"/>
          </a:xfrm>
        </p:spPr>
        <p:txBody>
          <a:bodyPr/>
          <a:lstStyle/>
          <a:p>
            <a:r>
              <a:rPr lang="en-US" dirty="0"/>
              <a:t>Scaling Social Innovation in Africa - Confidential </a:t>
            </a:r>
          </a:p>
          <a:p>
            <a:r>
              <a:rPr lang="en-US" dirty="0"/>
              <a:t>- Do not reproduce or circulate without permission from Ndidi Nwuneli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2097D-81B0-4ADD-9FB7-CF57D73F5B30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AutoShape 2" descr="Afbeeldingsresultaat voor photos of lagos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Balogun market in central Lagos. "/>
          <p:cNvSpPr>
            <a:spLocks noChangeAspect="1" noChangeArrowheads="1"/>
          </p:cNvSpPr>
          <p:nvPr/>
        </p:nvSpPr>
        <p:spPr bwMode="auto">
          <a:xfrm>
            <a:off x="1831974" y="7938"/>
            <a:ext cx="5178426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b="1" dirty="0"/>
              <a:t>Sense of Urgency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533400"/>
            <a:ext cx="9144000" cy="5486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24800" y="685800"/>
            <a:ext cx="1955600" cy="1477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Population trends:</a:t>
            </a:r>
          </a:p>
          <a:p>
            <a:endParaRPr lang="en-US" b="1" dirty="0"/>
          </a:p>
          <a:p>
            <a:r>
              <a:rPr lang="en-US" b="1" dirty="0"/>
              <a:t>1980 – </a:t>
            </a:r>
            <a:r>
              <a:rPr lang="en-US" dirty="0"/>
              <a:t>477 Million</a:t>
            </a:r>
          </a:p>
          <a:p>
            <a:r>
              <a:rPr lang="en-US" b="1" dirty="0"/>
              <a:t>2016 – </a:t>
            </a:r>
            <a:r>
              <a:rPr lang="en-US" dirty="0"/>
              <a:t>1.2 Billion</a:t>
            </a:r>
          </a:p>
          <a:p>
            <a:r>
              <a:rPr lang="en-US" b="1" dirty="0"/>
              <a:t>2050 – </a:t>
            </a:r>
            <a:r>
              <a:rPr lang="en-US" dirty="0"/>
              <a:t>2.4 Billion</a:t>
            </a:r>
          </a:p>
        </p:txBody>
      </p:sp>
    </p:spTree>
    <p:extLst>
      <p:ext uri="{BB962C8B-B14F-4D97-AF65-F5344CB8AC3E}">
        <p14:creationId xmlns:p14="http://schemas.microsoft.com/office/powerpoint/2010/main" xmlns="" val="1443085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ChangeArrowheads="1"/>
          </p:cNvSpPr>
          <p:nvPr/>
        </p:nvSpPr>
        <p:spPr bwMode="auto">
          <a:xfrm>
            <a:off x="1524000" y="2209800"/>
            <a:ext cx="93472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001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7300" indent="-3429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b="1" dirty="0">
                <a:latin typeface="Arial" pitchFamily="34" charset="0"/>
              </a:rPr>
              <a:t>What legacy are we living and are we leaving?</a:t>
            </a:r>
          </a:p>
          <a:p>
            <a:pPr eaLnBrk="1" hangingPunct="1">
              <a:spcBef>
                <a:spcPct val="0"/>
              </a:spcBef>
            </a:pPr>
            <a:endParaRPr lang="en-US" altLang="en-US" sz="1800" b="1" dirty="0">
              <a:latin typeface="Arial" pitchFamily="34" charset="0"/>
            </a:endParaRP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en-US" sz="1800" b="1" dirty="0">
                <a:latin typeface="Arial" pitchFamily="34" charset="0"/>
              </a:rPr>
              <a:t>Our children?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en-US" sz="1800" b="1" dirty="0">
                <a:latin typeface="Arial" pitchFamily="34" charset="0"/>
              </a:rPr>
              <a:t>Our businesses?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en-US" sz="1800" b="1" dirty="0">
                <a:latin typeface="Arial" pitchFamily="34" charset="0"/>
              </a:rPr>
              <a:t>Our companies? 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en-US" sz="1800" b="1" dirty="0">
                <a:latin typeface="Arial" pitchFamily="34" charset="0"/>
              </a:rPr>
              <a:t>Our community?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en-US" sz="1800" b="1" dirty="0">
                <a:latin typeface="Arial" pitchFamily="34" charset="0"/>
              </a:rPr>
              <a:t>Our country?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en-US" sz="1800" b="1" dirty="0">
                <a:latin typeface="Arial" pitchFamily="34" charset="0"/>
              </a:rPr>
              <a:t>The world?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en-US" sz="1800" b="1" dirty="0">
                <a:latin typeface="Arial" pitchFamily="34" charset="0"/>
              </a:rPr>
              <a:t>Our art – books, songs, paintings, buildings?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endParaRPr lang="en-US" altLang="en-US" sz="1800" b="1" dirty="0">
              <a:latin typeface="Arial" pitchFamily="34" charset="0"/>
            </a:endParaRP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en-US" sz="1800" b="1" dirty="0">
                <a:latin typeface="Arial" pitchFamily="34" charset="0"/>
              </a:rPr>
              <a:t>We will be remembered when we are gone? If so, how?</a:t>
            </a:r>
          </a:p>
          <a:p>
            <a:pPr lvl="2" eaLnBrk="1" hangingPunct="1">
              <a:spcBef>
                <a:spcPct val="0"/>
              </a:spcBef>
            </a:pPr>
            <a:endParaRPr lang="en-US" altLang="en-US" sz="1800" dirty="0">
              <a:latin typeface="Arial" pitchFamily="34" charset="0"/>
            </a:endParaRPr>
          </a:p>
        </p:txBody>
      </p:sp>
      <p:sp>
        <p:nvSpPr>
          <p:cNvPr id="3" name="Rectangle 2052"/>
          <p:cNvSpPr txBox="1">
            <a:spLocks noChangeArrowheads="1"/>
          </p:cNvSpPr>
          <p:nvPr/>
        </p:nvSpPr>
        <p:spPr>
          <a:xfrm>
            <a:off x="1219200" y="990600"/>
            <a:ext cx="10972800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200" b="1" dirty="0">
                <a:latin typeface="Arabic Typesetting" pitchFamily="66" charset="-78"/>
                <a:ea typeface="+mj-ea"/>
                <a:cs typeface="Arabic Typesetting" pitchFamily="66" charset="-78"/>
              </a:rPr>
              <a:t>QUESTIONS THAT WE MUST ASK OURSELVES</a:t>
            </a:r>
          </a:p>
        </p:txBody>
      </p:sp>
    </p:spTree>
    <p:extLst>
      <p:ext uri="{BB962C8B-B14F-4D97-AF65-F5344CB8AC3E}">
        <p14:creationId xmlns:p14="http://schemas.microsoft.com/office/powerpoint/2010/main" xmlns="" val="1399270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2"/>
          <p:cNvSpPr>
            <a:spLocks noGrp="1" noChangeArrowheads="1"/>
          </p:cNvSpPr>
          <p:nvPr>
            <p:ph type="title"/>
          </p:nvPr>
        </p:nvSpPr>
        <p:spPr>
          <a:xfrm>
            <a:off x="1219200" y="685800"/>
            <a:ext cx="10972800" cy="1143000"/>
          </a:xfrm>
        </p:spPr>
        <p:txBody>
          <a:bodyPr/>
          <a:lstStyle/>
          <a:p>
            <a:pPr algn="l"/>
            <a:r>
              <a:rPr lang="en-US" altLang="en-US" b="1">
                <a:latin typeface="Arabic Typesetting" pitchFamily="66" charset="-78"/>
                <a:cs typeface="Arabic Typesetting" pitchFamily="66" charset="-78"/>
              </a:rPr>
              <a:t>AGENDA</a:t>
            </a:r>
          </a:p>
        </p:txBody>
      </p:sp>
      <p:sp>
        <p:nvSpPr>
          <p:cNvPr id="14339" name="Content Placeholder 5"/>
          <p:cNvSpPr>
            <a:spLocks noGrp="1"/>
          </p:cNvSpPr>
          <p:nvPr>
            <p:ph idx="1"/>
          </p:nvPr>
        </p:nvSpPr>
        <p:spPr>
          <a:xfrm>
            <a:off x="1926167" y="1828801"/>
            <a:ext cx="7681660" cy="2506663"/>
          </a:xfrm>
        </p:spPr>
        <p:txBody>
          <a:bodyPr/>
          <a:lstStyle/>
          <a:p>
            <a:pPr algn="just">
              <a:spcBef>
                <a:spcPts val="300"/>
              </a:spcBef>
              <a:defRPr/>
            </a:pPr>
            <a:r>
              <a:rPr lang="en-US" altLang="en-US" sz="2400" dirty="0"/>
              <a:t>What are some social &amp; cultural norms that exist in the Nigerian context?</a:t>
            </a:r>
          </a:p>
          <a:p>
            <a:pPr algn="just">
              <a:spcBef>
                <a:spcPts val="300"/>
              </a:spcBef>
              <a:defRPr/>
            </a:pPr>
            <a:endParaRPr lang="en-US" altLang="en-US" sz="2400" dirty="0"/>
          </a:p>
          <a:p>
            <a:pPr algn="just">
              <a:spcBef>
                <a:spcPts val="300"/>
              </a:spcBef>
              <a:defRPr/>
            </a:pPr>
            <a:r>
              <a:rPr lang="en-US" altLang="en-US" sz="2400" dirty="0"/>
              <a:t>Sharing Experiences</a:t>
            </a:r>
          </a:p>
          <a:p>
            <a:pPr marL="0" indent="0" algn="just">
              <a:spcBef>
                <a:spcPts val="300"/>
              </a:spcBef>
              <a:buNone/>
              <a:defRPr/>
            </a:pPr>
            <a:endParaRPr lang="en-US" altLang="en-US" sz="2400" dirty="0"/>
          </a:p>
          <a:p>
            <a:pPr algn="just">
              <a:spcBef>
                <a:spcPts val="300"/>
              </a:spcBef>
              <a:defRPr/>
            </a:pPr>
            <a:r>
              <a:rPr lang="en-US" altLang="en-US" sz="2400" dirty="0"/>
              <a:t>Q &amp; A</a:t>
            </a:r>
          </a:p>
        </p:txBody>
      </p:sp>
      <p:sp>
        <p:nvSpPr>
          <p:cNvPr id="14340" name="Right Arrow 3"/>
          <p:cNvSpPr>
            <a:spLocks noChangeArrowheads="1"/>
          </p:cNvSpPr>
          <p:nvPr/>
        </p:nvSpPr>
        <p:spPr bwMode="auto">
          <a:xfrm>
            <a:off x="717550" y="1828800"/>
            <a:ext cx="855133" cy="368300"/>
          </a:xfrm>
          <a:prstGeom prst="rightArrow">
            <a:avLst>
              <a:gd name="adj1" fmla="val 50000"/>
              <a:gd name="adj2" fmla="val 4998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2134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>
            <a:spLocks noChangeArrowheads="1"/>
          </p:cNvSpPr>
          <p:nvPr/>
        </p:nvSpPr>
        <p:spPr bwMode="auto">
          <a:xfrm>
            <a:off x="2667000" y="762000"/>
            <a:ext cx="7010400" cy="627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Arial" pitchFamily="34" charset="0"/>
              </a:rPr>
              <a:t>TAKE PERSONAL RESPONSIBILITY – IN YOUR ROLES AS WIVES, MOTHERS, SISTERS, DAUGHTERS, BOSSES, MANAGERS, CITIZENS</a:t>
            </a:r>
          </a:p>
          <a:p>
            <a:pPr>
              <a:spcBef>
                <a:spcPct val="0"/>
              </a:spcBef>
            </a:pPr>
            <a:endParaRPr lang="en-US" altLang="en-US" sz="1600" b="1" dirty="0">
              <a:latin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600" b="1" dirty="0">
                <a:latin typeface="Arial" pitchFamily="34" charset="0"/>
              </a:rPr>
              <a:t>Integrity – </a:t>
            </a:r>
            <a:r>
              <a:rPr lang="en-US" altLang="en-US" sz="1600" dirty="0">
                <a:latin typeface="Arial" pitchFamily="34" charset="0"/>
              </a:rPr>
              <a:t>values based on honesty, a strong work ethic, accountability – commit to pay for service! Hard work still pays in Nigeria! Stop rewarding mediocrity!3</a:t>
            </a:r>
          </a:p>
          <a:p>
            <a:pPr>
              <a:spcBef>
                <a:spcPct val="0"/>
              </a:spcBef>
            </a:pPr>
            <a:endParaRPr lang="en-US" altLang="en-US" sz="1600" b="1" dirty="0">
              <a:latin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600" b="1" dirty="0">
                <a:latin typeface="Arial" pitchFamily="34" charset="0"/>
              </a:rPr>
              <a:t>Discipline – </a:t>
            </a:r>
            <a:r>
              <a:rPr lang="en-US" altLang="en-US" sz="1600" dirty="0">
                <a:latin typeface="Arial" pitchFamily="34" charset="0"/>
              </a:rPr>
              <a:t>manage your time, and your resources effectively. Resist the temptation to keep up with others. Run your own race!</a:t>
            </a:r>
          </a:p>
          <a:p>
            <a:pPr>
              <a:spcBef>
                <a:spcPct val="0"/>
              </a:spcBef>
            </a:pPr>
            <a:endParaRPr lang="en-US" altLang="en-US" sz="1600" b="1" dirty="0">
              <a:latin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600" b="1" dirty="0">
                <a:latin typeface="Arial" pitchFamily="34" charset="0"/>
              </a:rPr>
              <a:t>Learning – </a:t>
            </a:r>
            <a:r>
              <a:rPr lang="en-US" altLang="en-US" sz="1600" dirty="0">
                <a:latin typeface="Arial" pitchFamily="34" charset="0"/>
              </a:rPr>
              <a:t>read everyday, learn, grow, find mentors, critics, role models, champions and accountability partners. Leverage resources available in your community to grow and start your business!</a:t>
            </a:r>
          </a:p>
          <a:p>
            <a:pPr>
              <a:spcBef>
                <a:spcPct val="0"/>
              </a:spcBef>
            </a:pPr>
            <a:endParaRPr lang="en-US" altLang="en-US" sz="1600" b="1" dirty="0">
              <a:latin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600" b="1" dirty="0">
                <a:latin typeface="Arial" pitchFamily="34" charset="0"/>
              </a:rPr>
              <a:t>Excellence</a:t>
            </a:r>
            <a:r>
              <a:rPr lang="en-US" altLang="en-US" sz="1600" dirty="0">
                <a:latin typeface="Arial" pitchFamily="34" charset="0"/>
              </a:rPr>
              <a:t> – </a:t>
            </a:r>
            <a:r>
              <a:rPr lang="en-US" altLang="en-US" sz="1400" dirty="0">
                <a:latin typeface="Arial" pitchFamily="34" charset="0"/>
              </a:rPr>
              <a:t>According to Saint Francis of Assisi said, “It’s no use walking anywhere to preach unless your preaching is your walking.” To leave a legacy of excellence, strive to be your best every day. </a:t>
            </a:r>
          </a:p>
          <a:p>
            <a:pPr>
              <a:spcBef>
                <a:spcPct val="0"/>
              </a:spcBef>
            </a:pPr>
            <a:endParaRPr lang="en-US" altLang="en-US" sz="1600" dirty="0">
              <a:latin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600" b="1" dirty="0">
                <a:latin typeface="Arial" pitchFamily="34" charset="0"/>
              </a:rPr>
              <a:t>Service &amp; Encouragement </a:t>
            </a:r>
            <a:r>
              <a:rPr lang="en-US" altLang="en-US" sz="1600" dirty="0">
                <a:latin typeface="Arial" pitchFamily="34" charset="0"/>
              </a:rPr>
              <a:t>- You have a choice. You can lift others up or bring them down. </a:t>
            </a:r>
          </a:p>
          <a:p>
            <a:pPr>
              <a:spcBef>
                <a:spcPct val="0"/>
              </a:spcBef>
            </a:pPr>
            <a:endParaRPr lang="en-US" altLang="en-US" sz="1600" b="1" dirty="0">
              <a:latin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600" b="1" dirty="0">
                <a:latin typeface="Arial" pitchFamily="34" charset="0"/>
              </a:rPr>
              <a:t>Purpose</a:t>
            </a:r>
            <a:r>
              <a:rPr lang="en-US" altLang="en-US" sz="1600" dirty="0">
                <a:latin typeface="Arial" pitchFamily="34" charset="0"/>
              </a:rPr>
              <a:t> –A legacy of purpose, make your life about something bigger than you. 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600" b="1" dirty="0">
              <a:latin typeface="Arial" pitchFamily="34" charset="0"/>
            </a:endParaRPr>
          </a:p>
        </p:txBody>
      </p:sp>
      <p:sp>
        <p:nvSpPr>
          <p:cNvPr id="3" name="Rectangle 2052"/>
          <p:cNvSpPr txBox="1">
            <a:spLocks noChangeArrowheads="1"/>
          </p:cNvSpPr>
          <p:nvPr/>
        </p:nvSpPr>
        <p:spPr>
          <a:xfrm>
            <a:off x="2438400" y="762000"/>
            <a:ext cx="8229600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sz="3200" b="1" dirty="0">
              <a:ea typeface="+mj-ea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91302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1"/>
          <p:cNvSpPr txBox="1">
            <a:spLocks noChangeArrowheads="1"/>
          </p:cNvSpPr>
          <p:nvPr/>
        </p:nvSpPr>
        <p:spPr bwMode="auto">
          <a:xfrm>
            <a:off x="914400" y="935038"/>
            <a:ext cx="88392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0000"/>
                </a:solidFill>
                <a:latin typeface="Arial" pitchFamily="34" charset="0"/>
              </a:rPr>
              <a:t>PARTING THOUGHTS</a:t>
            </a:r>
          </a:p>
        </p:txBody>
      </p:sp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914400" y="2271714"/>
            <a:ext cx="9558867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Arial" pitchFamily="34" charset="0"/>
              </a:rPr>
              <a:t>Be the first, but never the last – leave a door open for others to enter</a:t>
            </a:r>
          </a:p>
          <a:p>
            <a:pPr lvl="1">
              <a:spcBef>
                <a:spcPct val="0"/>
              </a:spcBef>
            </a:pPr>
            <a:r>
              <a:rPr lang="en-US" altLang="en-US" sz="1600" dirty="0">
                <a:solidFill>
                  <a:srgbClr val="000000"/>
                </a:solidFill>
                <a:latin typeface="Arial" pitchFamily="34" charset="0"/>
              </a:rPr>
              <a:t>Mentor at least one other person</a:t>
            </a:r>
          </a:p>
          <a:p>
            <a:pPr lvl="1">
              <a:spcBef>
                <a:spcPct val="0"/>
              </a:spcBef>
            </a:pPr>
            <a:r>
              <a:rPr lang="en-US" altLang="en-US" sz="1600" dirty="0">
                <a:solidFill>
                  <a:srgbClr val="000000"/>
                </a:solidFill>
                <a:latin typeface="Arial" pitchFamily="34" charset="0"/>
              </a:rPr>
              <a:t>Educate at least one other person</a:t>
            </a:r>
          </a:p>
          <a:p>
            <a:pPr lvl="1">
              <a:spcBef>
                <a:spcPct val="0"/>
              </a:spcBef>
            </a:pPr>
            <a:r>
              <a:rPr lang="en-US" altLang="en-US" sz="1600" dirty="0">
                <a:solidFill>
                  <a:srgbClr val="000000"/>
                </a:solidFill>
                <a:latin typeface="Arial" pitchFamily="34" charset="0"/>
              </a:rPr>
              <a:t>Groom a woman to succeed you in your current position</a:t>
            </a:r>
          </a:p>
          <a:p>
            <a:pPr lvl="1">
              <a:spcBef>
                <a:spcPct val="0"/>
              </a:spcBef>
            </a:pPr>
            <a:r>
              <a:rPr lang="en-US" altLang="en-US" sz="1600" dirty="0">
                <a:solidFill>
                  <a:srgbClr val="000000"/>
                </a:solidFill>
                <a:latin typeface="Arial" pitchFamily="34" charset="0"/>
              </a:rPr>
              <a:t>Write a will, and leave something to your daughter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Arial" pitchFamily="34" charset="0"/>
              </a:rPr>
              <a:t>If I have seen further, it is by standing on the shoulders of giants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75572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-media-cache-ak0.pinimg.com/736x/1a/c6/02/1ac602bc238182e86bffa7238372a96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9544" y="409073"/>
            <a:ext cx="6546014" cy="654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523214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1066800"/>
            <a:ext cx="8675688" cy="990600"/>
          </a:xfrm>
        </p:spPr>
        <p:txBody>
          <a:bodyPr anchor="t"/>
          <a:lstStyle/>
          <a:p>
            <a:pPr algn="l" eaLnBrk="1" hangingPunct="1"/>
            <a:r>
              <a:rPr lang="en-US" altLang="en-US" sz="3200" b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THANK YOU!!!</a:t>
            </a: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410200" y="5867401"/>
            <a:ext cx="4876800" cy="600869"/>
          </a:xfrm>
        </p:spPr>
        <p:txBody>
          <a:bodyPr/>
          <a:lstStyle/>
          <a:p>
            <a:r>
              <a:rPr lang="en-US" dirty="0"/>
              <a:t>- Do not reproduce or circulate without permission from Ndidi Nwuneli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2097D-81B0-4ADD-9FB7-CF57D73F5B30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2715" name="TextBox 12"/>
          <p:cNvSpPr txBox="1">
            <a:spLocks noChangeArrowheads="1"/>
          </p:cNvSpPr>
          <p:nvPr/>
        </p:nvSpPr>
        <p:spPr bwMode="auto">
          <a:xfrm>
            <a:off x="1752600" y="2209800"/>
            <a:ext cx="32766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Arial" panose="020B0604020202020204" pitchFamily="34" charset="0"/>
              </a:rPr>
              <a:t>Ndidi Nwuneli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Arial" panose="020B0604020202020204" pitchFamily="34" charset="0"/>
                <a:hlinkClick r:id="rId3"/>
              </a:rPr>
              <a:t>nnwuneli@aacefoods.com</a:t>
            </a:r>
            <a:endParaRPr lang="en-US" altLang="en-US" sz="18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Arial" panose="020B0604020202020204" pitchFamily="34" charset="0"/>
                <a:hlinkClick r:id="rId4"/>
              </a:rPr>
              <a:t>www.aacefoods.com</a:t>
            </a:r>
            <a:endParaRPr lang="en-US" altLang="en-US" sz="18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Arial" panose="020B0604020202020204" pitchFamily="34" charset="0"/>
              </a:rPr>
              <a:t>@aacefoods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Arial" panose="020B0604020202020204" pitchFamily="34" charset="0"/>
              </a:rPr>
              <a:t>@ndidinwuneli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1" y="838201"/>
            <a:ext cx="49149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If you want to go fast, go alone</a:t>
            </a:r>
          </a:p>
          <a:p>
            <a:r>
              <a:rPr lang="en-US" sz="2400" b="1" dirty="0"/>
              <a:t>If you want to go far, go with others!!!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87E0BE-A6CA-40E4-A3A8-C66F9ABC6E7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55630" y="3353239"/>
            <a:ext cx="3396458" cy="22609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FCDB185-DBBE-41B7-B881-DED48F2E7E1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26643" y="3100645"/>
            <a:ext cx="3005114" cy="298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9049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2DC6FF-D8C9-4F46-B1E7-0D3BCA2CC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93908"/>
            <a:ext cx="10972800" cy="865049"/>
          </a:xfrm>
        </p:spPr>
        <p:txBody>
          <a:bodyPr/>
          <a:lstStyle/>
          <a:p>
            <a:r>
              <a:rPr lang="en-US" dirty="0"/>
              <a:t>Social Norms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E2B8F44-E0D1-4C80-A66B-543A4FD14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305143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i="1" dirty="0"/>
              <a:t>Some popular myths/beliefs!</a:t>
            </a:r>
          </a:p>
          <a:p>
            <a:r>
              <a:rPr lang="en-US" sz="2400" i="1" dirty="0">
                <a:solidFill>
                  <a:srgbClr val="00B050"/>
                </a:solidFill>
              </a:rPr>
              <a:t>You cannot have it all!!!</a:t>
            </a:r>
          </a:p>
          <a:p>
            <a:r>
              <a:rPr lang="en-US" sz="2400" i="1" dirty="0">
                <a:solidFill>
                  <a:srgbClr val="00B050"/>
                </a:solidFill>
              </a:rPr>
              <a:t>You have to change your name</a:t>
            </a:r>
          </a:p>
          <a:p>
            <a:r>
              <a:rPr lang="en-US" sz="2400" i="1" dirty="0">
                <a:solidFill>
                  <a:srgbClr val="00B050"/>
                </a:solidFill>
              </a:rPr>
              <a:t>You are not a complete woman until you are married and not treated with respect until you have children</a:t>
            </a:r>
          </a:p>
          <a:p>
            <a:r>
              <a:rPr lang="en-US" sz="2400" i="1" dirty="0">
                <a:solidFill>
                  <a:srgbClr val="00B050"/>
                </a:solidFill>
              </a:rPr>
              <a:t>You have to prioritize marriage over career</a:t>
            </a:r>
          </a:p>
          <a:p>
            <a:r>
              <a:rPr lang="en-US" sz="2400" i="1" dirty="0">
                <a:solidFill>
                  <a:srgbClr val="00B050"/>
                </a:solidFill>
              </a:rPr>
              <a:t>You have to be baby friendly</a:t>
            </a:r>
          </a:p>
          <a:p>
            <a:r>
              <a:rPr lang="en-US" sz="2400" i="1" dirty="0">
                <a:solidFill>
                  <a:srgbClr val="00B050"/>
                </a:solidFill>
              </a:rPr>
              <a:t>You cannot earn more than your husband</a:t>
            </a:r>
          </a:p>
          <a:p>
            <a:r>
              <a:rPr lang="en-US" sz="2400" i="1" dirty="0">
                <a:solidFill>
                  <a:srgbClr val="00B050"/>
                </a:solidFill>
              </a:rPr>
              <a:t>Your business cannot be bigger than your husband’s</a:t>
            </a:r>
          </a:p>
          <a:p>
            <a:pPr lvl="1"/>
            <a:r>
              <a:rPr lang="en-US" sz="2000" i="1" dirty="0">
                <a:solidFill>
                  <a:srgbClr val="00B050"/>
                </a:solidFill>
              </a:rPr>
              <a:t>Small is beautiful</a:t>
            </a:r>
          </a:p>
          <a:p>
            <a:r>
              <a:rPr lang="en-US" sz="2400" i="1" dirty="0">
                <a:solidFill>
                  <a:srgbClr val="00B050"/>
                </a:solidFill>
              </a:rPr>
              <a:t>Others???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68714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2DC6FF-D8C9-4F46-B1E7-0D3BCA2CC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204" y="792093"/>
            <a:ext cx="10972800" cy="865049"/>
          </a:xfrm>
        </p:spPr>
        <p:txBody>
          <a:bodyPr/>
          <a:lstStyle/>
          <a:p>
            <a:pPr algn="l"/>
            <a:r>
              <a:rPr lang="en-US" dirty="0"/>
              <a:t>Cultural Norms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6D4DF3BB-699A-4413-96F4-C83E8EDCF5C3}"/>
              </a:ext>
            </a:extLst>
          </p:cNvPr>
          <p:cNvSpPr/>
          <p:nvPr/>
        </p:nvSpPr>
        <p:spPr>
          <a:xfrm>
            <a:off x="1179443" y="2093843"/>
            <a:ext cx="2067340" cy="768627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Who is your father?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C6CF227E-398B-4537-BC01-40F961DFC4E0}"/>
              </a:ext>
            </a:extLst>
          </p:cNvPr>
          <p:cNvSpPr/>
          <p:nvPr/>
        </p:nvSpPr>
        <p:spPr>
          <a:xfrm>
            <a:off x="1046921" y="5090578"/>
            <a:ext cx="2332383" cy="1007165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How many relatives are you supporting?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E4CCE968-7177-4B08-916D-41F516979E56}"/>
              </a:ext>
            </a:extLst>
          </p:cNvPr>
          <p:cNvSpPr/>
          <p:nvPr/>
        </p:nvSpPr>
        <p:spPr>
          <a:xfrm>
            <a:off x="1179443" y="3335891"/>
            <a:ext cx="2332383" cy="1007165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As a single woman can I live by myself?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263C7601-15B3-4515-8473-7F1E9A9FC034}"/>
              </a:ext>
            </a:extLst>
          </p:cNvPr>
          <p:cNvSpPr/>
          <p:nvPr/>
        </p:nvSpPr>
        <p:spPr>
          <a:xfrm>
            <a:off x="6472108" y="2197983"/>
            <a:ext cx="2962178" cy="1448452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Are you under pressure to maintain a certain lifestyle?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8F7C32DB-0CC4-4881-805D-9631FD6F3708}"/>
              </a:ext>
            </a:extLst>
          </p:cNvPr>
          <p:cNvSpPr/>
          <p:nvPr/>
        </p:nvSpPr>
        <p:spPr>
          <a:xfrm>
            <a:off x="4139726" y="3444617"/>
            <a:ext cx="2332383" cy="1007165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Some ethnic groups support strong women, others are threatened by them!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94A905C7-9E7D-40F3-A39C-09E38E4725E6}"/>
              </a:ext>
            </a:extLst>
          </p:cNvPr>
          <p:cNvSpPr/>
          <p:nvPr/>
        </p:nvSpPr>
        <p:spPr>
          <a:xfrm>
            <a:off x="4139725" y="5090578"/>
            <a:ext cx="2332383" cy="1007165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I can be successful but not too successful?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CE779CDE-FE94-4824-8FF0-277A6D266536}"/>
              </a:ext>
            </a:extLst>
          </p:cNvPr>
          <p:cNvSpPr/>
          <p:nvPr/>
        </p:nvSpPr>
        <p:spPr>
          <a:xfrm>
            <a:off x="4108488" y="2295938"/>
            <a:ext cx="2067340" cy="768627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Do you have a son?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DC17D88-D7BD-433A-BC44-95D726A82A09}"/>
              </a:ext>
            </a:extLst>
          </p:cNvPr>
          <p:cNvSpPr txBox="1"/>
          <p:nvPr/>
        </p:nvSpPr>
        <p:spPr>
          <a:xfrm>
            <a:off x="10464800" y="1901371"/>
            <a:ext cx="14672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WHAT ABOUT RELIGIOUS NORMS???</a:t>
            </a:r>
          </a:p>
          <a:p>
            <a:pPr algn="ctr"/>
            <a:endParaRPr lang="en-US" b="1" i="1" dirty="0">
              <a:solidFill>
                <a:srgbClr val="FF0000"/>
              </a:solidFill>
            </a:endParaRPr>
          </a:p>
          <a:p>
            <a:pPr algn="ctr"/>
            <a:r>
              <a:rPr lang="en-US" b="1" i="1" dirty="0">
                <a:solidFill>
                  <a:srgbClr val="FF0000"/>
                </a:solidFill>
              </a:rPr>
              <a:t>HOW DO THEY ENCOURAGE US OR LIMIT US?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BCECF502-5812-4F7C-A53A-66AE538B7168}"/>
              </a:ext>
            </a:extLst>
          </p:cNvPr>
          <p:cNvSpPr/>
          <p:nvPr/>
        </p:nvSpPr>
        <p:spPr>
          <a:xfrm>
            <a:off x="6919526" y="3995066"/>
            <a:ext cx="2514759" cy="96882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Is it a sign of weakness to ask for help?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86F7BC91-073D-4969-A6B1-9B4CA763A360}"/>
              </a:ext>
            </a:extLst>
          </p:cNvPr>
          <p:cNvSpPr/>
          <p:nvPr/>
        </p:nvSpPr>
        <p:spPr>
          <a:xfrm>
            <a:off x="7115469" y="5468266"/>
            <a:ext cx="2514759" cy="96882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What are the expectations of my </a:t>
            </a:r>
            <a:r>
              <a:rPr lang="en-US" b="1" dirty="0" err="1"/>
              <a:t>inlaws</a:t>
            </a:r>
            <a:r>
              <a:rPr lang="en-US" b="1" dirty="0"/>
              <a:t>, parents?</a:t>
            </a:r>
          </a:p>
        </p:txBody>
      </p:sp>
    </p:spTree>
    <p:extLst>
      <p:ext uri="{BB962C8B-B14F-4D97-AF65-F5344CB8AC3E}">
        <p14:creationId xmlns:p14="http://schemas.microsoft.com/office/powerpoint/2010/main" xmlns="" val="454490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17A837-7940-40D4-92D1-6FAB7BD11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37496"/>
            <a:ext cx="10972800" cy="813933"/>
          </a:xfrm>
        </p:spPr>
        <p:txBody>
          <a:bodyPr/>
          <a:lstStyle/>
          <a:p>
            <a:r>
              <a:rPr lang="en-US" sz="3200" b="1" dirty="0"/>
              <a:t>…It is still a Great Time to be a Nigerian Woman Entrepreneur!!!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9D8F2C-72C8-425B-87CD-DC68BF17C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Training opportunities abound</a:t>
            </a:r>
          </a:p>
          <a:p>
            <a:endParaRPr lang="en-US" sz="2800" dirty="0"/>
          </a:p>
          <a:p>
            <a:r>
              <a:rPr lang="en-US" sz="2800" dirty="0"/>
              <a:t>Ample number of role models</a:t>
            </a:r>
          </a:p>
          <a:p>
            <a:endParaRPr lang="en-US" sz="2800" dirty="0"/>
          </a:p>
          <a:p>
            <a:r>
              <a:rPr lang="en-US" sz="2800" dirty="0"/>
              <a:t>Funding opportunities exist – more money chasing opportunities </a:t>
            </a:r>
          </a:p>
          <a:p>
            <a:endParaRPr lang="en-US" sz="2800" dirty="0"/>
          </a:p>
          <a:p>
            <a:r>
              <a:rPr lang="en-US" sz="2800" dirty="0"/>
              <a:t>More industry and women’s networks to support women</a:t>
            </a:r>
          </a:p>
          <a:p>
            <a:endParaRPr lang="en-US" sz="2800" dirty="0"/>
          </a:p>
          <a:p>
            <a:r>
              <a:rPr lang="en-US" sz="2800" dirty="0"/>
              <a:t>More women on boards</a:t>
            </a:r>
          </a:p>
          <a:p>
            <a:r>
              <a:rPr lang="en-US" sz="28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xmlns="" val="393312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2"/>
          <p:cNvSpPr>
            <a:spLocks noGrp="1" noChangeArrowheads="1"/>
          </p:cNvSpPr>
          <p:nvPr>
            <p:ph type="title"/>
          </p:nvPr>
        </p:nvSpPr>
        <p:spPr>
          <a:xfrm>
            <a:off x="1219200" y="685800"/>
            <a:ext cx="10972800" cy="1143000"/>
          </a:xfrm>
        </p:spPr>
        <p:txBody>
          <a:bodyPr/>
          <a:lstStyle/>
          <a:p>
            <a:pPr algn="l"/>
            <a:r>
              <a:rPr lang="en-US" altLang="en-US" b="1">
                <a:latin typeface="Arabic Typesetting" pitchFamily="66" charset="-78"/>
                <a:cs typeface="Arabic Typesetting" pitchFamily="66" charset="-78"/>
              </a:rPr>
              <a:t>AGENDA</a:t>
            </a:r>
          </a:p>
        </p:txBody>
      </p:sp>
      <p:sp>
        <p:nvSpPr>
          <p:cNvPr id="14339" name="Content Placeholder 5"/>
          <p:cNvSpPr>
            <a:spLocks noGrp="1"/>
          </p:cNvSpPr>
          <p:nvPr>
            <p:ph idx="1"/>
          </p:nvPr>
        </p:nvSpPr>
        <p:spPr>
          <a:xfrm>
            <a:off x="1926166" y="1828801"/>
            <a:ext cx="9417051" cy="2506663"/>
          </a:xfrm>
        </p:spPr>
        <p:txBody>
          <a:bodyPr/>
          <a:lstStyle/>
          <a:p>
            <a:pPr algn="just">
              <a:spcBef>
                <a:spcPts val="300"/>
              </a:spcBef>
              <a:defRPr/>
            </a:pPr>
            <a:r>
              <a:rPr lang="en-US" altLang="en-US" sz="2400" dirty="0"/>
              <a:t>What are some social &amp; cultural norms that exist in the Nigerian context?</a:t>
            </a:r>
          </a:p>
          <a:p>
            <a:pPr algn="just">
              <a:spcBef>
                <a:spcPts val="300"/>
              </a:spcBef>
              <a:defRPr/>
            </a:pPr>
            <a:endParaRPr lang="en-US" altLang="en-US" sz="2400" dirty="0"/>
          </a:p>
          <a:p>
            <a:pPr algn="just">
              <a:spcBef>
                <a:spcPts val="300"/>
              </a:spcBef>
              <a:defRPr/>
            </a:pPr>
            <a:r>
              <a:rPr lang="en-US" altLang="en-US" sz="2400" dirty="0"/>
              <a:t>Sharing Experiences</a:t>
            </a:r>
          </a:p>
          <a:p>
            <a:pPr marL="0" indent="0" algn="just">
              <a:spcBef>
                <a:spcPts val="300"/>
              </a:spcBef>
              <a:buNone/>
              <a:defRPr/>
            </a:pPr>
            <a:endParaRPr lang="en-US" altLang="en-US" sz="2400" dirty="0"/>
          </a:p>
          <a:p>
            <a:pPr algn="just">
              <a:spcBef>
                <a:spcPts val="300"/>
              </a:spcBef>
              <a:defRPr/>
            </a:pPr>
            <a:r>
              <a:rPr lang="en-US" altLang="en-US" sz="2400" dirty="0"/>
              <a:t>Q &amp; A</a:t>
            </a:r>
          </a:p>
        </p:txBody>
      </p:sp>
      <p:sp>
        <p:nvSpPr>
          <p:cNvPr id="14340" name="Right Arrow 3"/>
          <p:cNvSpPr>
            <a:spLocks noChangeArrowheads="1"/>
          </p:cNvSpPr>
          <p:nvPr/>
        </p:nvSpPr>
        <p:spPr bwMode="auto">
          <a:xfrm>
            <a:off x="1071033" y="3082132"/>
            <a:ext cx="855133" cy="368300"/>
          </a:xfrm>
          <a:prstGeom prst="rightArrow">
            <a:avLst>
              <a:gd name="adj1" fmla="val 50000"/>
              <a:gd name="adj2" fmla="val 4998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7202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11E201-F763-4BAE-A1AF-FC70D351E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6113" y="645886"/>
            <a:ext cx="12148456" cy="1143000"/>
          </a:xfrm>
        </p:spPr>
        <p:txBody>
          <a:bodyPr/>
          <a:lstStyle/>
          <a:p>
            <a:r>
              <a:rPr lang="en-US" dirty="0"/>
              <a:t>Tips for Navigating the Social &amp; Cultural Dimensions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AF1789-B04D-4E17-B394-B8C2178E4F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Develop a clear personal mission and vision</a:t>
            </a:r>
          </a:p>
          <a:p>
            <a:r>
              <a:rPr lang="en-US" sz="2800" dirty="0"/>
              <a:t>Identify mentors, critics and role models</a:t>
            </a:r>
          </a:p>
          <a:p>
            <a:r>
              <a:rPr lang="en-US" sz="2800" dirty="0"/>
              <a:t>Create a support network – ask for help – it takes a village</a:t>
            </a:r>
          </a:p>
          <a:p>
            <a:r>
              <a:rPr lang="en-US" sz="2800" dirty="0"/>
              <a:t>Invest in a Board of Directors</a:t>
            </a:r>
          </a:p>
          <a:p>
            <a:r>
              <a:rPr lang="en-US" sz="2800" dirty="0"/>
              <a:t>Surround yourself with individuals who share your vision and values</a:t>
            </a:r>
          </a:p>
          <a:p>
            <a:r>
              <a:rPr lang="en-US" sz="2800" dirty="0"/>
              <a:t>Invest in building a strong network</a:t>
            </a:r>
          </a:p>
          <a:p>
            <a:r>
              <a:rPr lang="en-US" sz="2800" dirty="0"/>
              <a:t>Invest in life long learning</a:t>
            </a:r>
          </a:p>
          <a:p>
            <a:r>
              <a:rPr lang="en-US" sz="2800" dirty="0"/>
              <a:t>Stay humble and focused -  stay in your lane!</a:t>
            </a:r>
          </a:p>
          <a:p>
            <a:r>
              <a:rPr lang="en-US" sz="2800" dirty="0"/>
              <a:t>Find opportunities to serve!!!</a:t>
            </a:r>
          </a:p>
        </p:txBody>
      </p:sp>
    </p:spTree>
    <p:extLst>
      <p:ext uri="{BB962C8B-B14F-4D97-AF65-F5344CB8AC3E}">
        <p14:creationId xmlns:p14="http://schemas.microsoft.com/office/powerpoint/2010/main" xmlns="" val="831891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  <p:sp>
        <p:nvSpPr>
          <p:cNvPr id="9219" name="Rectangle 13"/>
          <p:cNvSpPr>
            <a:spLocks noChangeArrowheads="1"/>
          </p:cNvSpPr>
          <p:nvPr/>
        </p:nvSpPr>
        <p:spPr bwMode="auto">
          <a:xfrm>
            <a:off x="622300" y="1517650"/>
            <a:ext cx="3746500" cy="1169551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+mn-lt"/>
                <a:ea typeface="Arabic Typesetting"/>
                <a:cs typeface="Arabic Typesetting"/>
              </a:rPr>
              <a:t>OUR MISSION:</a:t>
            </a:r>
            <a:r>
              <a:rPr lang="en-US" altLang="en-US" sz="1400" dirty="0">
                <a:latin typeface="+mn-lt"/>
                <a:ea typeface="Arabic Typesetting"/>
                <a:cs typeface="Arabic Typesetting"/>
              </a:rPr>
              <a:t/>
            </a:r>
            <a:br>
              <a:rPr lang="en-US" altLang="en-US" sz="1400" dirty="0">
                <a:latin typeface="+mn-lt"/>
                <a:ea typeface="Arabic Typesetting"/>
                <a:cs typeface="Arabic Typesetting"/>
              </a:rPr>
            </a:br>
            <a:r>
              <a:rPr lang="en-US" altLang="en-US" sz="1400" dirty="0">
                <a:latin typeface="+mn-lt"/>
                <a:ea typeface="Arabic Typesetting"/>
                <a:cs typeface="Arabic Typesetting"/>
              </a:rPr>
              <a:t>To inspire, empower and equip a new cadre of African leaders by providing the skills and tools for personal, organizational and community transformation.</a:t>
            </a:r>
          </a:p>
        </p:txBody>
      </p:sp>
      <p:sp>
        <p:nvSpPr>
          <p:cNvPr id="9220" name="Rectangle 14"/>
          <p:cNvSpPr>
            <a:spLocks noChangeArrowheads="1"/>
          </p:cNvSpPr>
          <p:nvPr/>
        </p:nvSpPr>
        <p:spPr bwMode="auto">
          <a:xfrm>
            <a:off x="622300" y="2703513"/>
            <a:ext cx="3759200" cy="1169551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latin typeface="+mn-lt"/>
                <a:ea typeface="Arabic Typesetting"/>
                <a:cs typeface="Arabic Typesetting"/>
              </a:rPr>
              <a:t>OUR VISION:</a:t>
            </a:r>
            <a:r>
              <a:rPr lang="en-US" altLang="en-US" sz="1400">
                <a:latin typeface="+mn-lt"/>
                <a:ea typeface="Arabic Typesetting"/>
                <a:cs typeface="Arabic Typesetting"/>
              </a:rPr>
              <a:t/>
            </a:r>
            <a:br>
              <a:rPr lang="en-US" altLang="en-US" sz="1400">
                <a:latin typeface="+mn-lt"/>
                <a:ea typeface="Arabic Typesetting"/>
                <a:cs typeface="Arabic Typesetting"/>
              </a:rPr>
            </a:br>
            <a:r>
              <a:rPr lang="en-US" altLang="en-US" sz="1400">
                <a:latin typeface="+mn-lt"/>
                <a:ea typeface="Arabic Typesetting"/>
                <a:cs typeface="Arabic Typesetting"/>
              </a:rPr>
              <a:t>To be recognized as the premier resource centre for developing dynamic, innovative and principled leaders, who will drive Africa's realization of its full potential.</a:t>
            </a: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622300" y="5229224"/>
            <a:ext cx="10109200" cy="138499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latin typeface="+mn-lt"/>
                <a:ea typeface="Arabic Typesetting"/>
                <a:cs typeface="Arabic Typesetting"/>
              </a:rPr>
              <a:t>OUR IMPACT:</a:t>
            </a:r>
          </a:p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AutoNum type="arabicPeriod"/>
            </a:pPr>
            <a:r>
              <a:rPr lang="en-US" altLang="en-US" sz="1400">
                <a:latin typeface="+mn-lt"/>
                <a:ea typeface="Arabic Typesetting"/>
                <a:cs typeface="Arabic Typesetting"/>
              </a:rPr>
              <a:t>Trained 50,000 youth, entrepreneurs and teachers directly, with over 250,000 indirect beneficiaries</a:t>
            </a:r>
          </a:p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AutoNum type="arabicPeriod"/>
            </a:pPr>
            <a:r>
              <a:rPr lang="en-US" altLang="en-US" sz="1400">
                <a:latin typeface="+mn-lt"/>
                <a:ea typeface="Arabic Typesetting"/>
                <a:cs typeface="Arabic Typesetting"/>
              </a:rPr>
              <a:t>Direct beneficiaries have commenced over 1,000 change projects</a:t>
            </a:r>
          </a:p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AutoNum type="arabicPeriod"/>
            </a:pPr>
            <a:r>
              <a:rPr lang="en-US" altLang="en-US" sz="1400">
                <a:latin typeface="+mn-lt"/>
                <a:ea typeface="Arabic Typesetting"/>
                <a:cs typeface="Arabic Typesetting"/>
              </a:rPr>
              <a:t>Published 11 books used by trainers and key partners across Africa</a:t>
            </a:r>
          </a:p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AutoNum type="arabicPeriod"/>
            </a:pPr>
            <a:r>
              <a:rPr lang="en-US" altLang="en-US" sz="1400">
                <a:latin typeface="+mn-lt"/>
                <a:ea typeface="Arabic Typesetting"/>
                <a:cs typeface="Arabic Typesetting"/>
              </a:rPr>
              <a:t>Worked in 26 Nigerian states in partnership with key stakeholders</a:t>
            </a:r>
          </a:p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AutoNum type="arabicPeriod"/>
            </a:pPr>
            <a:r>
              <a:rPr lang="en-US" altLang="en-US" sz="1400">
                <a:latin typeface="+mn-lt"/>
                <a:ea typeface="Arabic Typesetting"/>
                <a:cs typeface="Arabic Typesetting"/>
              </a:rPr>
              <a:t>Pioneered training on succession and ethics in Nigeria</a:t>
            </a:r>
          </a:p>
        </p:txBody>
      </p:sp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74" t="44225" r="31250" b="16406"/>
          <a:stretch>
            <a:fillRect/>
          </a:stretch>
        </p:blipFill>
        <p:spPr bwMode="auto">
          <a:xfrm>
            <a:off x="5156200" y="1301750"/>
            <a:ext cx="4267200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22300" y="3966368"/>
            <a:ext cx="10109200" cy="116955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400" b="1" dirty="0">
                <a:cs typeface="Arabic Typesetting" panose="03020402040406030203" pitchFamily="66" charset="-78"/>
              </a:rPr>
              <a:t>OUR PROGRAMMES:</a:t>
            </a:r>
            <a:endParaRPr lang="en-US" sz="1400" b="1"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400" b="1" dirty="0"/>
              <a:t>Youth LEAP </a:t>
            </a:r>
            <a:r>
              <a:rPr lang="en-US" sz="1400" dirty="0"/>
              <a:t>- Changing the mindset of youth, equipping them to lead ethically and motivating them to deliver positive change in their communities.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400" b="1" dirty="0"/>
              <a:t>Business LEAP</a:t>
            </a:r>
            <a:r>
              <a:rPr lang="en-US" sz="1400" dirty="0"/>
              <a:t> - Supporting entrepreneurs in instituting systems and structures that are crucial for business sustainability.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400" b="1" dirty="0" err="1"/>
              <a:t>eLEAP</a:t>
            </a:r>
            <a:r>
              <a:rPr lang="en-US" sz="1400" dirty="0"/>
              <a:t> - Creating an online resource centre with technology enabled tools for developing innovative, dynamic and ethical leaders. 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778014"/>
            <a:ext cx="103467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/>
              <a:t>LEAP Africa: Promoting Ethical &amp; Effective Leadership</a:t>
            </a:r>
          </a:p>
        </p:txBody>
      </p:sp>
    </p:spTree>
    <p:extLst>
      <p:ext uri="{BB962C8B-B14F-4D97-AF65-F5344CB8AC3E}">
        <p14:creationId xmlns:p14="http://schemas.microsoft.com/office/powerpoint/2010/main" xmlns="" val="2623759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2097D-81B0-4ADD-9FB7-CF57D73F5B3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1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Prerequisites for Scaling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688580" y="685801"/>
            <a:ext cx="29032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"Vision without action is just a dream, action without vision just passes the time, and vision with action can change the world."</a:t>
            </a:r>
            <a:endParaRPr lang="en-US" dirty="0"/>
          </a:p>
          <a:p>
            <a:r>
              <a:rPr lang="en-US" b="1" dirty="0"/>
              <a:t>			Nelson Mandela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372936" y="1447801"/>
            <a:ext cx="5669921" cy="4905773"/>
            <a:chOff x="1812702" y="1524000"/>
            <a:chExt cx="5669921" cy="4905773"/>
          </a:xfrm>
        </p:grpSpPr>
        <p:sp>
          <p:nvSpPr>
            <p:cNvPr id="10" name="Rectangle 9"/>
            <p:cNvSpPr/>
            <p:nvPr/>
          </p:nvSpPr>
          <p:spPr>
            <a:xfrm>
              <a:off x="2301023" y="5972573"/>
              <a:ext cx="51816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Mission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01023" y="5419855"/>
              <a:ext cx="5181600" cy="4572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Values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301023" y="4796305"/>
              <a:ext cx="51816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Structure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301023" y="4229100"/>
              <a:ext cx="5181600" cy="4572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Pathways to Scale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301023" y="3543300"/>
              <a:ext cx="5181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Business Model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487767" y="2724150"/>
              <a:ext cx="1329747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Talent &amp; Leadership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229100" y="2724150"/>
              <a:ext cx="1150513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Financing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943600" y="2705100"/>
              <a:ext cx="1150513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Partner-ships</a:t>
              </a:r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2301023" y="1600200"/>
              <a:ext cx="5181600" cy="914400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Vision</a:t>
              </a:r>
            </a:p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Theory of Change</a:t>
              </a:r>
            </a:p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9" name="Up Arrow 18"/>
            <p:cNvSpPr/>
            <p:nvPr/>
          </p:nvSpPr>
          <p:spPr>
            <a:xfrm>
              <a:off x="1812702" y="1524000"/>
              <a:ext cx="495834" cy="490577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Building  </a:t>
              </a:r>
            </a:p>
            <a:p>
              <a:pPr algn="ctr"/>
              <a:endParaRPr lang="en-US" sz="1100" dirty="0"/>
            </a:p>
            <a:p>
              <a:pPr algn="ctr"/>
              <a:r>
                <a:rPr lang="en-US" sz="1100" dirty="0"/>
                <a:t>Blocks </a:t>
              </a:r>
            </a:p>
            <a:p>
              <a:pPr algn="ctr"/>
              <a:endParaRPr lang="en-US" sz="1100" dirty="0"/>
            </a:p>
            <a:p>
              <a:pPr algn="ctr"/>
              <a:r>
                <a:rPr lang="en-US" sz="1100" dirty="0"/>
                <a:t>for </a:t>
              </a:r>
            </a:p>
            <a:p>
              <a:pPr algn="ctr"/>
              <a:endParaRPr lang="en-US" sz="1100" dirty="0"/>
            </a:p>
            <a:p>
              <a:pPr algn="ctr"/>
              <a:r>
                <a:rPr lang="en-US" sz="1100" dirty="0"/>
                <a:t>Scaling </a:t>
              </a:r>
            </a:p>
          </p:txBody>
        </p:sp>
      </p:grpSp>
      <p:sp>
        <p:nvSpPr>
          <p:cNvPr id="2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326489" y="6400801"/>
            <a:ext cx="4876800" cy="600869"/>
          </a:xfrm>
        </p:spPr>
        <p:txBody>
          <a:bodyPr/>
          <a:lstStyle/>
          <a:p>
            <a:r>
              <a:rPr lang="en-US" dirty="0"/>
              <a:t>Scaling Social Innovation in Africa - Confidential </a:t>
            </a:r>
          </a:p>
          <a:p>
            <a:r>
              <a:rPr lang="en-US" dirty="0"/>
              <a:t>- Do not reproduce or circulate without permission from Ndidi Nwuneli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413" y="2150206"/>
            <a:ext cx="1736507" cy="2633790"/>
          </a:xfrm>
          <a:prstGeom prst="rect">
            <a:avLst/>
          </a:prstGeom>
        </p:spPr>
      </p:pic>
      <p:graphicFrame>
        <p:nvGraphicFramePr>
          <p:cNvPr id="22" name="Diagram 21"/>
          <p:cNvGraphicFramePr/>
          <p:nvPr>
            <p:extLst/>
          </p:nvPr>
        </p:nvGraphicFramePr>
        <p:xfrm>
          <a:off x="8218334" y="2761576"/>
          <a:ext cx="4087966" cy="2582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7337534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1_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18537</TotalTime>
  <Words>1965</Words>
  <Application>Microsoft Office PowerPoint</Application>
  <PresentationFormat>Custom</PresentationFormat>
  <Paragraphs>252</Paragraphs>
  <Slides>23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1_Office Theme</vt:lpstr>
      <vt:lpstr>Slide 1</vt:lpstr>
      <vt:lpstr>AGENDA</vt:lpstr>
      <vt:lpstr>Social Norms</vt:lpstr>
      <vt:lpstr>Cultural Norms</vt:lpstr>
      <vt:lpstr>…It is still a Great Time to be a Nigerian Woman Entrepreneur!!!</vt:lpstr>
      <vt:lpstr>AGENDA</vt:lpstr>
      <vt:lpstr>Tips for Navigating the Social &amp; Cultural Dimensions</vt:lpstr>
      <vt:lpstr>Slide 8</vt:lpstr>
      <vt:lpstr>Prerequisites for Scaling</vt:lpstr>
      <vt:lpstr>Slide 10</vt:lpstr>
      <vt:lpstr>MISSION, VISION &amp; VALUES</vt:lpstr>
      <vt:lpstr>OUR PRODUCTS</vt:lpstr>
      <vt:lpstr>OUR REACH &amp; IMPACT</vt:lpstr>
      <vt:lpstr>OUR PARTNERSHIP WITH FARMERS</vt:lpstr>
      <vt:lpstr>Nigerian Dairy Development Programme (NDDP)</vt:lpstr>
      <vt:lpstr>Addressing Regional Causes -Initiating and/or Supporting Causes</vt:lpstr>
      <vt:lpstr>Project Alert – Revolving Survivors Fund </vt:lpstr>
      <vt:lpstr>Slide 18</vt:lpstr>
      <vt:lpstr>Slide 19</vt:lpstr>
      <vt:lpstr>Slide 20</vt:lpstr>
      <vt:lpstr>Slide 21</vt:lpstr>
      <vt:lpstr>Slide 22</vt:lpstr>
      <vt:lpstr>THANK YOU!!!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Mary-Anne</cp:lastModifiedBy>
  <cp:revision>130</cp:revision>
  <dcterms:created xsi:type="dcterms:W3CDTF">2014-07-11T09:33:47Z</dcterms:created>
  <dcterms:modified xsi:type="dcterms:W3CDTF">2017-06-15T08:06:00Z</dcterms:modified>
</cp:coreProperties>
</file>