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Override4.xml" ContentType="application/vnd.openxmlformats-officedocument.themeOverrid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Override5.xml" ContentType="application/vnd.openxmlformats-officedocument.themeOverrid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Override6.xml" ContentType="application/vnd.openxmlformats-officedocument.themeOverrid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Override7.xml" ContentType="application/vnd.openxmlformats-officedocument.themeOverrid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heme/themeOverride8.xml" ContentType="application/vnd.openxmlformats-officedocument.themeOverrid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6.jpg" ContentType="image/png"/>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notesSlides/notesSlide15.xml" ContentType="application/vnd.openxmlformats-officedocument.presentationml.notesSlide+xml"/>
  <Override PartName="/ppt/charts/chart8.xml" ContentType="application/vnd.openxmlformats-officedocument.drawingml.chart+xml"/>
  <Override PartName="/ppt/notesSlides/notesSlide16.xml" ContentType="application/vnd.openxmlformats-officedocument.presentationml.notesSlide+xml"/>
  <Override PartName="/ppt/charts/chart9.xml" ContentType="application/vnd.openxmlformats-officedocument.drawingml.chart+xml"/>
  <Override PartName="/ppt/notesSlides/notesSlide17.xml" ContentType="application/vnd.openxmlformats-officedocument.presentationml.notesSlide+xml"/>
  <Override PartName="/ppt/charts/chart10.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1.xml" ContentType="application/vnd.openxmlformats-officedocument.drawingml.chart+xml"/>
  <Override PartName="/ppt/notesSlides/notesSlide21.xml" ContentType="application/vnd.openxmlformats-officedocument.presentationml.notesSlide+xml"/>
  <Override PartName="/ppt/charts/chart12.xml" ContentType="application/vnd.openxmlformats-officedocument.drawingml.chart+xml"/>
  <Override PartName="/ppt/notesSlides/notesSlide22.xml" ContentType="application/vnd.openxmlformats-officedocument.presentationml.notesSlide+xml"/>
  <Override PartName="/ppt/charts/chart13.xml" ContentType="application/vnd.openxmlformats-officedocument.drawingml.chart+xml"/>
  <Override PartName="/ppt/drawings/drawing2.xml" ContentType="application/vnd.openxmlformats-officedocument.drawingml.chartshapes+xml"/>
  <Override PartName="/ppt/notesSlides/notesSlide23.xml" ContentType="application/vnd.openxmlformats-officedocument.presentationml.notesSlide+xml"/>
  <Override PartName="/ppt/charts/chart1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charts/chart15.xml" ContentType="application/vnd.openxmlformats-officedocument.drawingml.chart+xml"/>
  <Override PartName="/ppt/notesSlides/notesSlide25.xml" ContentType="application/vnd.openxmlformats-officedocument.presentationml.notesSlide+xml"/>
  <Override PartName="/ppt/charts/chart16.xml" ContentType="application/vnd.openxmlformats-officedocument.drawingml.chart+xml"/>
  <Override PartName="/ppt/notesSlides/notesSlide26.xml" ContentType="application/vnd.openxmlformats-officedocument.presentationml.notesSlide+xml"/>
  <Override PartName="/ppt/charts/chart17.xml" ContentType="application/vnd.openxmlformats-officedocument.drawingml.chart+xml"/>
  <Override PartName="/ppt/notesSlides/notesSlide27.xml" ContentType="application/vnd.openxmlformats-officedocument.presentationml.notesSlide+xml"/>
  <Override PartName="/ppt/charts/chart18.xml" ContentType="application/vnd.openxmlformats-officedocument.drawingml.chart+xml"/>
  <Override PartName="/ppt/notesSlides/notesSlide28.xml" ContentType="application/vnd.openxmlformats-officedocument.presentationml.notesSlide+xml"/>
  <Override PartName="/ppt/charts/chart19.xml" ContentType="application/vnd.openxmlformats-officedocument.drawingml.chart+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charts/chart20.xml" ContentType="application/vnd.openxmlformats-officedocument.drawingml.chart+xml"/>
  <Override PartName="/ppt/notesSlides/notesSlide31.xml" ContentType="application/vnd.openxmlformats-officedocument.presentationml.notesSlide+xml"/>
  <Override PartName="/ppt/charts/chart21.xml" ContentType="application/vnd.openxmlformats-officedocument.drawingml.chart+xml"/>
  <Override PartName="/ppt/notesSlides/notesSlide32.xml" ContentType="application/vnd.openxmlformats-officedocument.presentationml.notesSlide+xml"/>
  <Override PartName="/ppt/charts/chart22.xml" ContentType="application/vnd.openxmlformats-officedocument.drawingml.chart+xml"/>
  <Override PartName="/ppt/notesSlides/notesSlide33.xml" ContentType="application/vnd.openxmlformats-officedocument.presentationml.notesSlide+xml"/>
  <Override PartName="/ppt/charts/chart23.xml" ContentType="application/vnd.openxmlformats-officedocument.drawingml.chart+xml"/>
  <Override PartName="/ppt/notesSlides/notesSlide34.xml" ContentType="application/vnd.openxmlformats-officedocument.presentationml.notesSlide+xml"/>
  <Override PartName="/ppt/charts/chart24.xml" ContentType="application/vnd.openxmlformats-officedocument.drawingml.chart+xml"/>
  <Override PartName="/ppt/notesSlides/notesSlide35.xml" ContentType="application/vnd.openxmlformats-officedocument.presentationml.notesSlide+xml"/>
  <Override PartName="/ppt/charts/chart25.xml" ContentType="application/vnd.openxmlformats-officedocument.drawingml.chart+xml"/>
  <Override PartName="/ppt/notesSlides/notesSlide36.xml" ContentType="application/vnd.openxmlformats-officedocument.presentationml.notesSlide+xml"/>
  <Override PartName="/ppt/charts/chart26.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7.xml" ContentType="application/vnd.openxmlformats-officedocument.drawingml.chart+xml"/>
  <Override PartName="/ppt/notesSlides/notesSlide39.xml" ContentType="application/vnd.openxmlformats-officedocument.presentationml.notesSlide+xml"/>
  <Override PartName="/ppt/charts/chart28.xml" ContentType="application/vnd.openxmlformats-officedocument.drawingml.chart+xml"/>
  <Override PartName="/ppt/notesSlides/notesSlide40.xml" ContentType="application/vnd.openxmlformats-officedocument.presentationml.notesSlide+xml"/>
  <Override PartName="/ppt/charts/chart29.xml" ContentType="application/vnd.openxmlformats-officedocument.drawingml.chart+xml"/>
  <Override PartName="/ppt/drawings/drawing3.xml" ContentType="application/vnd.openxmlformats-officedocument.drawingml.chartshapes+xml"/>
  <Override PartName="/ppt/notesSlides/notesSlide41.xml" ContentType="application/vnd.openxmlformats-officedocument.presentationml.notesSlide+xml"/>
  <Override PartName="/ppt/charts/chart30.xml" ContentType="application/vnd.openxmlformats-officedocument.drawingml.chart+xml"/>
  <Override PartName="/ppt/drawings/drawing4.xml" ContentType="application/vnd.openxmlformats-officedocument.drawingml.chartshapes+xml"/>
  <Override PartName="/ppt/notesSlides/notesSlide42.xml" ContentType="application/vnd.openxmlformats-officedocument.presentationml.notesSlide+xml"/>
  <Override PartName="/ppt/charts/chart31.xml" ContentType="application/vnd.openxmlformats-officedocument.drawingml.chart+xml"/>
  <Override PartName="/ppt/notesSlides/notesSlide43.xml" ContentType="application/vnd.openxmlformats-officedocument.presentationml.notesSlide+xml"/>
  <Override PartName="/ppt/charts/chart32.xml" ContentType="application/vnd.openxmlformats-officedocument.drawingml.chart+xml"/>
  <Override PartName="/ppt/notesSlides/notesSlide44.xml" ContentType="application/vnd.openxmlformats-officedocument.presentationml.notesSlide+xml"/>
  <Override PartName="/ppt/charts/chart33.xml" ContentType="application/vnd.openxmlformats-officedocument.drawingml.chart+xml"/>
  <Override PartName="/ppt/notesSlides/notesSlide45.xml" ContentType="application/vnd.openxmlformats-officedocument.presentationml.notesSlide+xml"/>
  <Override PartName="/ppt/charts/chart34.xml" ContentType="application/vnd.openxmlformats-officedocument.drawingml.chart+xml"/>
  <Override PartName="/ppt/notesSlides/notesSlide46.xml" ContentType="application/vnd.openxmlformats-officedocument.presentationml.notesSlide+xml"/>
  <Override PartName="/ppt/charts/chart35.xml" ContentType="application/vnd.openxmlformats-officedocument.drawingml.chart+xml"/>
  <Override PartName="/ppt/notesSlides/notesSlide47.xml" ContentType="application/vnd.openxmlformats-officedocument.presentationml.notesSlide+xml"/>
  <Override PartName="/ppt/charts/chart36.xml" ContentType="application/vnd.openxmlformats-officedocument.drawingml.chart+xml"/>
  <Override PartName="/ppt/notesSlides/notesSlide48.xml" ContentType="application/vnd.openxmlformats-officedocument.presentationml.notesSlide+xml"/>
  <Override PartName="/ppt/charts/chart37.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8.xml" ContentType="application/vnd.openxmlformats-officedocument.drawingml.chart+xml"/>
  <Override PartName="/ppt/notesSlides/notesSlide54.xml" ContentType="application/vnd.openxmlformats-officedocument.presentationml.notesSlide+xml"/>
  <Override PartName="/ppt/charts/chart39.xml" ContentType="application/vnd.openxmlformats-officedocument.drawingml.chart+xml"/>
  <Override PartName="/ppt/drawings/drawing5.xml" ContentType="application/vnd.openxmlformats-officedocument.drawingml.chartshapes+xml"/>
  <Override PartName="/ppt/notesSlides/notesSlide55.xml" ContentType="application/vnd.openxmlformats-officedocument.presentationml.notesSlide+xml"/>
  <Override PartName="/ppt/charts/chart40.xml" ContentType="application/vnd.openxmlformats-officedocument.drawingml.chart+xml"/>
  <Override PartName="/ppt/notesSlides/notesSlide56.xml" ContentType="application/vnd.openxmlformats-officedocument.presentationml.notesSlide+xml"/>
  <Override PartName="/ppt/charts/chart41.xml" ContentType="application/vnd.openxmlformats-officedocument.drawingml.chart+xml"/>
  <Override PartName="/ppt/drawings/drawing6.xml" ContentType="application/vnd.openxmlformats-officedocument.drawingml.chartshapes+xml"/>
  <Override PartName="/ppt/notesSlides/notesSlide57.xml" ContentType="application/vnd.openxmlformats-officedocument.presentationml.notesSlide+xml"/>
  <Override PartName="/ppt/charts/chart42.xml" ContentType="application/vnd.openxmlformats-officedocument.drawingml.chart+xml"/>
  <Override PartName="/ppt/notesSlides/notesSlide58.xml" ContentType="application/vnd.openxmlformats-officedocument.presentationml.notesSlide+xml"/>
  <Override PartName="/ppt/charts/chart43.xml" ContentType="application/vnd.openxmlformats-officedocument.drawingml.chart+xml"/>
  <Override PartName="/ppt/drawings/drawing7.xml" ContentType="application/vnd.openxmlformats-officedocument.drawingml.chartshape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44.xml" ContentType="application/vnd.openxmlformats-officedocument.drawingml.chart+xml"/>
  <Override PartName="/ppt/drawings/drawing8.xml" ContentType="application/vnd.openxmlformats-officedocument.drawingml.chartshapes+xml"/>
  <Override PartName="/ppt/notesSlides/notesSlide83.xml" ContentType="application/vnd.openxmlformats-officedocument.presentationml.notesSlide+xml"/>
  <Override PartName="/ppt/charts/chart45.xml" ContentType="application/vnd.openxmlformats-officedocument.drawingml.chart+xml"/>
  <Override PartName="/ppt/drawings/drawing9.xml" ContentType="application/vnd.openxmlformats-officedocument.drawingml.chartshapes+xml"/>
  <Override PartName="/ppt/notesSlides/notesSlide84.xml" ContentType="application/vnd.openxmlformats-officedocument.presentationml.notesSlide+xml"/>
  <Override PartName="/ppt/charts/chart46.xml" ContentType="application/vnd.openxmlformats-officedocument.drawingml.chart+xml"/>
  <Override PartName="/ppt/drawings/drawing10.xml" ContentType="application/vnd.openxmlformats-officedocument.drawingml.chartshape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47.xml" ContentType="application/vnd.openxmlformats-officedocument.drawingml.chart+xml"/>
  <Override PartName="/ppt/notesSlides/notesSlide94.xml" ContentType="application/vnd.openxmlformats-officedocument.presentationml.notesSlide+xml"/>
  <Override PartName="/ppt/charts/chart48.xml" ContentType="application/vnd.openxmlformats-officedocument.drawingml.chart+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4" r:id="rId5"/>
    <p:sldMasterId id="2147483769" r:id="rId6"/>
    <p:sldMasterId id="2147483782" r:id="rId7"/>
    <p:sldMasterId id="2147483796" r:id="rId8"/>
    <p:sldMasterId id="2147483809" r:id="rId9"/>
    <p:sldMasterId id="2147483822" r:id="rId10"/>
    <p:sldMasterId id="2147483836" r:id="rId11"/>
    <p:sldMasterId id="2147483850" r:id="rId12"/>
  </p:sldMasterIdLst>
  <p:notesMasterIdLst>
    <p:notesMasterId r:id="rId127"/>
  </p:notesMasterIdLst>
  <p:handoutMasterIdLst>
    <p:handoutMasterId r:id="rId128"/>
  </p:handoutMasterIdLst>
  <p:sldIdLst>
    <p:sldId id="281" r:id="rId13"/>
    <p:sldId id="338" r:id="rId14"/>
    <p:sldId id="283" r:id="rId15"/>
    <p:sldId id="282" r:id="rId16"/>
    <p:sldId id="284" r:id="rId17"/>
    <p:sldId id="285" r:id="rId18"/>
    <p:sldId id="286" r:id="rId19"/>
    <p:sldId id="288" r:id="rId20"/>
    <p:sldId id="289" r:id="rId21"/>
    <p:sldId id="290" r:id="rId22"/>
    <p:sldId id="295" r:id="rId23"/>
    <p:sldId id="291" r:id="rId24"/>
    <p:sldId id="297" r:id="rId25"/>
    <p:sldId id="292" r:id="rId26"/>
    <p:sldId id="293" r:id="rId27"/>
    <p:sldId id="298" r:id="rId28"/>
    <p:sldId id="299" r:id="rId29"/>
    <p:sldId id="294" r:id="rId30"/>
    <p:sldId id="300" r:id="rId31"/>
    <p:sldId id="307" r:id="rId32"/>
    <p:sldId id="302" r:id="rId33"/>
    <p:sldId id="416" r:id="rId34"/>
    <p:sldId id="415" r:id="rId35"/>
    <p:sldId id="417" r:id="rId36"/>
    <p:sldId id="418" r:id="rId37"/>
    <p:sldId id="412" r:id="rId38"/>
    <p:sldId id="389" r:id="rId39"/>
    <p:sldId id="388" r:id="rId40"/>
    <p:sldId id="387" r:id="rId41"/>
    <p:sldId id="386" r:id="rId42"/>
    <p:sldId id="385" r:id="rId43"/>
    <p:sldId id="381" r:id="rId44"/>
    <p:sldId id="353" r:id="rId45"/>
    <p:sldId id="382" r:id="rId46"/>
    <p:sldId id="383" r:id="rId47"/>
    <p:sldId id="384" r:id="rId48"/>
    <p:sldId id="377" r:id="rId49"/>
    <p:sldId id="378" r:id="rId50"/>
    <p:sldId id="379" r:id="rId51"/>
    <p:sldId id="380" r:id="rId52"/>
    <p:sldId id="422" r:id="rId53"/>
    <p:sldId id="361" r:id="rId54"/>
    <p:sldId id="419" r:id="rId55"/>
    <p:sldId id="420" r:id="rId56"/>
    <p:sldId id="421" r:id="rId57"/>
    <p:sldId id="374" r:id="rId58"/>
    <p:sldId id="376" r:id="rId59"/>
    <p:sldId id="423" r:id="rId60"/>
    <p:sldId id="426" r:id="rId61"/>
    <p:sldId id="425" r:id="rId62"/>
    <p:sldId id="427" r:id="rId63"/>
    <p:sldId id="375" r:id="rId64"/>
    <p:sldId id="392" r:id="rId65"/>
    <p:sldId id="278" r:id="rId66"/>
    <p:sldId id="266" r:id="rId67"/>
    <p:sldId id="273" r:id="rId68"/>
    <p:sldId id="275" r:id="rId69"/>
    <p:sldId id="269" r:id="rId70"/>
    <p:sldId id="270" r:id="rId71"/>
    <p:sldId id="318" r:id="rId72"/>
    <p:sldId id="319" r:id="rId73"/>
    <p:sldId id="323" r:id="rId74"/>
    <p:sldId id="325" r:id="rId75"/>
    <p:sldId id="320" r:id="rId76"/>
    <p:sldId id="326" r:id="rId77"/>
    <p:sldId id="324" r:id="rId78"/>
    <p:sldId id="341" r:id="rId79"/>
    <p:sldId id="430" r:id="rId80"/>
    <p:sldId id="431" r:id="rId81"/>
    <p:sldId id="432" r:id="rId82"/>
    <p:sldId id="433" r:id="rId83"/>
    <p:sldId id="434" r:id="rId84"/>
    <p:sldId id="435" r:id="rId85"/>
    <p:sldId id="436" r:id="rId86"/>
    <p:sldId id="437" r:id="rId87"/>
    <p:sldId id="438" r:id="rId88"/>
    <p:sldId id="439" r:id="rId89"/>
    <p:sldId id="440" r:id="rId90"/>
    <p:sldId id="441" r:id="rId91"/>
    <p:sldId id="442" r:id="rId92"/>
    <p:sldId id="443" r:id="rId93"/>
    <p:sldId id="444" r:id="rId94"/>
    <p:sldId id="445" r:id="rId95"/>
    <p:sldId id="446" r:id="rId96"/>
    <p:sldId id="447" r:id="rId97"/>
    <p:sldId id="448" r:id="rId98"/>
    <p:sldId id="449" r:id="rId99"/>
    <p:sldId id="450" r:id="rId100"/>
    <p:sldId id="451" r:id="rId101"/>
    <p:sldId id="452" r:id="rId102"/>
    <p:sldId id="309" r:id="rId103"/>
    <p:sldId id="310" r:id="rId104"/>
    <p:sldId id="394" r:id="rId105"/>
    <p:sldId id="393" r:id="rId106"/>
    <p:sldId id="395" r:id="rId107"/>
    <p:sldId id="396" r:id="rId108"/>
    <p:sldId id="311" r:id="rId109"/>
    <p:sldId id="331" r:id="rId110"/>
    <p:sldId id="315" r:id="rId111"/>
    <p:sldId id="428" r:id="rId112"/>
    <p:sldId id="332" r:id="rId113"/>
    <p:sldId id="429" r:id="rId114"/>
    <p:sldId id="322" r:id="rId115"/>
    <p:sldId id="333" r:id="rId116"/>
    <p:sldId id="335" r:id="rId117"/>
    <p:sldId id="334" r:id="rId118"/>
    <p:sldId id="344" r:id="rId119"/>
    <p:sldId id="339" r:id="rId120"/>
    <p:sldId id="340" r:id="rId121"/>
    <p:sldId id="317" r:id="rId122"/>
    <p:sldId id="327" r:id="rId123"/>
    <p:sldId id="328" r:id="rId124"/>
    <p:sldId id="336" r:id="rId125"/>
    <p:sldId id="330" r:id="rId126"/>
  </p:sldIdLst>
  <p:sldSz cx="9144000" cy="6858000" type="screen4x3"/>
  <p:notesSz cx="6797675" cy="9926638"/>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5494"/>
    <a:srgbClr val="FFD624"/>
    <a:srgbClr val="3E6FD2"/>
    <a:srgbClr val="3166CF"/>
    <a:srgbClr val="2D5EC1"/>
    <a:srgbClr val="BDDEFF"/>
    <a:srgbClr val="99CCFF"/>
    <a:srgbClr val="808080"/>
    <a:srgbClr val="009F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86" autoAdjust="0"/>
  </p:normalViewPr>
  <p:slideViewPr>
    <p:cSldViewPr>
      <p:cViewPr>
        <p:scale>
          <a:sx n="74" d="100"/>
          <a:sy n="74" d="100"/>
        </p:scale>
        <p:origin x="-2700" y="-7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972"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openxmlformats.org/officeDocument/2006/relationships/slide" Target="slides/slide114.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SR%20Added\TASKS\Annual%20Report%202017%20(Draft)%20-%20Financial%20Annexes%20STEVEN%20EDIT.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E:\SR%20Added\TASKS\Annual%20Report%202017%20(Draft)%20-%20Financial%20Annexes%20STEVEN%20EDIT.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E:\SR%20Added\TASKS\Annual%20Report%202017%20(Draft)%20-%20Financial%20Annexes%20STEVEN%20EDI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E:\SR%20Added\TASKS\Annual%20Report%202017%20(Draft)%20-%20Financial%20Annexes%20STEVEN%20EDIT.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3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E:\SR%20Added\TASKS\Annual%20Report%202017%20(Draft)%20-%20Financial%20Annexes%20STEVEN%20EDI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E:\SR%20Added\TASKS\Annual%20Report%202017%20(Draft)%20-%20Financial%20Annexes%20STEVEN%20EDIT.xlsx"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E:\SR%20Added\TASKS\Annual%20Report%202017%20(Draft)%20-%20Financial%20Annexes%20STEVEN%20EDIT.xlsx" TargetMode="External"/></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E:\SR%20Added\TASKS\Annual%20Report%202017%20(Draft)%20-%20Financial%20Annexes%20STEVEN%20EDIT.xlsx" TargetMode="External"/></Relationships>
</file>

<file path=ppt/charts/_rels/chart45.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E:\SR%20Added\TASKS\Annual%20Report%202017%20(Draft)%20-%20Financial%20Annexes%20STEVEN%20EDIT.xlsx" TargetMode="External"/></Relationships>
</file>

<file path=ppt/charts/_rels/chart46.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E:\SR%20Added\TASKS\Annual%20Report%202017%20(Draft)%20-%20Financial%20Annexes%20STEVEN%20EDIT.xlsx" TargetMode="External"/></Relationships>
</file>

<file path=ppt/charts/_rels/chart47.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48.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SR%20Added\TASKS\Annual%20Report%202017%20(Draft)%20-%20Financial%20Annexes%20STEVEN%20EDI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layout/>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layout/>
      <c:overlay val="0"/>
    </c:legend>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userShapes r:id="rId2"/>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userShapes r:id="rId2"/>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ur-P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Commitments 2017</a:t>
            </a:r>
          </a:p>
        </c:rich>
      </c:tx>
      <c:overlay val="0"/>
    </c:title>
    <c:autoTitleDeleted val="0"/>
    <c:plotArea>
      <c:layout/>
      <c:pieChart>
        <c:varyColors val="1"/>
        <c:dLbls>
          <c:dLblPos val="bestFit"/>
          <c:showLegendKey val="0"/>
          <c:showVal val="1"/>
          <c:showCatName val="0"/>
          <c:showSerName val="0"/>
          <c:showPercent val="0"/>
          <c:showBubbleSize val="0"/>
          <c:showLeaderLines val="0"/>
        </c:dLbls>
        <c:firstSliceAng val="0"/>
      </c:pieChart>
    </c:plotArea>
    <c:legend>
      <c:legendPos val="b"/>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4E2B22-811F-45CC-93A4-2F5EE92BCA0E}" type="doc">
      <dgm:prSet loTypeId="urn:microsoft.com/office/officeart/2005/8/layout/cycle2" loCatId="cycle" qsTypeId="urn:microsoft.com/office/officeart/2005/8/quickstyle/simple5" qsCatId="simple" csTypeId="urn:microsoft.com/office/officeart/2005/8/colors/colorful5" csCatId="colorful" phldr="1"/>
      <dgm:spPr/>
      <dgm:t>
        <a:bodyPr/>
        <a:lstStyle/>
        <a:p>
          <a:endParaRPr lang="en-GB"/>
        </a:p>
      </dgm:t>
    </dgm:pt>
    <dgm:pt modelId="{7D5617ED-6D48-458B-937B-BEBAD7D51D11}">
      <dgm:prSet phldrT="[Text]" custT="1"/>
      <dgm:spPr/>
      <dgm:t>
        <a:bodyPr/>
        <a:lstStyle/>
        <a:p>
          <a:pPr>
            <a:lnSpc>
              <a:spcPct val="100000"/>
            </a:lnSpc>
          </a:pPr>
          <a:r>
            <a:rPr lang="en-GB" sz="1400" b="1" dirty="0">
              <a:solidFill>
                <a:schemeClr val="tx1"/>
              </a:solidFill>
            </a:rPr>
            <a:t>MFF (7 y cycle) partner country envelop and </a:t>
          </a:r>
        </a:p>
        <a:p>
          <a:pPr>
            <a:lnSpc>
              <a:spcPct val="100000"/>
            </a:lnSpc>
          </a:pPr>
          <a:r>
            <a:rPr lang="en-GB" sz="1400" b="1" dirty="0">
              <a:solidFill>
                <a:schemeClr val="tx1"/>
              </a:solidFill>
            </a:rPr>
            <a:t>Financing instruments defined</a:t>
          </a:r>
        </a:p>
      </dgm:t>
    </dgm:pt>
    <dgm:pt modelId="{95A9FA8C-9032-42C2-BA3B-9DD6E8633A1A}" type="parTrans" cxnId="{B0E8910A-36FF-4B18-A8FB-AE94A9AB1F24}">
      <dgm:prSet/>
      <dgm:spPr/>
      <dgm:t>
        <a:bodyPr/>
        <a:lstStyle/>
        <a:p>
          <a:endParaRPr lang="en-GB"/>
        </a:p>
      </dgm:t>
    </dgm:pt>
    <dgm:pt modelId="{22AA88E2-85D4-4A7F-8C0D-572888C78DB5}" type="sibTrans" cxnId="{B0E8910A-36FF-4B18-A8FB-AE94A9AB1F24}">
      <dgm:prSet/>
      <dgm:spPr/>
      <dgm:t>
        <a:bodyPr/>
        <a:lstStyle/>
        <a:p>
          <a:pPr>
            <a:lnSpc>
              <a:spcPct val="100000"/>
            </a:lnSpc>
          </a:pPr>
          <a:endParaRPr lang="en-GB"/>
        </a:p>
      </dgm:t>
    </dgm:pt>
    <dgm:pt modelId="{924AF886-31F4-44C1-8C4A-53407CB8FA83}">
      <dgm:prSet phldrT="[Text]" custT="1"/>
      <dgm:spPr/>
      <dgm:t>
        <a:bodyPr/>
        <a:lstStyle/>
        <a:p>
          <a:pPr>
            <a:lnSpc>
              <a:spcPct val="100000"/>
            </a:lnSpc>
          </a:pPr>
          <a:r>
            <a:rPr lang="en-GB" sz="1400" b="1" dirty="0">
              <a:solidFill>
                <a:schemeClr val="tx1"/>
              </a:solidFill>
            </a:rPr>
            <a:t>Joint Programming : </a:t>
          </a:r>
        </a:p>
        <a:p>
          <a:pPr>
            <a:lnSpc>
              <a:spcPct val="100000"/>
            </a:lnSpc>
          </a:pPr>
          <a:r>
            <a:rPr lang="en-GB" sz="1400" b="1" dirty="0">
              <a:solidFill>
                <a:schemeClr val="tx1"/>
              </a:solidFill>
            </a:rPr>
            <a:t>(partner country priorities, EU MS, donors coordination)</a:t>
          </a:r>
        </a:p>
        <a:p>
          <a:pPr>
            <a:lnSpc>
              <a:spcPct val="100000"/>
            </a:lnSpc>
          </a:pPr>
          <a:r>
            <a:rPr lang="en-GB" sz="1400" b="1" dirty="0">
              <a:solidFill>
                <a:schemeClr val="tx1"/>
              </a:solidFill>
            </a:rPr>
            <a:t>Priority sectors  of intervention</a:t>
          </a:r>
        </a:p>
      </dgm:t>
    </dgm:pt>
    <dgm:pt modelId="{CEF9FC30-3AF7-4140-9FFB-0CD32F7E5A3D}" type="parTrans" cxnId="{57BA7440-A46A-4F7B-9433-37EC9BA203E4}">
      <dgm:prSet/>
      <dgm:spPr/>
      <dgm:t>
        <a:bodyPr/>
        <a:lstStyle/>
        <a:p>
          <a:endParaRPr lang="en-GB"/>
        </a:p>
      </dgm:t>
    </dgm:pt>
    <dgm:pt modelId="{33394744-9F23-4FBC-BDE3-8246C642EC37}" type="sibTrans" cxnId="{57BA7440-A46A-4F7B-9433-37EC9BA203E4}">
      <dgm:prSet/>
      <dgm:spPr/>
      <dgm:t>
        <a:bodyPr/>
        <a:lstStyle/>
        <a:p>
          <a:pPr>
            <a:lnSpc>
              <a:spcPct val="100000"/>
            </a:lnSpc>
          </a:pPr>
          <a:endParaRPr lang="en-GB"/>
        </a:p>
      </dgm:t>
    </dgm:pt>
    <dgm:pt modelId="{83EF3015-BE28-4148-96F9-AF31153C6389}">
      <dgm:prSet phldrT="[Text]" custT="1"/>
      <dgm:spPr/>
      <dgm:t>
        <a:bodyPr/>
        <a:lstStyle/>
        <a:p>
          <a:pPr>
            <a:lnSpc>
              <a:spcPct val="100000"/>
            </a:lnSpc>
          </a:pPr>
          <a:r>
            <a:rPr lang="en-GB" sz="1400" b="1" dirty="0">
              <a:solidFill>
                <a:schemeClr val="tx1"/>
              </a:solidFill>
            </a:rPr>
            <a:t>Formulation Actions :</a:t>
          </a:r>
        </a:p>
        <a:p>
          <a:pPr>
            <a:lnSpc>
              <a:spcPct val="100000"/>
            </a:lnSpc>
          </a:pPr>
          <a:r>
            <a:rPr lang="en-GB" sz="1400" b="1" dirty="0">
              <a:solidFill>
                <a:schemeClr val="tx1"/>
              </a:solidFill>
            </a:rPr>
            <a:t> objectives and results &amp; financial envelop</a:t>
          </a:r>
        </a:p>
      </dgm:t>
    </dgm:pt>
    <dgm:pt modelId="{0E75D205-289B-42D8-AE9C-667C83E57BA6}" type="parTrans" cxnId="{29EDD9E0-2ED7-462C-BBF1-F747D84327CB}">
      <dgm:prSet/>
      <dgm:spPr/>
      <dgm:t>
        <a:bodyPr/>
        <a:lstStyle/>
        <a:p>
          <a:endParaRPr lang="en-GB"/>
        </a:p>
      </dgm:t>
    </dgm:pt>
    <dgm:pt modelId="{54B3D5DE-1B6A-4CF3-A31C-4728B20608C2}" type="sibTrans" cxnId="{29EDD9E0-2ED7-462C-BBF1-F747D84327CB}">
      <dgm:prSet/>
      <dgm:spPr/>
      <dgm:t>
        <a:bodyPr/>
        <a:lstStyle/>
        <a:p>
          <a:pPr>
            <a:lnSpc>
              <a:spcPct val="100000"/>
            </a:lnSpc>
          </a:pPr>
          <a:endParaRPr lang="en-GB"/>
        </a:p>
      </dgm:t>
    </dgm:pt>
    <dgm:pt modelId="{33E01035-B92C-4DCC-BAD2-C7F7CF59550D}">
      <dgm:prSet phldrT="[Text]" custT="1"/>
      <dgm:spPr/>
      <dgm:t>
        <a:bodyPr/>
        <a:lstStyle/>
        <a:p>
          <a:pPr>
            <a:lnSpc>
              <a:spcPct val="100000"/>
            </a:lnSpc>
          </a:pPr>
          <a:r>
            <a:rPr lang="en-GB" sz="1400" b="1" dirty="0"/>
            <a:t>Commission decision adopted</a:t>
          </a:r>
        </a:p>
      </dgm:t>
    </dgm:pt>
    <dgm:pt modelId="{343C31FC-3FBC-4DE2-A4FB-536CC7DC5EFE}" type="parTrans" cxnId="{A84C09D4-88EF-49F3-B67F-2C4A67F84CC2}">
      <dgm:prSet/>
      <dgm:spPr/>
      <dgm:t>
        <a:bodyPr/>
        <a:lstStyle/>
        <a:p>
          <a:endParaRPr lang="en-GB"/>
        </a:p>
      </dgm:t>
    </dgm:pt>
    <dgm:pt modelId="{1927CB16-AEAB-4A19-9AE6-F788521352CC}" type="sibTrans" cxnId="{A84C09D4-88EF-49F3-B67F-2C4A67F84CC2}">
      <dgm:prSet/>
      <dgm:spPr/>
      <dgm:t>
        <a:bodyPr/>
        <a:lstStyle/>
        <a:p>
          <a:pPr>
            <a:lnSpc>
              <a:spcPct val="100000"/>
            </a:lnSpc>
          </a:pPr>
          <a:endParaRPr lang="en-GB"/>
        </a:p>
      </dgm:t>
    </dgm:pt>
    <dgm:pt modelId="{EBB55541-7EE2-4EA7-82E9-D40A94385C5F}">
      <dgm:prSet phldrT="[Text]" custT="1"/>
      <dgm:spPr/>
      <dgm:t>
        <a:bodyPr/>
        <a:lstStyle/>
        <a:p>
          <a:pPr>
            <a:lnSpc>
              <a:spcPct val="100000"/>
            </a:lnSpc>
          </a:pPr>
          <a:r>
            <a:rPr lang="en-GB" sz="1400" b="1" dirty="0"/>
            <a:t>Geo DEVCO Director : budgetary commitment (N+1), compliance legal basis, sound financial management</a:t>
          </a:r>
        </a:p>
      </dgm:t>
    </dgm:pt>
    <dgm:pt modelId="{3FE5C8FD-849C-4131-A703-55B70B0E1149}" type="parTrans" cxnId="{955C904A-14A4-4571-B30F-094E148DF557}">
      <dgm:prSet/>
      <dgm:spPr/>
      <dgm:t>
        <a:bodyPr/>
        <a:lstStyle/>
        <a:p>
          <a:endParaRPr lang="en-GB"/>
        </a:p>
      </dgm:t>
    </dgm:pt>
    <dgm:pt modelId="{5519EAC5-0029-4D0D-A1F9-D72EED4BD6D7}" type="sibTrans" cxnId="{955C904A-14A4-4571-B30F-094E148DF557}">
      <dgm:prSet/>
      <dgm:spPr/>
      <dgm:t>
        <a:bodyPr/>
        <a:lstStyle/>
        <a:p>
          <a:pPr>
            <a:lnSpc>
              <a:spcPct val="100000"/>
            </a:lnSpc>
          </a:pPr>
          <a:endParaRPr lang="en-GB"/>
        </a:p>
      </dgm:t>
    </dgm:pt>
    <dgm:pt modelId="{488DCE44-C020-4FB7-BCCE-E8DF24427798}">
      <dgm:prSet phldrT="[Text]" custT="1"/>
      <dgm:spPr/>
      <dgm:t>
        <a:bodyPr/>
        <a:lstStyle/>
        <a:p>
          <a:pPr>
            <a:lnSpc>
              <a:spcPct val="100000"/>
            </a:lnSpc>
          </a:pPr>
          <a:r>
            <a:rPr lang="en-GB" sz="1400" b="1" dirty="0"/>
            <a:t>FA signature </a:t>
          </a:r>
        </a:p>
        <a:p>
          <a:pPr>
            <a:lnSpc>
              <a:spcPct val="100000"/>
            </a:lnSpc>
          </a:pPr>
          <a:r>
            <a:rPr lang="en-GB" sz="1400" b="1" dirty="0"/>
            <a:t>(within N+1 from budgetary commitment)</a:t>
          </a:r>
        </a:p>
      </dgm:t>
    </dgm:pt>
    <dgm:pt modelId="{BD0E7AAE-48E6-4226-B044-7377B4A7CB28}" type="parTrans" cxnId="{23449C8D-336C-46BD-972B-207F23F4E034}">
      <dgm:prSet/>
      <dgm:spPr/>
      <dgm:t>
        <a:bodyPr/>
        <a:lstStyle/>
        <a:p>
          <a:endParaRPr lang="en-GB"/>
        </a:p>
      </dgm:t>
    </dgm:pt>
    <dgm:pt modelId="{CCB78331-DF56-477A-B015-C536C72C4CCE}" type="sibTrans" cxnId="{23449C8D-336C-46BD-972B-207F23F4E034}">
      <dgm:prSet/>
      <dgm:spPr/>
      <dgm:t>
        <a:bodyPr/>
        <a:lstStyle/>
        <a:p>
          <a:endParaRPr lang="en-GB"/>
        </a:p>
      </dgm:t>
    </dgm:pt>
    <dgm:pt modelId="{D23DF106-54A1-4D0F-A5BB-A6BB016D359A}" type="pres">
      <dgm:prSet presAssocID="{C24E2B22-811F-45CC-93A4-2F5EE92BCA0E}" presName="cycle" presStyleCnt="0">
        <dgm:presLayoutVars>
          <dgm:dir/>
          <dgm:resizeHandles val="exact"/>
        </dgm:presLayoutVars>
      </dgm:prSet>
      <dgm:spPr/>
      <dgm:t>
        <a:bodyPr/>
        <a:lstStyle/>
        <a:p>
          <a:endParaRPr lang="en-GB"/>
        </a:p>
      </dgm:t>
    </dgm:pt>
    <dgm:pt modelId="{6813A3D0-7F6D-459C-B549-9AA88F30D8D8}" type="pres">
      <dgm:prSet presAssocID="{7D5617ED-6D48-458B-937B-BEBAD7D51D11}" presName="node" presStyleLbl="node1" presStyleIdx="0" presStyleCnt="6" custScaleX="300936" custRadScaleRad="97235" custRadScaleInc="233">
        <dgm:presLayoutVars>
          <dgm:bulletEnabled val="1"/>
        </dgm:presLayoutVars>
      </dgm:prSet>
      <dgm:spPr/>
      <dgm:t>
        <a:bodyPr/>
        <a:lstStyle/>
        <a:p>
          <a:endParaRPr lang="en-GB"/>
        </a:p>
      </dgm:t>
    </dgm:pt>
    <dgm:pt modelId="{279E7889-6C84-4B8C-A3B7-55666BA9C138}" type="pres">
      <dgm:prSet presAssocID="{22AA88E2-85D4-4A7F-8C0D-572888C78DB5}" presName="sibTrans" presStyleLbl="sibTrans2D1" presStyleIdx="0" presStyleCnt="6" custScaleX="946860" custLinFactX="625937" custLinFactNeighborX="700000" custLinFactNeighborY="-64374"/>
      <dgm:spPr/>
      <dgm:t>
        <a:bodyPr/>
        <a:lstStyle/>
        <a:p>
          <a:endParaRPr lang="en-GB"/>
        </a:p>
      </dgm:t>
    </dgm:pt>
    <dgm:pt modelId="{B9BF50D3-43BB-4389-AFFD-938C31647E5C}" type="pres">
      <dgm:prSet presAssocID="{22AA88E2-85D4-4A7F-8C0D-572888C78DB5}" presName="connectorText" presStyleLbl="sibTrans2D1" presStyleIdx="0" presStyleCnt="6"/>
      <dgm:spPr/>
      <dgm:t>
        <a:bodyPr/>
        <a:lstStyle/>
        <a:p>
          <a:endParaRPr lang="en-GB"/>
        </a:p>
      </dgm:t>
    </dgm:pt>
    <dgm:pt modelId="{99545F83-B9BD-48A7-895E-9A18FBB74A4F}" type="pres">
      <dgm:prSet presAssocID="{924AF886-31F4-44C1-8C4A-53407CB8FA83}" presName="node" presStyleLbl="node1" presStyleIdx="1" presStyleCnt="6" custScaleX="238252" custRadScaleRad="100365" custRadScaleInc="34292">
        <dgm:presLayoutVars>
          <dgm:bulletEnabled val="1"/>
        </dgm:presLayoutVars>
      </dgm:prSet>
      <dgm:spPr/>
      <dgm:t>
        <a:bodyPr/>
        <a:lstStyle/>
        <a:p>
          <a:endParaRPr lang="en-GB"/>
        </a:p>
      </dgm:t>
    </dgm:pt>
    <dgm:pt modelId="{8037ADD1-90AE-4276-ADD9-A33A83FE9BE4}" type="pres">
      <dgm:prSet presAssocID="{33394744-9F23-4FBC-BDE3-8246C642EC37}" presName="sibTrans" presStyleLbl="sibTrans2D1" presStyleIdx="1" presStyleCnt="6" custScaleX="354590" custScaleY="106171" custLinFactX="300000" custLinFactNeighborX="370157" custLinFactNeighborY="1288"/>
      <dgm:spPr/>
      <dgm:t>
        <a:bodyPr/>
        <a:lstStyle/>
        <a:p>
          <a:endParaRPr lang="en-GB"/>
        </a:p>
      </dgm:t>
    </dgm:pt>
    <dgm:pt modelId="{6B97E6E8-4F81-4B0C-BBE3-95A6BEA29150}" type="pres">
      <dgm:prSet presAssocID="{33394744-9F23-4FBC-BDE3-8246C642EC37}" presName="connectorText" presStyleLbl="sibTrans2D1" presStyleIdx="1" presStyleCnt="6"/>
      <dgm:spPr/>
      <dgm:t>
        <a:bodyPr/>
        <a:lstStyle/>
        <a:p>
          <a:endParaRPr lang="en-GB"/>
        </a:p>
      </dgm:t>
    </dgm:pt>
    <dgm:pt modelId="{F9F35FDF-23D3-45D8-A807-D235EC5E9DC2}" type="pres">
      <dgm:prSet presAssocID="{83EF3015-BE28-4148-96F9-AF31153C6389}" presName="node" presStyleLbl="node1" presStyleIdx="2" presStyleCnt="6" custScaleX="242644" custRadScaleRad="104176" custRadScaleInc="-10987">
        <dgm:presLayoutVars>
          <dgm:bulletEnabled val="1"/>
        </dgm:presLayoutVars>
      </dgm:prSet>
      <dgm:spPr/>
      <dgm:t>
        <a:bodyPr/>
        <a:lstStyle/>
        <a:p>
          <a:endParaRPr lang="en-GB"/>
        </a:p>
      </dgm:t>
    </dgm:pt>
    <dgm:pt modelId="{B49141DF-227D-4F19-A565-FD1E85032DA3}" type="pres">
      <dgm:prSet presAssocID="{54B3D5DE-1B6A-4CF3-A31C-4728B20608C2}" presName="sibTrans" presStyleLbl="sibTrans2D1" presStyleIdx="2" presStyleCnt="6" custScaleX="970405" custLinFactX="700000" custLinFactNeighborX="735393" custLinFactNeighborY="45140"/>
      <dgm:spPr/>
      <dgm:t>
        <a:bodyPr/>
        <a:lstStyle/>
        <a:p>
          <a:endParaRPr lang="en-GB"/>
        </a:p>
      </dgm:t>
    </dgm:pt>
    <dgm:pt modelId="{D927B280-7A50-46B0-A1C9-846DEC5898D5}" type="pres">
      <dgm:prSet presAssocID="{54B3D5DE-1B6A-4CF3-A31C-4728B20608C2}" presName="connectorText" presStyleLbl="sibTrans2D1" presStyleIdx="2" presStyleCnt="6"/>
      <dgm:spPr/>
      <dgm:t>
        <a:bodyPr/>
        <a:lstStyle/>
        <a:p>
          <a:endParaRPr lang="en-GB"/>
        </a:p>
      </dgm:t>
    </dgm:pt>
    <dgm:pt modelId="{8C229D22-F5DD-46BE-B26E-98A8D4C42C35}" type="pres">
      <dgm:prSet presAssocID="{33E01035-B92C-4DCC-BAD2-C7F7CF59550D}" presName="node" presStyleLbl="node1" presStyleIdx="3" presStyleCnt="6" custScaleX="234857" custRadScaleRad="101444" custRadScaleInc="19545">
        <dgm:presLayoutVars>
          <dgm:bulletEnabled val="1"/>
        </dgm:presLayoutVars>
      </dgm:prSet>
      <dgm:spPr/>
      <dgm:t>
        <a:bodyPr/>
        <a:lstStyle/>
        <a:p>
          <a:endParaRPr lang="en-GB"/>
        </a:p>
      </dgm:t>
    </dgm:pt>
    <dgm:pt modelId="{F51B1A45-9C18-4EEB-9AA9-5A9928BCD76E}" type="pres">
      <dgm:prSet presAssocID="{1927CB16-AEAB-4A19-9AE6-F788521352CC}" presName="sibTrans" presStyleLbl="sibTrans2D1" presStyleIdx="3" presStyleCnt="6" custScaleX="785961" custLinFactX="-719803" custLinFactNeighborX="-800000" custLinFactNeighborY="45954"/>
      <dgm:spPr/>
      <dgm:t>
        <a:bodyPr/>
        <a:lstStyle/>
        <a:p>
          <a:endParaRPr lang="en-GB"/>
        </a:p>
      </dgm:t>
    </dgm:pt>
    <dgm:pt modelId="{D87889F6-4095-4DFA-BB73-2999C633CA68}" type="pres">
      <dgm:prSet presAssocID="{1927CB16-AEAB-4A19-9AE6-F788521352CC}" presName="connectorText" presStyleLbl="sibTrans2D1" presStyleIdx="3" presStyleCnt="6"/>
      <dgm:spPr/>
      <dgm:t>
        <a:bodyPr/>
        <a:lstStyle/>
        <a:p>
          <a:endParaRPr lang="en-GB"/>
        </a:p>
      </dgm:t>
    </dgm:pt>
    <dgm:pt modelId="{8B568A92-F988-49EF-88CA-D2ECCB4875A2}" type="pres">
      <dgm:prSet presAssocID="{EBB55541-7EE2-4EA7-82E9-D40A94385C5F}" presName="node" presStyleLbl="node1" presStyleIdx="4" presStyleCnt="6" custScaleX="251790" custRadScaleRad="104163" custRadScaleInc="28341">
        <dgm:presLayoutVars>
          <dgm:bulletEnabled val="1"/>
        </dgm:presLayoutVars>
      </dgm:prSet>
      <dgm:spPr/>
      <dgm:t>
        <a:bodyPr/>
        <a:lstStyle/>
        <a:p>
          <a:endParaRPr lang="en-GB"/>
        </a:p>
      </dgm:t>
    </dgm:pt>
    <dgm:pt modelId="{2DB61C3B-CA24-4151-90B0-DA15B3175809}" type="pres">
      <dgm:prSet presAssocID="{5519EAC5-0029-4D0D-A1F9-D72EED4BD6D7}" presName="sibTrans" presStyleLbl="sibTrans2D1" presStyleIdx="4" presStyleCnt="6" custScaleX="258335" custLinFactNeighborX="15602" custLinFactNeighborY="9083"/>
      <dgm:spPr/>
      <dgm:t>
        <a:bodyPr/>
        <a:lstStyle/>
        <a:p>
          <a:endParaRPr lang="en-GB"/>
        </a:p>
      </dgm:t>
    </dgm:pt>
    <dgm:pt modelId="{338E800B-CA3E-4AAE-A262-958E37A365E4}" type="pres">
      <dgm:prSet presAssocID="{5519EAC5-0029-4D0D-A1F9-D72EED4BD6D7}" presName="connectorText" presStyleLbl="sibTrans2D1" presStyleIdx="4" presStyleCnt="6"/>
      <dgm:spPr/>
      <dgm:t>
        <a:bodyPr/>
        <a:lstStyle/>
        <a:p>
          <a:endParaRPr lang="en-GB"/>
        </a:p>
      </dgm:t>
    </dgm:pt>
    <dgm:pt modelId="{C2656E2C-03A4-4C5E-8C8B-7BEA8B9C2B1D}" type="pres">
      <dgm:prSet presAssocID="{488DCE44-C020-4FB7-BCCE-E8DF24427798}" presName="node" presStyleLbl="node1" presStyleIdx="5" presStyleCnt="6" custScaleX="262136" custRadScaleRad="97462" custRadScaleInc="-13831">
        <dgm:presLayoutVars>
          <dgm:bulletEnabled val="1"/>
        </dgm:presLayoutVars>
      </dgm:prSet>
      <dgm:spPr/>
      <dgm:t>
        <a:bodyPr/>
        <a:lstStyle/>
        <a:p>
          <a:endParaRPr lang="en-GB"/>
        </a:p>
      </dgm:t>
    </dgm:pt>
    <dgm:pt modelId="{131DA0E3-EBFE-489C-AE8C-C8EF25C021D3}" type="pres">
      <dgm:prSet presAssocID="{CCB78331-DF56-477A-B015-C536C72C4CCE}" presName="sibTrans" presStyleLbl="sibTrans2D1" presStyleIdx="5" presStyleCnt="6" custAng="11020076" custFlipHor="0" custScaleX="553010" custLinFactX="-800000" custLinFactNeighborX="-809627" custLinFactNeighborY="-42436"/>
      <dgm:spPr/>
      <dgm:t>
        <a:bodyPr/>
        <a:lstStyle/>
        <a:p>
          <a:endParaRPr lang="en-GB"/>
        </a:p>
      </dgm:t>
    </dgm:pt>
    <dgm:pt modelId="{BD51761F-30CA-4D66-917B-BF6BC0085C65}" type="pres">
      <dgm:prSet presAssocID="{CCB78331-DF56-477A-B015-C536C72C4CCE}" presName="connectorText" presStyleLbl="sibTrans2D1" presStyleIdx="5" presStyleCnt="6"/>
      <dgm:spPr/>
      <dgm:t>
        <a:bodyPr/>
        <a:lstStyle/>
        <a:p>
          <a:endParaRPr lang="en-GB"/>
        </a:p>
      </dgm:t>
    </dgm:pt>
  </dgm:ptLst>
  <dgm:cxnLst>
    <dgm:cxn modelId="{FEC0C7C8-1C88-47FC-B5A8-BC7DC3A24F7D}" type="presOf" srcId="{EBB55541-7EE2-4EA7-82E9-D40A94385C5F}" destId="{8B568A92-F988-49EF-88CA-D2ECCB4875A2}" srcOrd="0" destOrd="0" presId="urn:microsoft.com/office/officeart/2005/8/layout/cycle2"/>
    <dgm:cxn modelId="{1FDE2D34-7BF2-4D6F-BFB3-4768511A914A}" type="presOf" srcId="{1927CB16-AEAB-4A19-9AE6-F788521352CC}" destId="{F51B1A45-9C18-4EEB-9AA9-5A9928BCD76E}" srcOrd="0" destOrd="0" presId="urn:microsoft.com/office/officeart/2005/8/layout/cycle2"/>
    <dgm:cxn modelId="{460EEA1B-0A23-48F5-A2B2-7CC664083E3B}" type="presOf" srcId="{7D5617ED-6D48-458B-937B-BEBAD7D51D11}" destId="{6813A3D0-7F6D-459C-B549-9AA88F30D8D8}" srcOrd="0" destOrd="0" presId="urn:microsoft.com/office/officeart/2005/8/layout/cycle2"/>
    <dgm:cxn modelId="{E514E53E-D669-4666-9DFF-0FE6F7D6A2CA}" type="presOf" srcId="{924AF886-31F4-44C1-8C4A-53407CB8FA83}" destId="{99545F83-B9BD-48A7-895E-9A18FBB74A4F}" srcOrd="0" destOrd="0" presId="urn:microsoft.com/office/officeart/2005/8/layout/cycle2"/>
    <dgm:cxn modelId="{C0586941-2670-4AF6-B893-7B7F481402C4}" type="presOf" srcId="{83EF3015-BE28-4148-96F9-AF31153C6389}" destId="{F9F35FDF-23D3-45D8-A807-D235EC5E9DC2}" srcOrd="0" destOrd="0" presId="urn:microsoft.com/office/officeart/2005/8/layout/cycle2"/>
    <dgm:cxn modelId="{57BA7440-A46A-4F7B-9433-37EC9BA203E4}" srcId="{C24E2B22-811F-45CC-93A4-2F5EE92BCA0E}" destId="{924AF886-31F4-44C1-8C4A-53407CB8FA83}" srcOrd="1" destOrd="0" parTransId="{CEF9FC30-3AF7-4140-9FFB-0CD32F7E5A3D}" sibTransId="{33394744-9F23-4FBC-BDE3-8246C642EC37}"/>
    <dgm:cxn modelId="{657FEC60-4802-4CE5-BDF0-0A289E31210E}" type="presOf" srcId="{33394744-9F23-4FBC-BDE3-8246C642EC37}" destId="{8037ADD1-90AE-4276-ADD9-A33A83FE9BE4}" srcOrd="0" destOrd="0" presId="urn:microsoft.com/office/officeart/2005/8/layout/cycle2"/>
    <dgm:cxn modelId="{A84C09D4-88EF-49F3-B67F-2C4A67F84CC2}" srcId="{C24E2B22-811F-45CC-93A4-2F5EE92BCA0E}" destId="{33E01035-B92C-4DCC-BAD2-C7F7CF59550D}" srcOrd="3" destOrd="0" parTransId="{343C31FC-3FBC-4DE2-A4FB-536CC7DC5EFE}" sibTransId="{1927CB16-AEAB-4A19-9AE6-F788521352CC}"/>
    <dgm:cxn modelId="{B0E8910A-36FF-4B18-A8FB-AE94A9AB1F24}" srcId="{C24E2B22-811F-45CC-93A4-2F5EE92BCA0E}" destId="{7D5617ED-6D48-458B-937B-BEBAD7D51D11}" srcOrd="0" destOrd="0" parTransId="{95A9FA8C-9032-42C2-BA3B-9DD6E8633A1A}" sibTransId="{22AA88E2-85D4-4A7F-8C0D-572888C78DB5}"/>
    <dgm:cxn modelId="{D746414F-A25D-410C-90CF-45EE0677FFFB}" type="presOf" srcId="{CCB78331-DF56-477A-B015-C536C72C4CCE}" destId="{BD51761F-30CA-4D66-917B-BF6BC0085C65}" srcOrd="1" destOrd="0" presId="urn:microsoft.com/office/officeart/2005/8/layout/cycle2"/>
    <dgm:cxn modelId="{1DD7FAE8-313C-436D-9B3C-6ED64C59E787}" type="presOf" srcId="{33394744-9F23-4FBC-BDE3-8246C642EC37}" destId="{6B97E6E8-4F81-4B0C-BBE3-95A6BEA29150}" srcOrd="1" destOrd="0" presId="urn:microsoft.com/office/officeart/2005/8/layout/cycle2"/>
    <dgm:cxn modelId="{22DE48BF-D4E6-4994-93FA-FB1F3F7DD54D}" type="presOf" srcId="{54B3D5DE-1B6A-4CF3-A31C-4728B20608C2}" destId="{B49141DF-227D-4F19-A565-FD1E85032DA3}" srcOrd="0" destOrd="0" presId="urn:microsoft.com/office/officeart/2005/8/layout/cycle2"/>
    <dgm:cxn modelId="{6CE7425B-4151-416A-AA22-6B815DD04605}" type="presOf" srcId="{22AA88E2-85D4-4A7F-8C0D-572888C78DB5}" destId="{279E7889-6C84-4B8C-A3B7-55666BA9C138}" srcOrd="0" destOrd="0" presId="urn:microsoft.com/office/officeart/2005/8/layout/cycle2"/>
    <dgm:cxn modelId="{809C8C0C-DD10-414C-81A9-D2F5312FD028}" type="presOf" srcId="{5519EAC5-0029-4D0D-A1F9-D72EED4BD6D7}" destId="{338E800B-CA3E-4AAE-A262-958E37A365E4}" srcOrd="1" destOrd="0" presId="urn:microsoft.com/office/officeart/2005/8/layout/cycle2"/>
    <dgm:cxn modelId="{E86440E5-81C1-49A9-A391-83C1297A5AF3}" type="presOf" srcId="{22AA88E2-85D4-4A7F-8C0D-572888C78DB5}" destId="{B9BF50D3-43BB-4389-AFFD-938C31647E5C}" srcOrd="1" destOrd="0" presId="urn:microsoft.com/office/officeart/2005/8/layout/cycle2"/>
    <dgm:cxn modelId="{413FCF3C-2062-4AF6-B258-17AD676052A1}" type="presOf" srcId="{C24E2B22-811F-45CC-93A4-2F5EE92BCA0E}" destId="{D23DF106-54A1-4D0F-A5BB-A6BB016D359A}" srcOrd="0" destOrd="0" presId="urn:microsoft.com/office/officeart/2005/8/layout/cycle2"/>
    <dgm:cxn modelId="{29EDD9E0-2ED7-462C-BBF1-F747D84327CB}" srcId="{C24E2B22-811F-45CC-93A4-2F5EE92BCA0E}" destId="{83EF3015-BE28-4148-96F9-AF31153C6389}" srcOrd="2" destOrd="0" parTransId="{0E75D205-289B-42D8-AE9C-667C83E57BA6}" sibTransId="{54B3D5DE-1B6A-4CF3-A31C-4728B20608C2}"/>
    <dgm:cxn modelId="{54840890-5ED2-46FB-9E96-B22AF3F86A9D}" type="presOf" srcId="{33E01035-B92C-4DCC-BAD2-C7F7CF59550D}" destId="{8C229D22-F5DD-46BE-B26E-98A8D4C42C35}" srcOrd="0" destOrd="0" presId="urn:microsoft.com/office/officeart/2005/8/layout/cycle2"/>
    <dgm:cxn modelId="{5C8A91F4-76EB-4C4D-9662-5DD94E9C3B83}" type="presOf" srcId="{5519EAC5-0029-4D0D-A1F9-D72EED4BD6D7}" destId="{2DB61C3B-CA24-4151-90B0-DA15B3175809}" srcOrd="0" destOrd="0" presId="urn:microsoft.com/office/officeart/2005/8/layout/cycle2"/>
    <dgm:cxn modelId="{81D52AFB-1F1D-48D5-9305-128B94FA1877}" type="presOf" srcId="{1927CB16-AEAB-4A19-9AE6-F788521352CC}" destId="{D87889F6-4095-4DFA-BB73-2999C633CA68}" srcOrd="1" destOrd="0" presId="urn:microsoft.com/office/officeart/2005/8/layout/cycle2"/>
    <dgm:cxn modelId="{709FD61E-F7E4-49C1-8832-506BE12C304D}" type="presOf" srcId="{CCB78331-DF56-477A-B015-C536C72C4CCE}" destId="{131DA0E3-EBFE-489C-AE8C-C8EF25C021D3}" srcOrd="0" destOrd="0" presId="urn:microsoft.com/office/officeart/2005/8/layout/cycle2"/>
    <dgm:cxn modelId="{4EAEECD9-D63B-4403-BFED-E9DF61CA2227}" type="presOf" srcId="{54B3D5DE-1B6A-4CF3-A31C-4728B20608C2}" destId="{D927B280-7A50-46B0-A1C9-846DEC5898D5}" srcOrd="1" destOrd="0" presId="urn:microsoft.com/office/officeart/2005/8/layout/cycle2"/>
    <dgm:cxn modelId="{23449C8D-336C-46BD-972B-207F23F4E034}" srcId="{C24E2B22-811F-45CC-93A4-2F5EE92BCA0E}" destId="{488DCE44-C020-4FB7-BCCE-E8DF24427798}" srcOrd="5" destOrd="0" parTransId="{BD0E7AAE-48E6-4226-B044-7377B4A7CB28}" sibTransId="{CCB78331-DF56-477A-B015-C536C72C4CCE}"/>
    <dgm:cxn modelId="{955C904A-14A4-4571-B30F-094E148DF557}" srcId="{C24E2B22-811F-45CC-93A4-2F5EE92BCA0E}" destId="{EBB55541-7EE2-4EA7-82E9-D40A94385C5F}" srcOrd="4" destOrd="0" parTransId="{3FE5C8FD-849C-4131-A703-55B70B0E1149}" sibTransId="{5519EAC5-0029-4D0D-A1F9-D72EED4BD6D7}"/>
    <dgm:cxn modelId="{F1DFD3FD-0DCE-4556-B427-1E909D0093FB}" type="presOf" srcId="{488DCE44-C020-4FB7-BCCE-E8DF24427798}" destId="{C2656E2C-03A4-4C5E-8C8B-7BEA8B9C2B1D}" srcOrd="0" destOrd="0" presId="urn:microsoft.com/office/officeart/2005/8/layout/cycle2"/>
    <dgm:cxn modelId="{9291B01F-D602-4C9E-858A-B50B9648E3F7}" type="presParOf" srcId="{D23DF106-54A1-4D0F-A5BB-A6BB016D359A}" destId="{6813A3D0-7F6D-459C-B549-9AA88F30D8D8}" srcOrd="0" destOrd="0" presId="urn:microsoft.com/office/officeart/2005/8/layout/cycle2"/>
    <dgm:cxn modelId="{B5EA743E-2027-4FD5-A86D-7A9AFA7A5EA1}" type="presParOf" srcId="{D23DF106-54A1-4D0F-A5BB-A6BB016D359A}" destId="{279E7889-6C84-4B8C-A3B7-55666BA9C138}" srcOrd="1" destOrd="0" presId="urn:microsoft.com/office/officeart/2005/8/layout/cycle2"/>
    <dgm:cxn modelId="{97EC6187-0EED-4958-AD93-E62515025A56}" type="presParOf" srcId="{279E7889-6C84-4B8C-A3B7-55666BA9C138}" destId="{B9BF50D3-43BB-4389-AFFD-938C31647E5C}" srcOrd="0" destOrd="0" presId="urn:microsoft.com/office/officeart/2005/8/layout/cycle2"/>
    <dgm:cxn modelId="{05D6FACE-2F18-4068-8B38-77B78DE38667}" type="presParOf" srcId="{D23DF106-54A1-4D0F-A5BB-A6BB016D359A}" destId="{99545F83-B9BD-48A7-895E-9A18FBB74A4F}" srcOrd="2" destOrd="0" presId="urn:microsoft.com/office/officeart/2005/8/layout/cycle2"/>
    <dgm:cxn modelId="{D1AF84DE-514F-4CB6-80A1-54F34081A9FD}" type="presParOf" srcId="{D23DF106-54A1-4D0F-A5BB-A6BB016D359A}" destId="{8037ADD1-90AE-4276-ADD9-A33A83FE9BE4}" srcOrd="3" destOrd="0" presId="urn:microsoft.com/office/officeart/2005/8/layout/cycle2"/>
    <dgm:cxn modelId="{7F07C001-64C6-48ED-9120-224BA34EDF7B}" type="presParOf" srcId="{8037ADD1-90AE-4276-ADD9-A33A83FE9BE4}" destId="{6B97E6E8-4F81-4B0C-BBE3-95A6BEA29150}" srcOrd="0" destOrd="0" presId="urn:microsoft.com/office/officeart/2005/8/layout/cycle2"/>
    <dgm:cxn modelId="{9BCF58F2-D2FF-4931-B79D-1D731D1BDE64}" type="presParOf" srcId="{D23DF106-54A1-4D0F-A5BB-A6BB016D359A}" destId="{F9F35FDF-23D3-45D8-A807-D235EC5E9DC2}" srcOrd="4" destOrd="0" presId="urn:microsoft.com/office/officeart/2005/8/layout/cycle2"/>
    <dgm:cxn modelId="{43B5D1EF-8433-4AAD-B8E2-37E078971BCC}" type="presParOf" srcId="{D23DF106-54A1-4D0F-A5BB-A6BB016D359A}" destId="{B49141DF-227D-4F19-A565-FD1E85032DA3}" srcOrd="5" destOrd="0" presId="urn:microsoft.com/office/officeart/2005/8/layout/cycle2"/>
    <dgm:cxn modelId="{B97E09CB-412E-47EB-80CA-D9F00067E100}" type="presParOf" srcId="{B49141DF-227D-4F19-A565-FD1E85032DA3}" destId="{D927B280-7A50-46B0-A1C9-846DEC5898D5}" srcOrd="0" destOrd="0" presId="urn:microsoft.com/office/officeart/2005/8/layout/cycle2"/>
    <dgm:cxn modelId="{13D8CF5C-2787-47D2-8914-7BA1EB996808}" type="presParOf" srcId="{D23DF106-54A1-4D0F-A5BB-A6BB016D359A}" destId="{8C229D22-F5DD-46BE-B26E-98A8D4C42C35}" srcOrd="6" destOrd="0" presId="urn:microsoft.com/office/officeart/2005/8/layout/cycle2"/>
    <dgm:cxn modelId="{A6720768-2302-4947-AA51-467082818A55}" type="presParOf" srcId="{D23DF106-54A1-4D0F-A5BB-A6BB016D359A}" destId="{F51B1A45-9C18-4EEB-9AA9-5A9928BCD76E}" srcOrd="7" destOrd="0" presId="urn:microsoft.com/office/officeart/2005/8/layout/cycle2"/>
    <dgm:cxn modelId="{D66DCA9E-664A-46AD-A0F0-1411D7520710}" type="presParOf" srcId="{F51B1A45-9C18-4EEB-9AA9-5A9928BCD76E}" destId="{D87889F6-4095-4DFA-BB73-2999C633CA68}" srcOrd="0" destOrd="0" presId="urn:microsoft.com/office/officeart/2005/8/layout/cycle2"/>
    <dgm:cxn modelId="{B2792037-3C18-493F-BB89-A3E9B46D8E18}" type="presParOf" srcId="{D23DF106-54A1-4D0F-A5BB-A6BB016D359A}" destId="{8B568A92-F988-49EF-88CA-D2ECCB4875A2}" srcOrd="8" destOrd="0" presId="urn:microsoft.com/office/officeart/2005/8/layout/cycle2"/>
    <dgm:cxn modelId="{8388291B-DE26-448F-A755-5B9398D05871}" type="presParOf" srcId="{D23DF106-54A1-4D0F-A5BB-A6BB016D359A}" destId="{2DB61C3B-CA24-4151-90B0-DA15B3175809}" srcOrd="9" destOrd="0" presId="urn:microsoft.com/office/officeart/2005/8/layout/cycle2"/>
    <dgm:cxn modelId="{2BCFAE81-765A-4329-8637-3DA74C2D0F0A}" type="presParOf" srcId="{2DB61C3B-CA24-4151-90B0-DA15B3175809}" destId="{338E800B-CA3E-4AAE-A262-958E37A365E4}" srcOrd="0" destOrd="0" presId="urn:microsoft.com/office/officeart/2005/8/layout/cycle2"/>
    <dgm:cxn modelId="{E66B4B92-9C3B-4B8E-9605-FAE923361BE7}" type="presParOf" srcId="{D23DF106-54A1-4D0F-A5BB-A6BB016D359A}" destId="{C2656E2C-03A4-4C5E-8C8B-7BEA8B9C2B1D}" srcOrd="10" destOrd="0" presId="urn:microsoft.com/office/officeart/2005/8/layout/cycle2"/>
    <dgm:cxn modelId="{CEF34D28-788B-4348-8726-3806D448A91D}" type="presParOf" srcId="{D23DF106-54A1-4D0F-A5BB-A6BB016D359A}" destId="{131DA0E3-EBFE-489C-AE8C-C8EF25C021D3}" srcOrd="11" destOrd="0" presId="urn:microsoft.com/office/officeart/2005/8/layout/cycle2"/>
    <dgm:cxn modelId="{2A9F7A40-7586-4A4E-BCD6-47F5F11C88B8}" type="presParOf" srcId="{131DA0E3-EBFE-489C-AE8C-C8EF25C021D3}" destId="{BD51761F-30CA-4D66-917B-BF6BC0085C65}"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5AE2C5-883E-4EB3-B598-AB0A05FA4C29}"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6E5568A-BBDA-445E-9B69-D27BE11DBB31}">
      <dgm:prSet phldrT="[Text]"/>
      <dgm:spPr/>
      <dgm:t>
        <a:bodyPr/>
        <a:lstStyle/>
        <a:p>
          <a:r>
            <a:rPr lang="en-GB" dirty="0"/>
            <a:t>Suspensive clause : Launch of the tender before FA signature</a:t>
          </a:r>
        </a:p>
      </dgm:t>
    </dgm:pt>
    <dgm:pt modelId="{C17DB2C5-3590-4F5C-A566-A7DD154D1238}" type="parTrans" cxnId="{A79B90B7-A3E6-4E8B-9161-519F61CD81D9}">
      <dgm:prSet/>
      <dgm:spPr/>
      <dgm:t>
        <a:bodyPr/>
        <a:lstStyle/>
        <a:p>
          <a:endParaRPr lang="en-GB"/>
        </a:p>
      </dgm:t>
    </dgm:pt>
    <dgm:pt modelId="{41ED914D-6F01-42D5-8F9C-ADDABA5F5BD6}" type="sibTrans" cxnId="{A79B90B7-A3E6-4E8B-9161-519F61CD81D9}">
      <dgm:prSet/>
      <dgm:spPr/>
      <dgm:t>
        <a:bodyPr/>
        <a:lstStyle/>
        <a:p>
          <a:endParaRPr lang="en-GB"/>
        </a:p>
      </dgm:t>
    </dgm:pt>
    <dgm:pt modelId="{E9E141F1-4514-4461-AF77-9E221A4536C1}">
      <dgm:prSet phldrT="[Text]" custT="1"/>
      <dgm:spPr/>
      <dgm:t>
        <a:bodyPr/>
        <a:lstStyle/>
        <a:p>
          <a:r>
            <a:rPr lang="en-GB" sz="1600" dirty="0"/>
            <a:t>Closure phase </a:t>
          </a:r>
        </a:p>
      </dgm:t>
    </dgm:pt>
    <dgm:pt modelId="{7248A9D6-68A8-4A49-9496-C7D8C62DA13E}" type="parTrans" cxnId="{3B8C861B-08A8-4B68-A518-DD1CC849D573}">
      <dgm:prSet/>
      <dgm:spPr/>
      <dgm:t>
        <a:bodyPr/>
        <a:lstStyle/>
        <a:p>
          <a:endParaRPr lang="en-GB"/>
        </a:p>
      </dgm:t>
    </dgm:pt>
    <dgm:pt modelId="{41473FC8-E8F7-44F1-81EF-FB0C7E97FA7F}" type="sibTrans" cxnId="{3B8C861B-08A8-4B68-A518-DD1CC849D573}">
      <dgm:prSet/>
      <dgm:spPr/>
      <dgm:t>
        <a:bodyPr/>
        <a:lstStyle/>
        <a:p>
          <a:endParaRPr lang="en-GB"/>
        </a:p>
      </dgm:t>
    </dgm:pt>
    <dgm:pt modelId="{7A33504E-7E2A-44FD-A11C-BC69C8FE1F82}">
      <dgm:prSet phldrT="[Text]" custT="1"/>
      <dgm:spPr/>
      <dgm:t>
        <a:bodyPr/>
        <a:lstStyle/>
        <a:p>
          <a:r>
            <a:rPr lang="en-GB" sz="1600" dirty="0"/>
            <a:t>Operational implementation period </a:t>
          </a:r>
        </a:p>
        <a:p>
          <a:endParaRPr lang="en-GB" sz="900" dirty="0"/>
        </a:p>
      </dgm:t>
    </dgm:pt>
    <dgm:pt modelId="{38718A80-7FC7-4247-AA11-2008F455F632}" type="parTrans" cxnId="{CA751849-73C4-42D7-B9CB-8F250DBC5969}">
      <dgm:prSet/>
      <dgm:spPr/>
      <dgm:t>
        <a:bodyPr/>
        <a:lstStyle/>
        <a:p>
          <a:endParaRPr lang="en-GB"/>
        </a:p>
      </dgm:t>
    </dgm:pt>
    <dgm:pt modelId="{B34136DB-650F-4461-8466-E6622ED575B4}" type="sibTrans" cxnId="{CA751849-73C4-42D7-B9CB-8F250DBC5969}">
      <dgm:prSet/>
      <dgm:spPr/>
      <dgm:t>
        <a:bodyPr/>
        <a:lstStyle/>
        <a:p>
          <a:endParaRPr lang="en-GB"/>
        </a:p>
      </dgm:t>
    </dgm:pt>
    <dgm:pt modelId="{42818A38-497D-4EC3-AF9C-33240230A070}" type="pres">
      <dgm:prSet presAssocID="{935AE2C5-883E-4EB3-B598-AB0A05FA4C29}" presName="Name0" presStyleCnt="0">
        <dgm:presLayoutVars>
          <dgm:dir/>
          <dgm:resizeHandles val="exact"/>
        </dgm:presLayoutVars>
      </dgm:prSet>
      <dgm:spPr/>
    </dgm:pt>
    <dgm:pt modelId="{F0931732-6619-40FB-828E-4B37C1CF3862}" type="pres">
      <dgm:prSet presAssocID="{D6E5568A-BBDA-445E-9B69-D27BE11DBB31}" presName="composite" presStyleCnt="0"/>
      <dgm:spPr/>
    </dgm:pt>
    <dgm:pt modelId="{47740C28-124C-46EE-A78D-43C368AC1451}" type="pres">
      <dgm:prSet presAssocID="{D6E5568A-BBDA-445E-9B69-D27BE11DBB31}" presName="bgChev" presStyleLbl="node1" presStyleIdx="0" presStyleCnt="3" custScaleX="117960" custLinFactY="-4823" custLinFactNeighborX="8508" custLinFactNeighborY="-100000"/>
      <dgm:spPr>
        <a:solidFill>
          <a:schemeClr val="bg1">
            <a:lumMod val="75000"/>
          </a:schemeClr>
        </a:solidFill>
      </dgm:spPr>
    </dgm:pt>
    <dgm:pt modelId="{F573AE44-AF8E-4230-B009-1A9D964E3DBB}" type="pres">
      <dgm:prSet presAssocID="{D6E5568A-BBDA-445E-9B69-D27BE11DBB31}" presName="txNode" presStyleLbl="fgAcc1" presStyleIdx="0" presStyleCnt="3" custScaleY="164741" custLinFactNeighborX="-11538" custLinFactNeighborY="9085">
        <dgm:presLayoutVars>
          <dgm:bulletEnabled val="1"/>
        </dgm:presLayoutVars>
      </dgm:prSet>
      <dgm:spPr/>
      <dgm:t>
        <a:bodyPr/>
        <a:lstStyle/>
        <a:p>
          <a:endParaRPr lang="en-GB"/>
        </a:p>
      </dgm:t>
    </dgm:pt>
    <dgm:pt modelId="{86E3728C-E43F-49D4-AEF9-27893B13878E}" type="pres">
      <dgm:prSet presAssocID="{41ED914D-6F01-42D5-8F9C-ADDABA5F5BD6}" presName="compositeSpace" presStyleCnt="0"/>
      <dgm:spPr/>
    </dgm:pt>
    <dgm:pt modelId="{3B396312-7698-45B2-9F13-FF61309A7910}" type="pres">
      <dgm:prSet presAssocID="{7A33504E-7E2A-44FD-A11C-BC69C8FE1F82}" presName="composite" presStyleCnt="0"/>
      <dgm:spPr/>
    </dgm:pt>
    <dgm:pt modelId="{469E5E44-215A-4D60-AAB5-9F7FFA34EAF9}" type="pres">
      <dgm:prSet presAssocID="{7A33504E-7E2A-44FD-A11C-BC69C8FE1F82}" presName="bgChev" presStyleLbl="node1" presStyleIdx="1" presStyleCnt="3" custScaleX="333416" custScaleY="165917" custLinFactNeighborX="23978" custLinFactNeighborY="-13283"/>
      <dgm:spPr/>
    </dgm:pt>
    <dgm:pt modelId="{918CE2EE-BEAF-4EA0-9FBA-575C61EE479A}" type="pres">
      <dgm:prSet presAssocID="{7A33504E-7E2A-44FD-A11C-BC69C8FE1F82}" presName="txNode" presStyleLbl="fgAcc1" presStyleIdx="1" presStyleCnt="3" custScaleX="212313" custScaleY="182808" custLinFactNeighborX="48677" custLinFactNeighborY="-8946">
        <dgm:presLayoutVars>
          <dgm:bulletEnabled val="1"/>
        </dgm:presLayoutVars>
      </dgm:prSet>
      <dgm:spPr/>
      <dgm:t>
        <a:bodyPr/>
        <a:lstStyle/>
        <a:p>
          <a:endParaRPr lang="en-GB"/>
        </a:p>
      </dgm:t>
    </dgm:pt>
    <dgm:pt modelId="{12D2D3EA-AC80-4432-8191-A5CA6005AA9D}" type="pres">
      <dgm:prSet presAssocID="{B34136DB-650F-4461-8466-E6622ED575B4}" presName="compositeSpace" presStyleCnt="0"/>
      <dgm:spPr/>
    </dgm:pt>
    <dgm:pt modelId="{8B031F53-9162-4182-AE1E-1696C482F1AB}" type="pres">
      <dgm:prSet presAssocID="{E9E141F1-4514-4461-AF77-9E221A4536C1}" presName="composite" presStyleCnt="0"/>
      <dgm:spPr/>
    </dgm:pt>
    <dgm:pt modelId="{1DD2CF7C-D713-480A-B676-D5CE675668AA}" type="pres">
      <dgm:prSet presAssocID="{E9E141F1-4514-4461-AF77-9E221A4536C1}" presName="bgChev" presStyleLbl="node1" presStyleIdx="2" presStyleCnt="3" custScaleX="122354" custScaleY="139746" custLinFactNeighborX="15691" custLinFactNeighborY="-38259"/>
      <dgm:spPr>
        <a:solidFill>
          <a:schemeClr val="accent6">
            <a:lumMod val="75000"/>
          </a:schemeClr>
        </a:solidFill>
      </dgm:spPr>
    </dgm:pt>
    <dgm:pt modelId="{5A1A86B6-EC55-45FD-ACED-539C628B2D4E}" type="pres">
      <dgm:prSet presAssocID="{E9E141F1-4514-4461-AF77-9E221A4536C1}" presName="txNode" presStyleLbl="fgAcc1" presStyleIdx="2" presStyleCnt="3" custLinFactNeighborX="-10354" custLinFactNeighborY="-32757">
        <dgm:presLayoutVars>
          <dgm:bulletEnabled val="1"/>
        </dgm:presLayoutVars>
      </dgm:prSet>
      <dgm:spPr/>
      <dgm:t>
        <a:bodyPr/>
        <a:lstStyle/>
        <a:p>
          <a:endParaRPr lang="en-GB"/>
        </a:p>
      </dgm:t>
    </dgm:pt>
  </dgm:ptLst>
  <dgm:cxnLst>
    <dgm:cxn modelId="{0E574C68-4DA9-401B-AB9C-3F69013C2C31}" type="presOf" srcId="{E9E141F1-4514-4461-AF77-9E221A4536C1}" destId="{5A1A86B6-EC55-45FD-ACED-539C628B2D4E}" srcOrd="0" destOrd="0" presId="urn:microsoft.com/office/officeart/2005/8/layout/chevronAccent+Icon"/>
    <dgm:cxn modelId="{3B8C861B-08A8-4B68-A518-DD1CC849D573}" srcId="{935AE2C5-883E-4EB3-B598-AB0A05FA4C29}" destId="{E9E141F1-4514-4461-AF77-9E221A4536C1}" srcOrd="2" destOrd="0" parTransId="{7248A9D6-68A8-4A49-9496-C7D8C62DA13E}" sibTransId="{41473FC8-E8F7-44F1-81EF-FB0C7E97FA7F}"/>
    <dgm:cxn modelId="{A79B90B7-A3E6-4E8B-9161-519F61CD81D9}" srcId="{935AE2C5-883E-4EB3-B598-AB0A05FA4C29}" destId="{D6E5568A-BBDA-445E-9B69-D27BE11DBB31}" srcOrd="0" destOrd="0" parTransId="{C17DB2C5-3590-4F5C-A566-A7DD154D1238}" sibTransId="{41ED914D-6F01-42D5-8F9C-ADDABA5F5BD6}"/>
    <dgm:cxn modelId="{ED3057F6-A1D1-4C0F-B38D-FA854E4A4FEF}" type="presOf" srcId="{7A33504E-7E2A-44FD-A11C-BC69C8FE1F82}" destId="{918CE2EE-BEAF-4EA0-9FBA-575C61EE479A}" srcOrd="0" destOrd="0" presId="urn:microsoft.com/office/officeart/2005/8/layout/chevronAccent+Icon"/>
    <dgm:cxn modelId="{005A1528-D500-4F98-A63E-2B2E0B6A60AA}" type="presOf" srcId="{D6E5568A-BBDA-445E-9B69-D27BE11DBB31}" destId="{F573AE44-AF8E-4230-B009-1A9D964E3DBB}" srcOrd="0" destOrd="0" presId="urn:microsoft.com/office/officeart/2005/8/layout/chevronAccent+Icon"/>
    <dgm:cxn modelId="{AAD13456-66D3-4B74-ABE6-EB4A44709ED2}" type="presOf" srcId="{935AE2C5-883E-4EB3-B598-AB0A05FA4C29}" destId="{42818A38-497D-4EC3-AF9C-33240230A070}" srcOrd="0" destOrd="0" presId="urn:microsoft.com/office/officeart/2005/8/layout/chevronAccent+Icon"/>
    <dgm:cxn modelId="{CA751849-73C4-42D7-B9CB-8F250DBC5969}" srcId="{935AE2C5-883E-4EB3-B598-AB0A05FA4C29}" destId="{7A33504E-7E2A-44FD-A11C-BC69C8FE1F82}" srcOrd="1" destOrd="0" parTransId="{38718A80-7FC7-4247-AA11-2008F455F632}" sibTransId="{B34136DB-650F-4461-8466-E6622ED575B4}"/>
    <dgm:cxn modelId="{196E1A39-445A-4527-A70F-C95964889E83}" type="presParOf" srcId="{42818A38-497D-4EC3-AF9C-33240230A070}" destId="{F0931732-6619-40FB-828E-4B37C1CF3862}" srcOrd="0" destOrd="0" presId="urn:microsoft.com/office/officeart/2005/8/layout/chevronAccent+Icon"/>
    <dgm:cxn modelId="{CA74CABE-35A8-43C6-9F93-D8ADC4361B55}" type="presParOf" srcId="{F0931732-6619-40FB-828E-4B37C1CF3862}" destId="{47740C28-124C-46EE-A78D-43C368AC1451}" srcOrd="0" destOrd="0" presId="urn:microsoft.com/office/officeart/2005/8/layout/chevronAccent+Icon"/>
    <dgm:cxn modelId="{3322A5FB-E213-4A9D-B1BE-CC1A24340D8E}" type="presParOf" srcId="{F0931732-6619-40FB-828E-4B37C1CF3862}" destId="{F573AE44-AF8E-4230-B009-1A9D964E3DBB}" srcOrd="1" destOrd="0" presId="urn:microsoft.com/office/officeart/2005/8/layout/chevronAccent+Icon"/>
    <dgm:cxn modelId="{5D679D3E-F195-4D43-9D67-98CEE56AE4C7}" type="presParOf" srcId="{42818A38-497D-4EC3-AF9C-33240230A070}" destId="{86E3728C-E43F-49D4-AEF9-27893B13878E}" srcOrd="1" destOrd="0" presId="urn:microsoft.com/office/officeart/2005/8/layout/chevronAccent+Icon"/>
    <dgm:cxn modelId="{29F72712-B072-4E50-9EC7-5E5394F86DCF}" type="presParOf" srcId="{42818A38-497D-4EC3-AF9C-33240230A070}" destId="{3B396312-7698-45B2-9F13-FF61309A7910}" srcOrd="2" destOrd="0" presId="urn:microsoft.com/office/officeart/2005/8/layout/chevronAccent+Icon"/>
    <dgm:cxn modelId="{E1722E56-F502-4662-963C-AD02C6039646}" type="presParOf" srcId="{3B396312-7698-45B2-9F13-FF61309A7910}" destId="{469E5E44-215A-4D60-AAB5-9F7FFA34EAF9}" srcOrd="0" destOrd="0" presId="urn:microsoft.com/office/officeart/2005/8/layout/chevronAccent+Icon"/>
    <dgm:cxn modelId="{46FA3012-48F0-4FAB-A72E-81C6BE3E8B80}" type="presParOf" srcId="{3B396312-7698-45B2-9F13-FF61309A7910}" destId="{918CE2EE-BEAF-4EA0-9FBA-575C61EE479A}" srcOrd="1" destOrd="0" presId="urn:microsoft.com/office/officeart/2005/8/layout/chevronAccent+Icon"/>
    <dgm:cxn modelId="{96757C71-385E-40F9-89CD-2AD48220F672}" type="presParOf" srcId="{42818A38-497D-4EC3-AF9C-33240230A070}" destId="{12D2D3EA-AC80-4432-8191-A5CA6005AA9D}" srcOrd="3" destOrd="0" presId="urn:microsoft.com/office/officeart/2005/8/layout/chevronAccent+Icon"/>
    <dgm:cxn modelId="{0D11C8E6-7457-454F-A0A0-358F5EE99589}" type="presParOf" srcId="{42818A38-497D-4EC3-AF9C-33240230A070}" destId="{8B031F53-9162-4182-AE1E-1696C482F1AB}" srcOrd="4" destOrd="0" presId="urn:microsoft.com/office/officeart/2005/8/layout/chevronAccent+Icon"/>
    <dgm:cxn modelId="{9772AD54-DA63-4E37-9E2E-018F039FDD20}" type="presParOf" srcId="{8B031F53-9162-4182-AE1E-1696C482F1AB}" destId="{1DD2CF7C-D713-480A-B676-D5CE675668AA}" srcOrd="0" destOrd="0" presId="urn:microsoft.com/office/officeart/2005/8/layout/chevronAccent+Icon"/>
    <dgm:cxn modelId="{3D4CF10E-1843-4407-982F-DE6E9808F444}" type="presParOf" srcId="{8B031F53-9162-4182-AE1E-1696C482F1AB}" destId="{5A1A86B6-EC55-45FD-ACED-539C628B2D4E}"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B041CD-4400-499D-90F8-32E3C85F79A7}" type="doc">
      <dgm:prSet loTypeId="urn:microsoft.com/office/officeart/2005/8/layout/vList6" loCatId="process" qsTypeId="urn:microsoft.com/office/officeart/2005/8/quickstyle/3d3" qsCatId="3D" csTypeId="urn:microsoft.com/office/officeart/2005/8/colors/colorful4" csCatId="colorful" phldr="1"/>
      <dgm:spPr/>
      <dgm:t>
        <a:bodyPr/>
        <a:lstStyle/>
        <a:p>
          <a:endParaRPr lang="en-GB"/>
        </a:p>
      </dgm:t>
    </dgm:pt>
    <dgm:pt modelId="{34599E1C-980C-4CF9-9599-16D482C91135}">
      <dgm:prSet phldrT="[Text]"/>
      <dgm:spPr>
        <a:solidFill>
          <a:srgbClr val="75195B"/>
        </a:solidFill>
      </dgm:spPr>
      <dgm:t>
        <a:bodyPr/>
        <a:lstStyle/>
        <a:p>
          <a:r>
            <a:rPr lang="en-GB" dirty="0" smtClean="0"/>
            <a:t>Food Security thematic programme</a:t>
          </a:r>
          <a:endParaRPr lang="en-GB" dirty="0"/>
        </a:p>
      </dgm:t>
    </dgm:pt>
    <dgm:pt modelId="{2945DF02-BB4F-4DEA-A329-BEDB4FC29ABD}" type="parTrans" cxnId="{E03D23B8-3450-447B-909A-1B7A604798A9}">
      <dgm:prSet/>
      <dgm:spPr/>
      <dgm:t>
        <a:bodyPr/>
        <a:lstStyle/>
        <a:p>
          <a:endParaRPr lang="en-GB"/>
        </a:p>
      </dgm:t>
    </dgm:pt>
    <dgm:pt modelId="{6F67A2DA-E3A7-4869-B445-870A89522A25}" type="sibTrans" cxnId="{E03D23B8-3450-447B-909A-1B7A604798A9}">
      <dgm:prSet/>
      <dgm:spPr/>
      <dgm:t>
        <a:bodyPr/>
        <a:lstStyle/>
        <a:p>
          <a:endParaRPr lang="en-GB"/>
        </a:p>
      </dgm:t>
    </dgm:pt>
    <dgm:pt modelId="{7A337758-62EC-4AA5-A2EF-BDEF99A72338}">
      <dgm:prSet phldrT="[Text]" custT="1"/>
      <dgm:spPr/>
      <dgm:t>
        <a:bodyPr/>
        <a:lstStyle/>
        <a:p>
          <a:r>
            <a:rPr lang="en-GB" sz="3000" dirty="0" smtClean="0"/>
            <a:t>ILTS</a:t>
          </a:r>
          <a:endParaRPr lang="en-GB" sz="3000" dirty="0"/>
        </a:p>
      </dgm:t>
    </dgm:pt>
    <dgm:pt modelId="{92A9717D-6E49-4312-80EF-451700887026}" type="parTrans" cxnId="{44C870B2-98DC-4DDD-BBC4-61B4FA4A337F}">
      <dgm:prSet/>
      <dgm:spPr/>
      <dgm:t>
        <a:bodyPr/>
        <a:lstStyle/>
        <a:p>
          <a:endParaRPr lang="en-GB"/>
        </a:p>
      </dgm:t>
    </dgm:pt>
    <dgm:pt modelId="{6B9A028C-54F2-40E7-908F-7ACC891DDB16}" type="sibTrans" cxnId="{44C870B2-98DC-4DDD-BBC4-61B4FA4A337F}">
      <dgm:prSet/>
      <dgm:spPr/>
      <dgm:t>
        <a:bodyPr/>
        <a:lstStyle/>
        <a:p>
          <a:endParaRPr lang="en-GB"/>
        </a:p>
      </dgm:t>
    </dgm:pt>
    <dgm:pt modelId="{AD4FA036-50E6-424D-A7A0-8EFF18075F2A}">
      <dgm:prSet phldrT="[Text]" custT="1"/>
      <dgm:spPr/>
      <dgm:t>
        <a:bodyPr/>
        <a:lstStyle/>
        <a:p>
          <a:r>
            <a:rPr lang="en-GB" sz="3000" dirty="0" smtClean="0"/>
            <a:t>FIRST</a:t>
          </a:r>
          <a:endParaRPr lang="en-GB" sz="3000" dirty="0"/>
        </a:p>
      </dgm:t>
    </dgm:pt>
    <dgm:pt modelId="{AB62B3FB-023A-4BC8-9ED8-56FDDAC1C91E}" type="parTrans" cxnId="{E3F63D9D-0547-4CB7-AD08-FA171567C6F4}">
      <dgm:prSet/>
      <dgm:spPr/>
      <dgm:t>
        <a:bodyPr/>
        <a:lstStyle/>
        <a:p>
          <a:endParaRPr lang="en-GB"/>
        </a:p>
      </dgm:t>
    </dgm:pt>
    <dgm:pt modelId="{E473B916-4B47-4D26-8291-76ED2C497074}" type="sibTrans" cxnId="{E3F63D9D-0547-4CB7-AD08-FA171567C6F4}">
      <dgm:prSet/>
      <dgm:spPr/>
      <dgm:t>
        <a:bodyPr/>
        <a:lstStyle/>
        <a:p>
          <a:endParaRPr lang="en-GB"/>
        </a:p>
      </dgm:t>
    </dgm:pt>
    <dgm:pt modelId="{48A445A1-4623-4BD9-82C2-EAE4EFBEBEDF}">
      <dgm:prSet phldrT="[Text]"/>
      <dgm:spPr/>
      <dgm:t>
        <a:bodyPr/>
        <a:lstStyle/>
        <a:p>
          <a:r>
            <a:rPr lang="en-GB" dirty="0" smtClean="0"/>
            <a:t>Civil Society Local Authorities budget line</a:t>
          </a:r>
          <a:endParaRPr lang="en-GB" dirty="0"/>
        </a:p>
      </dgm:t>
    </dgm:pt>
    <dgm:pt modelId="{CC27E3EA-92F3-41BC-80C6-80DDF2EDEE05}" type="parTrans" cxnId="{BE8CD6CC-FB9C-415E-9DA3-55C8FDB89D23}">
      <dgm:prSet/>
      <dgm:spPr/>
      <dgm:t>
        <a:bodyPr/>
        <a:lstStyle/>
        <a:p>
          <a:endParaRPr lang="en-GB"/>
        </a:p>
      </dgm:t>
    </dgm:pt>
    <dgm:pt modelId="{EAC5DBFC-0CA5-42A8-94D8-943E930F965E}" type="sibTrans" cxnId="{BE8CD6CC-FB9C-415E-9DA3-55C8FDB89D23}">
      <dgm:prSet/>
      <dgm:spPr/>
      <dgm:t>
        <a:bodyPr/>
        <a:lstStyle/>
        <a:p>
          <a:endParaRPr lang="en-GB"/>
        </a:p>
      </dgm:t>
    </dgm:pt>
    <dgm:pt modelId="{E977DC24-A253-49EE-BF75-E7662D1664FF}">
      <dgm:prSet phldrT="[Text]" custT="1"/>
      <dgm:spPr/>
      <dgm:t>
        <a:bodyPr/>
        <a:lstStyle/>
        <a:p>
          <a:r>
            <a:rPr lang="en-GB" sz="3000" dirty="0" smtClean="0"/>
            <a:t>7 grants ongoing</a:t>
          </a:r>
          <a:endParaRPr lang="en-GB" sz="3000" dirty="0"/>
        </a:p>
      </dgm:t>
    </dgm:pt>
    <dgm:pt modelId="{1DF18CD2-71A1-45CC-B402-72185ED00FCA}" type="parTrans" cxnId="{9342984D-7561-4CEB-80D2-A9FCB74D336F}">
      <dgm:prSet/>
      <dgm:spPr/>
      <dgm:t>
        <a:bodyPr/>
        <a:lstStyle/>
        <a:p>
          <a:endParaRPr lang="en-GB"/>
        </a:p>
      </dgm:t>
    </dgm:pt>
    <dgm:pt modelId="{D33C75F2-83E0-499D-A5FD-B025CAF25472}" type="sibTrans" cxnId="{9342984D-7561-4CEB-80D2-A9FCB74D336F}">
      <dgm:prSet/>
      <dgm:spPr/>
      <dgm:t>
        <a:bodyPr/>
        <a:lstStyle/>
        <a:p>
          <a:endParaRPr lang="en-GB"/>
        </a:p>
      </dgm:t>
    </dgm:pt>
    <dgm:pt modelId="{197C0FB7-34A6-4490-8575-5FDA0092E483}">
      <dgm:prSet phldrT="[Text]"/>
      <dgm:spPr/>
      <dgm:t>
        <a:bodyPr/>
        <a:lstStyle/>
        <a:p>
          <a:r>
            <a:rPr lang="en-GB" sz="1900" dirty="0" smtClean="0"/>
            <a:t>5 with CSOs </a:t>
          </a:r>
          <a:endParaRPr lang="en-GB" sz="1900" dirty="0"/>
        </a:p>
      </dgm:t>
    </dgm:pt>
    <dgm:pt modelId="{5D325CCF-3730-48BA-8078-31AF107FF1D0}" type="parTrans" cxnId="{F20FF0E1-1544-4B1D-AB95-ECF3C0F34B15}">
      <dgm:prSet/>
      <dgm:spPr/>
      <dgm:t>
        <a:bodyPr/>
        <a:lstStyle/>
        <a:p>
          <a:endParaRPr lang="en-GB"/>
        </a:p>
      </dgm:t>
    </dgm:pt>
    <dgm:pt modelId="{EF47583C-DAB4-4F9A-B994-21C3C13A3EC3}" type="sibTrans" cxnId="{F20FF0E1-1544-4B1D-AB95-ECF3C0F34B15}">
      <dgm:prSet/>
      <dgm:spPr/>
      <dgm:t>
        <a:bodyPr/>
        <a:lstStyle/>
        <a:p>
          <a:endParaRPr lang="en-GB"/>
        </a:p>
      </dgm:t>
    </dgm:pt>
    <dgm:pt modelId="{FDD89F87-97F7-4A1F-B086-20394CE39C91}">
      <dgm:prSet phldrT="[Text]"/>
      <dgm:spPr/>
      <dgm:t>
        <a:bodyPr/>
        <a:lstStyle/>
        <a:p>
          <a:r>
            <a:rPr lang="en-GB" sz="1900" dirty="0" smtClean="0"/>
            <a:t>2 with associations of local authorities</a:t>
          </a:r>
          <a:endParaRPr lang="en-GB" sz="1900" dirty="0"/>
        </a:p>
      </dgm:t>
    </dgm:pt>
    <dgm:pt modelId="{D7C297CC-3568-472C-8F08-516F487475E8}" type="parTrans" cxnId="{09E3CCA7-AB28-4CD7-9F6F-3E0A8D32A316}">
      <dgm:prSet/>
      <dgm:spPr/>
      <dgm:t>
        <a:bodyPr/>
        <a:lstStyle/>
        <a:p>
          <a:endParaRPr lang="en-GB"/>
        </a:p>
      </dgm:t>
    </dgm:pt>
    <dgm:pt modelId="{6FC6084D-06EB-45BD-B649-D5554B3A439E}" type="sibTrans" cxnId="{09E3CCA7-AB28-4CD7-9F6F-3E0A8D32A316}">
      <dgm:prSet/>
      <dgm:spPr/>
      <dgm:t>
        <a:bodyPr/>
        <a:lstStyle/>
        <a:p>
          <a:endParaRPr lang="en-GB"/>
        </a:p>
      </dgm:t>
    </dgm:pt>
    <dgm:pt modelId="{C21D6FC7-CEA4-4B19-BEBA-5678B618A31C}" type="pres">
      <dgm:prSet presAssocID="{69B041CD-4400-499D-90F8-32E3C85F79A7}" presName="Name0" presStyleCnt="0">
        <dgm:presLayoutVars>
          <dgm:dir/>
          <dgm:animLvl val="lvl"/>
          <dgm:resizeHandles/>
        </dgm:presLayoutVars>
      </dgm:prSet>
      <dgm:spPr/>
      <dgm:t>
        <a:bodyPr/>
        <a:lstStyle/>
        <a:p>
          <a:endParaRPr lang="en-GB"/>
        </a:p>
      </dgm:t>
    </dgm:pt>
    <dgm:pt modelId="{7A8B4560-7D9F-4486-99C1-CF2738C731CD}" type="pres">
      <dgm:prSet presAssocID="{34599E1C-980C-4CF9-9599-16D482C91135}" presName="linNode" presStyleCnt="0"/>
      <dgm:spPr/>
    </dgm:pt>
    <dgm:pt modelId="{488234F8-60CC-453F-9784-173BF87DBD9C}" type="pres">
      <dgm:prSet presAssocID="{34599E1C-980C-4CF9-9599-16D482C91135}" presName="parentShp" presStyleLbl="node1" presStyleIdx="0" presStyleCnt="2">
        <dgm:presLayoutVars>
          <dgm:bulletEnabled val="1"/>
        </dgm:presLayoutVars>
      </dgm:prSet>
      <dgm:spPr/>
      <dgm:t>
        <a:bodyPr/>
        <a:lstStyle/>
        <a:p>
          <a:endParaRPr lang="en-GB"/>
        </a:p>
      </dgm:t>
    </dgm:pt>
    <dgm:pt modelId="{E67DD65A-CD53-42BF-B868-8D2A447AAE79}" type="pres">
      <dgm:prSet presAssocID="{34599E1C-980C-4CF9-9599-16D482C91135}" presName="childShp" presStyleLbl="bgAccFollowNode1" presStyleIdx="0" presStyleCnt="2">
        <dgm:presLayoutVars>
          <dgm:bulletEnabled val="1"/>
        </dgm:presLayoutVars>
      </dgm:prSet>
      <dgm:spPr/>
      <dgm:t>
        <a:bodyPr/>
        <a:lstStyle/>
        <a:p>
          <a:endParaRPr lang="en-GB"/>
        </a:p>
      </dgm:t>
    </dgm:pt>
    <dgm:pt modelId="{A7E3CA00-2960-4211-A313-96596120E29F}" type="pres">
      <dgm:prSet presAssocID="{6F67A2DA-E3A7-4869-B445-870A89522A25}" presName="spacing" presStyleCnt="0"/>
      <dgm:spPr/>
    </dgm:pt>
    <dgm:pt modelId="{EB65B423-3997-4EE7-931C-E4A262FCD2CC}" type="pres">
      <dgm:prSet presAssocID="{48A445A1-4623-4BD9-82C2-EAE4EFBEBEDF}" presName="linNode" presStyleCnt="0"/>
      <dgm:spPr/>
    </dgm:pt>
    <dgm:pt modelId="{FE73C5F4-8BF6-4069-8FFA-2509E4D6407F}" type="pres">
      <dgm:prSet presAssocID="{48A445A1-4623-4BD9-82C2-EAE4EFBEBEDF}" presName="parentShp" presStyleLbl="node1" presStyleIdx="1" presStyleCnt="2">
        <dgm:presLayoutVars>
          <dgm:bulletEnabled val="1"/>
        </dgm:presLayoutVars>
      </dgm:prSet>
      <dgm:spPr/>
      <dgm:t>
        <a:bodyPr/>
        <a:lstStyle/>
        <a:p>
          <a:endParaRPr lang="en-GB"/>
        </a:p>
      </dgm:t>
    </dgm:pt>
    <dgm:pt modelId="{4DFC45CF-9324-4323-A96D-4DD0684EE8F5}" type="pres">
      <dgm:prSet presAssocID="{48A445A1-4623-4BD9-82C2-EAE4EFBEBEDF}" presName="childShp" presStyleLbl="bgAccFollowNode1" presStyleIdx="1" presStyleCnt="2">
        <dgm:presLayoutVars>
          <dgm:bulletEnabled val="1"/>
        </dgm:presLayoutVars>
      </dgm:prSet>
      <dgm:spPr/>
      <dgm:t>
        <a:bodyPr/>
        <a:lstStyle/>
        <a:p>
          <a:endParaRPr lang="en-GB"/>
        </a:p>
      </dgm:t>
    </dgm:pt>
  </dgm:ptLst>
  <dgm:cxnLst>
    <dgm:cxn modelId="{948CEC15-408F-4500-AAEC-7D6024566AD9}" type="presOf" srcId="{FDD89F87-97F7-4A1F-B086-20394CE39C91}" destId="{4DFC45CF-9324-4323-A96D-4DD0684EE8F5}" srcOrd="0" destOrd="2" presId="urn:microsoft.com/office/officeart/2005/8/layout/vList6"/>
    <dgm:cxn modelId="{A453C703-A5E0-4EDC-97B6-5882F242583C}" type="presOf" srcId="{E977DC24-A253-49EE-BF75-E7662D1664FF}" destId="{4DFC45CF-9324-4323-A96D-4DD0684EE8F5}" srcOrd="0" destOrd="0" presId="urn:microsoft.com/office/officeart/2005/8/layout/vList6"/>
    <dgm:cxn modelId="{D135E826-905F-45CB-B7F4-6A9352A78623}" type="presOf" srcId="{AD4FA036-50E6-424D-A7A0-8EFF18075F2A}" destId="{E67DD65A-CD53-42BF-B868-8D2A447AAE79}" srcOrd="0" destOrd="1" presId="urn:microsoft.com/office/officeart/2005/8/layout/vList6"/>
    <dgm:cxn modelId="{6D417707-AB1E-4E8E-B849-B81CA69D24CA}" type="presOf" srcId="{197C0FB7-34A6-4490-8575-5FDA0092E483}" destId="{4DFC45CF-9324-4323-A96D-4DD0684EE8F5}" srcOrd="0" destOrd="1" presId="urn:microsoft.com/office/officeart/2005/8/layout/vList6"/>
    <dgm:cxn modelId="{F20FF0E1-1544-4B1D-AB95-ECF3C0F34B15}" srcId="{E977DC24-A253-49EE-BF75-E7662D1664FF}" destId="{197C0FB7-34A6-4490-8575-5FDA0092E483}" srcOrd="0" destOrd="0" parTransId="{5D325CCF-3730-48BA-8078-31AF107FF1D0}" sibTransId="{EF47583C-DAB4-4F9A-B994-21C3C13A3EC3}"/>
    <dgm:cxn modelId="{E3F63D9D-0547-4CB7-AD08-FA171567C6F4}" srcId="{34599E1C-980C-4CF9-9599-16D482C91135}" destId="{AD4FA036-50E6-424D-A7A0-8EFF18075F2A}" srcOrd="1" destOrd="0" parTransId="{AB62B3FB-023A-4BC8-9ED8-56FDDAC1C91E}" sibTransId="{E473B916-4B47-4D26-8291-76ED2C497074}"/>
    <dgm:cxn modelId="{BE8CD6CC-FB9C-415E-9DA3-55C8FDB89D23}" srcId="{69B041CD-4400-499D-90F8-32E3C85F79A7}" destId="{48A445A1-4623-4BD9-82C2-EAE4EFBEBEDF}" srcOrd="1" destOrd="0" parTransId="{CC27E3EA-92F3-41BC-80C6-80DDF2EDEE05}" sibTransId="{EAC5DBFC-0CA5-42A8-94D8-943E930F965E}"/>
    <dgm:cxn modelId="{9342984D-7561-4CEB-80D2-A9FCB74D336F}" srcId="{48A445A1-4623-4BD9-82C2-EAE4EFBEBEDF}" destId="{E977DC24-A253-49EE-BF75-E7662D1664FF}" srcOrd="0" destOrd="0" parTransId="{1DF18CD2-71A1-45CC-B402-72185ED00FCA}" sibTransId="{D33C75F2-83E0-499D-A5FD-B025CAF25472}"/>
    <dgm:cxn modelId="{C9F2963E-A426-4764-8991-30896DD717E1}" type="presOf" srcId="{7A337758-62EC-4AA5-A2EF-BDEF99A72338}" destId="{E67DD65A-CD53-42BF-B868-8D2A447AAE79}" srcOrd="0" destOrd="0" presId="urn:microsoft.com/office/officeart/2005/8/layout/vList6"/>
    <dgm:cxn modelId="{E03D23B8-3450-447B-909A-1B7A604798A9}" srcId="{69B041CD-4400-499D-90F8-32E3C85F79A7}" destId="{34599E1C-980C-4CF9-9599-16D482C91135}" srcOrd="0" destOrd="0" parTransId="{2945DF02-BB4F-4DEA-A329-BEDB4FC29ABD}" sibTransId="{6F67A2DA-E3A7-4869-B445-870A89522A25}"/>
    <dgm:cxn modelId="{985D2124-FBD8-4508-B214-B8B55F1DD250}" type="presOf" srcId="{69B041CD-4400-499D-90F8-32E3C85F79A7}" destId="{C21D6FC7-CEA4-4B19-BEBA-5678B618A31C}" srcOrd="0" destOrd="0" presId="urn:microsoft.com/office/officeart/2005/8/layout/vList6"/>
    <dgm:cxn modelId="{7FE9E60F-0F19-495C-836F-06530A759A4A}" type="presOf" srcId="{34599E1C-980C-4CF9-9599-16D482C91135}" destId="{488234F8-60CC-453F-9784-173BF87DBD9C}" srcOrd="0" destOrd="0" presId="urn:microsoft.com/office/officeart/2005/8/layout/vList6"/>
    <dgm:cxn modelId="{BBAAA870-82E7-464A-BCE8-B42060BB2C55}" type="presOf" srcId="{48A445A1-4623-4BD9-82C2-EAE4EFBEBEDF}" destId="{FE73C5F4-8BF6-4069-8FFA-2509E4D6407F}" srcOrd="0" destOrd="0" presId="urn:microsoft.com/office/officeart/2005/8/layout/vList6"/>
    <dgm:cxn modelId="{09E3CCA7-AB28-4CD7-9F6F-3E0A8D32A316}" srcId="{E977DC24-A253-49EE-BF75-E7662D1664FF}" destId="{FDD89F87-97F7-4A1F-B086-20394CE39C91}" srcOrd="1" destOrd="0" parTransId="{D7C297CC-3568-472C-8F08-516F487475E8}" sibTransId="{6FC6084D-06EB-45BD-B649-D5554B3A439E}"/>
    <dgm:cxn modelId="{44C870B2-98DC-4DDD-BBC4-61B4FA4A337F}" srcId="{34599E1C-980C-4CF9-9599-16D482C91135}" destId="{7A337758-62EC-4AA5-A2EF-BDEF99A72338}" srcOrd="0" destOrd="0" parTransId="{92A9717D-6E49-4312-80EF-451700887026}" sibTransId="{6B9A028C-54F2-40E7-908F-7ACC891DDB16}"/>
    <dgm:cxn modelId="{08B3644F-97E6-4485-BF9E-7FC6015F3869}" type="presParOf" srcId="{C21D6FC7-CEA4-4B19-BEBA-5678B618A31C}" destId="{7A8B4560-7D9F-4486-99C1-CF2738C731CD}" srcOrd="0" destOrd="0" presId="urn:microsoft.com/office/officeart/2005/8/layout/vList6"/>
    <dgm:cxn modelId="{4A8F610E-74BB-4982-9D9C-F1D56810C045}" type="presParOf" srcId="{7A8B4560-7D9F-4486-99C1-CF2738C731CD}" destId="{488234F8-60CC-453F-9784-173BF87DBD9C}" srcOrd="0" destOrd="0" presId="urn:microsoft.com/office/officeart/2005/8/layout/vList6"/>
    <dgm:cxn modelId="{89774114-C13E-4033-8316-FB792A061A0E}" type="presParOf" srcId="{7A8B4560-7D9F-4486-99C1-CF2738C731CD}" destId="{E67DD65A-CD53-42BF-B868-8D2A447AAE79}" srcOrd="1" destOrd="0" presId="urn:microsoft.com/office/officeart/2005/8/layout/vList6"/>
    <dgm:cxn modelId="{CDA88416-0DDA-4FFB-BE02-7A09E06979BB}" type="presParOf" srcId="{C21D6FC7-CEA4-4B19-BEBA-5678B618A31C}" destId="{A7E3CA00-2960-4211-A313-96596120E29F}" srcOrd="1" destOrd="0" presId="urn:microsoft.com/office/officeart/2005/8/layout/vList6"/>
    <dgm:cxn modelId="{5B5D35B0-7661-4BE3-AD06-AFE9782CA466}" type="presParOf" srcId="{C21D6FC7-CEA4-4B19-BEBA-5678B618A31C}" destId="{EB65B423-3997-4EE7-931C-E4A262FCD2CC}" srcOrd="2" destOrd="0" presId="urn:microsoft.com/office/officeart/2005/8/layout/vList6"/>
    <dgm:cxn modelId="{F36DDDC6-DE2E-48B2-A56E-2AFCB1E612E7}" type="presParOf" srcId="{EB65B423-3997-4EE7-931C-E4A262FCD2CC}" destId="{FE73C5F4-8BF6-4069-8FFA-2509E4D6407F}" srcOrd="0" destOrd="0" presId="urn:microsoft.com/office/officeart/2005/8/layout/vList6"/>
    <dgm:cxn modelId="{BDE79C83-AB8D-4857-8F25-40EABAC40E56}" type="presParOf" srcId="{EB65B423-3997-4EE7-931C-E4A262FCD2CC}" destId="{4DFC45CF-9324-4323-A96D-4DD0684EE8F5}"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B041CD-4400-499D-90F8-32E3C85F79A7}" type="doc">
      <dgm:prSet loTypeId="urn:microsoft.com/office/officeart/2005/8/layout/vList6" loCatId="process" qsTypeId="urn:microsoft.com/office/officeart/2005/8/quickstyle/3d3" qsCatId="3D" csTypeId="urn:microsoft.com/office/officeart/2005/8/colors/colorful4" csCatId="colorful" phldr="1"/>
      <dgm:spPr/>
      <dgm:t>
        <a:bodyPr/>
        <a:lstStyle/>
        <a:p>
          <a:endParaRPr lang="en-GB"/>
        </a:p>
      </dgm:t>
    </dgm:pt>
    <dgm:pt modelId="{34599E1C-980C-4CF9-9599-16D482C91135}">
      <dgm:prSet phldrT="[Text]"/>
      <dgm:spPr>
        <a:solidFill>
          <a:srgbClr val="FFCC00"/>
        </a:solidFill>
      </dgm:spPr>
      <dgm:t>
        <a:bodyPr/>
        <a:lstStyle/>
        <a:p>
          <a:r>
            <a:rPr lang="en-GB" dirty="0" smtClean="0"/>
            <a:t>Asia Investment Facility - Blending</a:t>
          </a:r>
          <a:endParaRPr lang="en-GB" dirty="0"/>
        </a:p>
      </dgm:t>
    </dgm:pt>
    <dgm:pt modelId="{2945DF02-BB4F-4DEA-A329-BEDB4FC29ABD}" type="parTrans" cxnId="{E03D23B8-3450-447B-909A-1B7A604798A9}">
      <dgm:prSet/>
      <dgm:spPr/>
      <dgm:t>
        <a:bodyPr/>
        <a:lstStyle/>
        <a:p>
          <a:endParaRPr lang="en-GB"/>
        </a:p>
      </dgm:t>
    </dgm:pt>
    <dgm:pt modelId="{6F67A2DA-E3A7-4869-B445-870A89522A25}" type="sibTrans" cxnId="{E03D23B8-3450-447B-909A-1B7A604798A9}">
      <dgm:prSet/>
      <dgm:spPr/>
      <dgm:t>
        <a:bodyPr/>
        <a:lstStyle/>
        <a:p>
          <a:endParaRPr lang="en-GB"/>
        </a:p>
      </dgm:t>
    </dgm:pt>
    <dgm:pt modelId="{7A337758-62EC-4AA5-A2EF-BDEF99A72338}">
      <dgm:prSet phldrT="[Text]" custT="1"/>
      <dgm:spPr>
        <a:solidFill>
          <a:schemeClr val="accent1">
            <a:lumMod val="75000"/>
            <a:alpha val="89804"/>
          </a:schemeClr>
        </a:solidFill>
      </dgm:spPr>
      <dgm:t>
        <a:bodyPr/>
        <a:lstStyle/>
        <a:p>
          <a:r>
            <a:rPr lang="en-GB" sz="2800" dirty="0" smtClean="0"/>
            <a:t>3 projects</a:t>
          </a:r>
          <a:endParaRPr lang="en-GB" sz="2800" dirty="0"/>
        </a:p>
      </dgm:t>
    </dgm:pt>
    <dgm:pt modelId="{92A9717D-6E49-4312-80EF-451700887026}" type="parTrans" cxnId="{44C870B2-98DC-4DDD-BBC4-61B4FA4A337F}">
      <dgm:prSet/>
      <dgm:spPr/>
      <dgm:t>
        <a:bodyPr/>
        <a:lstStyle/>
        <a:p>
          <a:endParaRPr lang="en-GB"/>
        </a:p>
      </dgm:t>
    </dgm:pt>
    <dgm:pt modelId="{6B9A028C-54F2-40E7-908F-7ACC891DDB16}" type="sibTrans" cxnId="{44C870B2-98DC-4DDD-BBC4-61B4FA4A337F}">
      <dgm:prSet/>
      <dgm:spPr/>
      <dgm:t>
        <a:bodyPr/>
        <a:lstStyle/>
        <a:p>
          <a:endParaRPr lang="en-GB"/>
        </a:p>
      </dgm:t>
    </dgm:pt>
    <dgm:pt modelId="{48A445A1-4623-4BD9-82C2-EAE4EFBEBEDF}">
      <dgm:prSet phldrT="[Text]"/>
      <dgm:spPr>
        <a:solidFill>
          <a:srgbClr val="92D050"/>
        </a:solidFill>
      </dgm:spPr>
      <dgm:t>
        <a:bodyPr/>
        <a:lstStyle/>
        <a:p>
          <a:r>
            <a:rPr lang="en-GB" dirty="0" smtClean="0"/>
            <a:t>Instrument contributing to Peace &amp; Stability (</a:t>
          </a:r>
          <a:r>
            <a:rPr lang="en-GB" dirty="0" err="1" smtClean="0"/>
            <a:t>IcSP</a:t>
          </a:r>
          <a:r>
            <a:rPr lang="en-GB" dirty="0" smtClean="0"/>
            <a:t>)</a:t>
          </a:r>
          <a:endParaRPr lang="en-GB" dirty="0"/>
        </a:p>
      </dgm:t>
    </dgm:pt>
    <dgm:pt modelId="{CC27E3EA-92F3-41BC-80C6-80DDF2EDEE05}" type="parTrans" cxnId="{BE8CD6CC-FB9C-415E-9DA3-55C8FDB89D23}">
      <dgm:prSet/>
      <dgm:spPr/>
      <dgm:t>
        <a:bodyPr/>
        <a:lstStyle/>
        <a:p>
          <a:endParaRPr lang="en-GB"/>
        </a:p>
      </dgm:t>
    </dgm:pt>
    <dgm:pt modelId="{EAC5DBFC-0CA5-42A8-94D8-943E930F965E}" type="sibTrans" cxnId="{BE8CD6CC-FB9C-415E-9DA3-55C8FDB89D23}">
      <dgm:prSet/>
      <dgm:spPr/>
      <dgm:t>
        <a:bodyPr/>
        <a:lstStyle/>
        <a:p>
          <a:endParaRPr lang="en-GB"/>
        </a:p>
      </dgm:t>
    </dgm:pt>
    <dgm:pt modelId="{E977DC24-A253-49EE-BF75-E7662D1664FF}">
      <dgm:prSet phldrT="[Text]" custT="1"/>
      <dgm:spPr>
        <a:solidFill>
          <a:schemeClr val="accent6">
            <a:lumMod val="20000"/>
            <a:lumOff val="80000"/>
            <a:alpha val="90000"/>
          </a:schemeClr>
        </a:solidFill>
      </dgm:spPr>
      <dgm:t>
        <a:bodyPr/>
        <a:lstStyle/>
        <a:p>
          <a:r>
            <a:rPr lang="en-GB" sz="2400" dirty="0" smtClean="0"/>
            <a:t>4 Projects ongoing on: </a:t>
          </a:r>
          <a:endParaRPr lang="en-GB" sz="2400" dirty="0"/>
        </a:p>
      </dgm:t>
    </dgm:pt>
    <dgm:pt modelId="{1DF18CD2-71A1-45CC-B402-72185ED00FCA}" type="parTrans" cxnId="{9342984D-7561-4CEB-80D2-A9FCB74D336F}">
      <dgm:prSet/>
      <dgm:spPr/>
      <dgm:t>
        <a:bodyPr/>
        <a:lstStyle/>
        <a:p>
          <a:endParaRPr lang="en-GB"/>
        </a:p>
      </dgm:t>
    </dgm:pt>
    <dgm:pt modelId="{D33C75F2-83E0-499D-A5FD-B025CAF25472}" type="sibTrans" cxnId="{9342984D-7561-4CEB-80D2-A9FCB74D336F}">
      <dgm:prSet/>
      <dgm:spPr/>
      <dgm:t>
        <a:bodyPr/>
        <a:lstStyle/>
        <a:p>
          <a:endParaRPr lang="en-GB"/>
        </a:p>
      </dgm:t>
    </dgm:pt>
    <dgm:pt modelId="{197C0FB7-34A6-4490-8575-5FDA0092E483}">
      <dgm:prSet phldrT="[Text]" custT="1"/>
      <dgm:spPr>
        <a:solidFill>
          <a:schemeClr val="accent6">
            <a:lumMod val="20000"/>
            <a:lumOff val="80000"/>
            <a:alpha val="90000"/>
          </a:schemeClr>
        </a:solidFill>
      </dgm:spPr>
      <dgm:t>
        <a:bodyPr/>
        <a:lstStyle/>
        <a:p>
          <a:r>
            <a:rPr lang="en-US" sz="1400" b="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Risks of chemical, biological, radiological and nuclear materials</a:t>
          </a:r>
          <a:endParaRPr lang="en-GB" sz="1400" b="0" dirty="0">
            <a:solidFill>
              <a:schemeClr val="tx1"/>
            </a:solidFill>
          </a:endParaRPr>
        </a:p>
      </dgm:t>
    </dgm:pt>
    <dgm:pt modelId="{5D325CCF-3730-48BA-8078-31AF107FF1D0}" type="parTrans" cxnId="{F20FF0E1-1544-4B1D-AB95-ECF3C0F34B15}">
      <dgm:prSet/>
      <dgm:spPr/>
      <dgm:t>
        <a:bodyPr/>
        <a:lstStyle/>
        <a:p>
          <a:endParaRPr lang="en-GB"/>
        </a:p>
      </dgm:t>
    </dgm:pt>
    <dgm:pt modelId="{EF47583C-DAB4-4F9A-B994-21C3C13A3EC3}" type="sibTrans" cxnId="{F20FF0E1-1544-4B1D-AB95-ECF3C0F34B15}">
      <dgm:prSet/>
      <dgm:spPr/>
      <dgm:t>
        <a:bodyPr/>
        <a:lstStyle/>
        <a:p>
          <a:endParaRPr lang="en-GB"/>
        </a:p>
      </dgm:t>
    </dgm:pt>
    <dgm:pt modelId="{FDD89F87-97F7-4A1F-B086-20394CE39C91}">
      <dgm:prSet phldrT="[Text]" custT="1"/>
      <dgm:spPr>
        <a:solidFill>
          <a:schemeClr val="accent6">
            <a:lumMod val="20000"/>
            <a:lumOff val="80000"/>
            <a:alpha val="90000"/>
          </a:schemeClr>
        </a:solidFill>
      </dgm:spPr>
      <dgm:t>
        <a:bodyPr/>
        <a:lstStyle/>
        <a:p>
          <a:r>
            <a:rPr lang="en-US" sz="1400" b="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Countering terrorism and violent extremism; fighting against drugs and </a:t>
          </a:r>
          <a:r>
            <a:rPr lang="en-US" sz="1400" b="0"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organised</a:t>
          </a:r>
          <a:r>
            <a:rPr lang="en-US" sz="1400" b="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crime</a:t>
          </a:r>
          <a:endParaRPr lang="en-GB" sz="14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C297CC-3568-472C-8F08-516F487475E8}" type="parTrans" cxnId="{09E3CCA7-AB28-4CD7-9F6F-3E0A8D32A316}">
      <dgm:prSet/>
      <dgm:spPr/>
      <dgm:t>
        <a:bodyPr/>
        <a:lstStyle/>
        <a:p>
          <a:endParaRPr lang="en-GB"/>
        </a:p>
      </dgm:t>
    </dgm:pt>
    <dgm:pt modelId="{6FC6084D-06EB-45BD-B649-D5554B3A439E}" type="sibTrans" cxnId="{09E3CCA7-AB28-4CD7-9F6F-3E0A8D32A316}">
      <dgm:prSet/>
      <dgm:spPr/>
      <dgm:t>
        <a:bodyPr/>
        <a:lstStyle/>
        <a:p>
          <a:endParaRPr lang="en-GB"/>
        </a:p>
      </dgm:t>
    </dgm:pt>
    <dgm:pt modelId="{8EB56449-9E3C-4456-A03E-6267636ECDF4}">
      <dgm:prSet phldrT="[Text]" custT="1"/>
      <dgm:spPr>
        <a:solidFill>
          <a:schemeClr val="accent1">
            <a:lumMod val="75000"/>
            <a:alpha val="89804"/>
          </a:schemeClr>
        </a:solidFill>
      </dgm:spPr>
      <dgm:t>
        <a:bodyPr/>
        <a:lstStyle/>
        <a:p>
          <a:endParaRPr lang="en-GB" sz="2800" dirty="0"/>
        </a:p>
      </dgm:t>
    </dgm:pt>
    <dgm:pt modelId="{E656A8AA-B8C3-4311-A7EF-3419677280B8}" type="parTrans" cxnId="{4376A1E4-70CC-4685-80D0-D815E9528EFF}">
      <dgm:prSet/>
      <dgm:spPr/>
      <dgm:t>
        <a:bodyPr/>
        <a:lstStyle/>
        <a:p>
          <a:endParaRPr lang="en-GB"/>
        </a:p>
      </dgm:t>
    </dgm:pt>
    <dgm:pt modelId="{0FAB7D2E-475D-485F-96D2-34BF02CA94D7}" type="sibTrans" cxnId="{4376A1E4-70CC-4685-80D0-D815E9528EFF}">
      <dgm:prSet/>
      <dgm:spPr/>
      <dgm:t>
        <a:bodyPr/>
        <a:lstStyle/>
        <a:p>
          <a:endParaRPr lang="en-GB"/>
        </a:p>
      </dgm:t>
    </dgm:pt>
    <dgm:pt modelId="{C21D6FC7-CEA4-4B19-BEBA-5678B618A31C}" type="pres">
      <dgm:prSet presAssocID="{69B041CD-4400-499D-90F8-32E3C85F79A7}" presName="Name0" presStyleCnt="0">
        <dgm:presLayoutVars>
          <dgm:dir/>
          <dgm:animLvl val="lvl"/>
          <dgm:resizeHandles/>
        </dgm:presLayoutVars>
      </dgm:prSet>
      <dgm:spPr/>
      <dgm:t>
        <a:bodyPr/>
        <a:lstStyle/>
        <a:p>
          <a:endParaRPr lang="en-GB"/>
        </a:p>
      </dgm:t>
    </dgm:pt>
    <dgm:pt modelId="{7A8B4560-7D9F-4486-99C1-CF2738C731CD}" type="pres">
      <dgm:prSet presAssocID="{34599E1C-980C-4CF9-9599-16D482C91135}" presName="linNode" presStyleCnt="0"/>
      <dgm:spPr/>
    </dgm:pt>
    <dgm:pt modelId="{488234F8-60CC-453F-9784-173BF87DBD9C}" type="pres">
      <dgm:prSet presAssocID="{34599E1C-980C-4CF9-9599-16D482C91135}" presName="parentShp" presStyleLbl="node1" presStyleIdx="0" presStyleCnt="2" custLinFactNeighborX="209" custLinFactNeighborY="-930">
        <dgm:presLayoutVars>
          <dgm:bulletEnabled val="1"/>
        </dgm:presLayoutVars>
      </dgm:prSet>
      <dgm:spPr/>
      <dgm:t>
        <a:bodyPr/>
        <a:lstStyle/>
        <a:p>
          <a:endParaRPr lang="en-GB"/>
        </a:p>
      </dgm:t>
    </dgm:pt>
    <dgm:pt modelId="{E67DD65A-CD53-42BF-B868-8D2A447AAE79}" type="pres">
      <dgm:prSet presAssocID="{34599E1C-980C-4CF9-9599-16D482C91135}" presName="childShp" presStyleLbl="bgAccFollowNode1" presStyleIdx="0" presStyleCnt="2">
        <dgm:presLayoutVars>
          <dgm:bulletEnabled val="1"/>
        </dgm:presLayoutVars>
      </dgm:prSet>
      <dgm:spPr/>
      <dgm:t>
        <a:bodyPr/>
        <a:lstStyle/>
        <a:p>
          <a:endParaRPr lang="en-GB"/>
        </a:p>
      </dgm:t>
    </dgm:pt>
    <dgm:pt modelId="{A7E3CA00-2960-4211-A313-96596120E29F}" type="pres">
      <dgm:prSet presAssocID="{6F67A2DA-E3A7-4869-B445-870A89522A25}" presName="spacing" presStyleCnt="0"/>
      <dgm:spPr/>
    </dgm:pt>
    <dgm:pt modelId="{EB65B423-3997-4EE7-931C-E4A262FCD2CC}" type="pres">
      <dgm:prSet presAssocID="{48A445A1-4623-4BD9-82C2-EAE4EFBEBEDF}" presName="linNode" presStyleCnt="0"/>
      <dgm:spPr/>
    </dgm:pt>
    <dgm:pt modelId="{FE73C5F4-8BF6-4069-8FFA-2509E4D6407F}" type="pres">
      <dgm:prSet presAssocID="{48A445A1-4623-4BD9-82C2-EAE4EFBEBEDF}" presName="parentShp" presStyleLbl="node1" presStyleIdx="1" presStyleCnt="2">
        <dgm:presLayoutVars>
          <dgm:bulletEnabled val="1"/>
        </dgm:presLayoutVars>
      </dgm:prSet>
      <dgm:spPr/>
      <dgm:t>
        <a:bodyPr/>
        <a:lstStyle/>
        <a:p>
          <a:endParaRPr lang="en-GB"/>
        </a:p>
      </dgm:t>
    </dgm:pt>
    <dgm:pt modelId="{4DFC45CF-9324-4323-A96D-4DD0684EE8F5}" type="pres">
      <dgm:prSet presAssocID="{48A445A1-4623-4BD9-82C2-EAE4EFBEBEDF}" presName="childShp" presStyleLbl="bgAccFollowNode1" presStyleIdx="1" presStyleCnt="2">
        <dgm:presLayoutVars>
          <dgm:bulletEnabled val="1"/>
        </dgm:presLayoutVars>
      </dgm:prSet>
      <dgm:spPr/>
      <dgm:t>
        <a:bodyPr/>
        <a:lstStyle/>
        <a:p>
          <a:endParaRPr lang="en-GB"/>
        </a:p>
      </dgm:t>
    </dgm:pt>
  </dgm:ptLst>
  <dgm:cxnLst>
    <dgm:cxn modelId="{61BAE6C7-7036-4CD6-937B-BEA552BB336E}" type="presOf" srcId="{FDD89F87-97F7-4A1F-B086-20394CE39C91}" destId="{4DFC45CF-9324-4323-A96D-4DD0684EE8F5}" srcOrd="0" destOrd="2" presId="urn:microsoft.com/office/officeart/2005/8/layout/vList6"/>
    <dgm:cxn modelId="{2831BEAA-4FA1-4C1B-8DFC-6008BF4C2A83}" type="presOf" srcId="{197C0FB7-34A6-4490-8575-5FDA0092E483}" destId="{4DFC45CF-9324-4323-A96D-4DD0684EE8F5}" srcOrd="0" destOrd="1" presId="urn:microsoft.com/office/officeart/2005/8/layout/vList6"/>
    <dgm:cxn modelId="{CDE75EBA-7A0F-4B82-9A29-72B996BB2AE6}" type="presOf" srcId="{8EB56449-9E3C-4456-A03E-6267636ECDF4}" destId="{E67DD65A-CD53-42BF-B868-8D2A447AAE79}" srcOrd="0" destOrd="0" presId="urn:microsoft.com/office/officeart/2005/8/layout/vList6"/>
    <dgm:cxn modelId="{4376A1E4-70CC-4685-80D0-D815E9528EFF}" srcId="{34599E1C-980C-4CF9-9599-16D482C91135}" destId="{8EB56449-9E3C-4456-A03E-6267636ECDF4}" srcOrd="0" destOrd="0" parTransId="{E656A8AA-B8C3-4311-A7EF-3419677280B8}" sibTransId="{0FAB7D2E-475D-485F-96D2-34BF02CA94D7}"/>
    <dgm:cxn modelId="{54313EBC-95AF-427F-B08C-D3AE228C7C78}" type="presOf" srcId="{34599E1C-980C-4CF9-9599-16D482C91135}" destId="{488234F8-60CC-453F-9784-173BF87DBD9C}" srcOrd="0" destOrd="0" presId="urn:microsoft.com/office/officeart/2005/8/layout/vList6"/>
    <dgm:cxn modelId="{F20FF0E1-1544-4B1D-AB95-ECF3C0F34B15}" srcId="{E977DC24-A253-49EE-BF75-E7662D1664FF}" destId="{197C0FB7-34A6-4490-8575-5FDA0092E483}" srcOrd="0" destOrd="0" parTransId="{5D325CCF-3730-48BA-8078-31AF107FF1D0}" sibTransId="{EF47583C-DAB4-4F9A-B994-21C3C13A3EC3}"/>
    <dgm:cxn modelId="{BE8CD6CC-FB9C-415E-9DA3-55C8FDB89D23}" srcId="{69B041CD-4400-499D-90F8-32E3C85F79A7}" destId="{48A445A1-4623-4BD9-82C2-EAE4EFBEBEDF}" srcOrd="1" destOrd="0" parTransId="{CC27E3EA-92F3-41BC-80C6-80DDF2EDEE05}" sibTransId="{EAC5DBFC-0CA5-42A8-94D8-943E930F965E}"/>
    <dgm:cxn modelId="{2C8E1569-70BD-4588-BB0F-4DEEE829EDE7}" type="presOf" srcId="{48A445A1-4623-4BD9-82C2-EAE4EFBEBEDF}" destId="{FE73C5F4-8BF6-4069-8FFA-2509E4D6407F}" srcOrd="0" destOrd="0" presId="urn:microsoft.com/office/officeart/2005/8/layout/vList6"/>
    <dgm:cxn modelId="{9342984D-7561-4CEB-80D2-A9FCB74D336F}" srcId="{48A445A1-4623-4BD9-82C2-EAE4EFBEBEDF}" destId="{E977DC24-A253-49EE-BF75-E7662D1664FF}" srcOrd="0" destOrd="0" parTransId="{1DF18CD2-71A1-45CC-B402-72185ED00FCA}" sibTransId="{D33C75F2-83E0-499D-A5FD-B025CAF25472}"/>
    <dgm:cxn modelId="{40B0F81A-0222-4A3D-9079-76F2AD3F4762}" type="presOf" srcId="{7A337758-62EC-4AA5-A2EF-BDEF99A72338}" destId="{E67DD65A-CD53-42BF-B868-8D2A447AAE79}" srcOrd="0" destOrd="1" presId="urn:microsoft.com/office/officeart/2005/8/layout/vList6"/>
    <dgm:cxn modelId="{44D7B499-64B4-4CE6-9D40-0A213805A32B}" type="presOf" srcId="{E977DC24-A253-49EE-BF75-E7662D1664FF}" destId="{4DFC45CF-9324-4323-A96D-4DD0684EE8F5}" srcOrd="0" destOrd="0" presId="urn:microsoft.com/office/officeart/2005/8/layout/vList6"/>
    <dgm:cxn modelId="{E03D23B8-3450-447B-909A-1B7A604798A9}" srcId="{69B041CD-4400-499D-90F8-32E3C85F79A7}" destId="{34599E1C-980C-4CF9-9599-16D482C91135}" srcOrd="0" destOrd="0" parTransId="{2945DF02-BB4F-4DEA-A329-BEDB4FC29ABD}" sibTransId="{6F67A2DA-E3A7-4869-B445-870A89522A25}"/>
    <dgm:cxn modelId="{09E3CCA7-AB28-4CD7-9F6F-3E0A8D32A316}" srcId="{E977DC24-A253-49EE-BF75-E7662D1664FF}" destId="{FDD89F87-97F7-4A1F-B086-20394CE39C91}" srcOrd="1" destOrd="0" parTransId="{D7C297CC-3568-472C-8F08-516F487475E8}" sibTransId="{6FC6084D-06EB-45BD-B649-D5554B3A439E}"/>
    <dgm:cxn modelId="{F54D0266-B2BB-4843-80BF-E8F3BEDE3B45}" type="presOf" srcId="{69B041CD-4400-499D-90F8-32E3C85F79A7}" destId="{C21D6FC7-CEA4-4B19-BEBA-5678B618A31C}" srcOrd="0" destOrd="0" presId="urn:microsoft.com/office/officeart/2005/8/layout/vList6"/>
    <dgm:cxn modelId="{44C870B2-98DC-4DDD-BBC4-61B4FA4A337F}" srcId="{34599E1C-980C-4CF9-9599-16D482C91135}" destId="{7A337758-62EC-4AA5-A2EF-BDEF99A72338}" srcOrd="1" destOrd="0" parTransId="{92A9717D-6E49-4312-80EF-451700887026}" sibTransId="{6B9A028C-54F2-40E7-908F-7ACC891DDB16}"/>
    <dgm:cxn modelId="{A0E13BA6-CCA9-4CCD-A4D8-097943A07E2B}" type="presParOf" srcId="{C21D6FC7-CEA4-4B19-BEBA-5678B618A31C}" destId="{7A8B4560-7D9F-4486-99C1-CF2738C731CD}" srcOrd="0" destOrd="0" presId="urn:microsoft.com/office/officeart/2005/8/layout/vList6"/>
    <dgm:cxn modelId="{F94CD683-80F4-45BD-AE3B-F7392352C915}" type="presParOf" srcId="{7A8B4560-7D9F-4486-99C1-CF2738C731CD}" destId="{488234F8-60CC-453F-9784-173BF87DBD9C}" srcOrd="0" destOrd="0" presId="urn:microsoft.com/office/officeart/2005/8/layout/vList6"/>
    <dgm:cxn modelId="{6D549562-CF0A-480F-B393-07751D7DA139}" type="presParOf" srcId="{7A8B4560-7D9F-4486-99C1-CF2738C731CD}" destId="{E67DD65A-CD53-42BF-B868-8D2A447AAE79}" srcOrd="1" destOrd="0" presId="urn:microsoft.com/office/officeart/2005/8/layout/vList6"/>
    <dgm:cxn modelId="{7712D213-A4D4-40E6-9C98-D28948257AEE}" type="presParOf" srcId="{C21D6FC7-CEA4-4B19-BEBA-5678B618A31C}" destId="{A7E3CA00-2960-4211-A313-96596120E29F}" srcOrd="1" destOrd="0" presId="urn:microsoft.com/office/officeart/2005/8/layout/vList6"/>
    <dgm:cxn modelId="{D70C93F0-6E06-4365-8E10-9C23124807DA}" type="presParOf" srcId="{C21D6FC7-CEA4-4B19-BEBA-5678B618A31C}" destId="{EB65B423-3997-4EE7-931C-E4A262FCD2CC}" srcOrd="2" destOrd="0" presId="urn:microsoft.com/office/officeart/2005/8/layout/vList6"/>
    <dgm:cxn modelId="{36A5F0A6-F2A8-41E4-8011-E57DBB865E97}" type="presParOf" srcId="{EB65B423-3997-4EE7-931C-E4A262FCD2CC}" destId="{FE73C5F4-8BF6-4069-8FFA-2509E4D6407F}" srcOrd="0" destOrd="0" presId="urn:microsoft.com/office/officeart/2005/8/layout/vList6"/>
    <dgm:cxn modelId="{32BB718C-397B-4E3F-A3D1-FEFC779077DE}" type="presParOf" srcId="{EB65B423-3997-4EE7-931C-E4A262FCD2CC}" destId="{4DFC45CF-9324-4323-A96D-4DD0684EE8F5}"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7.png"/></Relationships>
</file>

<file path=ppt/drawings/_rels/drawing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9.PNG"/></Relationships>
</file>

<file path=ppt/drawings/_rels/drawing2.xml.rels><?xml version="1.0" encoding="UTF-8" standalone="yes"?>
<Relationships xmlns="http://schemas.openxmlformats.org/package/2006/relationships"><Relationship Id="rId1" Type="http://schemas.openxmlformats.org/officeDocument/2006/relationships/image" Target="../media/image32.png"/></Relationships>
</file>

<file path=ppt/drawings/_rels/drawing3.xml.rels><?xml version="1.0" encoding="UTF-8" standalone="yes"?>
<Relationships xmlns="http://schemas.openxmlformats.org/package/2006/relationships"><Relationship Id="rId1" Type="http://schemas.openxmlformats.org/officeDocument/2006/relationships/image" Target="../media/image36.png"/></Relationships>
</file>

<file path=ppt/drawings/_rels/drawing5.xml.rels><?xml version="1.0" encoding="UTF-8" standalone="yes"?>
<Relationships xmlns="http://schemas.openxmlformats.org/package/2006/relationships"><Relationship Id="rId1" Type="http://schemas.openxmlformats.org/officeDocument/2006/relationships/image" Target="../media/image48.png"/></Relationships>
</file>

<file path=ppt/drawings/_rels/drawing6.xml.rels><?xml version="1.0" encoding="UTF-8" standalone="yes"?>
<Relationships xmlns="http://schemas.openxmlformats.org/package/2006/relationships"><Relationship Id="rId1" Type="http://schemas.openxmlformats.org/officeDocument/2006/relationships/image" Target="../media/image49.png"/></Relationships>
</file>

<file path=ppt/drawings/_rels/drawing8.xml.rels><?xml version="1.0" encoding="UTF-8" standalone="yes"?>
<Relationships xmlns="http://schemas.openxmlformats.org/package/2006/relationships"><Relationship Id="rId1" Type="http://schemas.openxmlformats.org/officeDocument/2006/relationships/image" Target="../media/image77.png"/></Relationships>
</file>

<file path=ppt/drawings/_rels/drawing9.x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3" name="chart">
          <a:extLst xmlns:a="http://schemas.openxmlformats.org/drawingml/2006/main">
            <a:ext uri="{FF2B5EF4-FFF2-40B4-BE49-F238E27FC236}">
              <a16:creationId xmlns="" xmlns:a16="http://schemas.microsoft.com/office/drawing/2014/main" id="{EA0E7E91-0305-4EC4-8D9D-5F5F8B8A61B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7772400" cy="3816425"/>
        </a:xfrm>
        <a:prstGeom xmlns:a="http://schemas.openxmlformats.org/drawingml/2006/main" prst="rect">
          <a:avLst/>
        </a:prstGeom>
      </cdr:spPr>
    </cdr:pic>
  </cdr:relSizeAnchor>
</c:userShapes>
</file>

<file path=ppt/drawings/drawing10.xml><?xml version="1.0" encoding="utf-8"?>
<c:userShapes xmlns:c="http://schemas.openxmlformats.org/drawingml/2006/chart">
  <cdr:relSizeAnchor xmlns:cdr="http://schemas.openxmlformats.org/drawingml/2006/chartDrawing">
    <cdr:from>
      <cdr:x>0</cdr:x>
      <cdr:y>0.02633</cdr:y>
    </cdr:from>
    <cdr:to>
      <cdr:x>0.5744</cdr:x>
      <cdr:y>0.97367</cdr:y>
    </cdr:to>
    <cdr:pic>
      <cdr:nvPicPr>
        <cdr:cNvPr id="6" name="Picture 5">
          <a:extLst xmlns:a="http://schemas.openxmlformats.org/drawingml/2006/main">
            <a:ext uri="{FF2B5EF4-FFF2-40B4-BE49-F238E27FC236}">
              <a16:creationId xmlns="" xmlns:a16="http://schemas.microsoft.com/office/drawing/2014/main" id="{5EBB464D-81F2-4543-BCE0-C8F4A637431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79512" y="98574"/>
          <a:ext cx="4922038" cy="3547268"/>
        </a:xfrm>
        <a:prstGeom xmlns:a="http://schemas.openxmlformats.org/drawingml/2006/main" prst="rect">
          <a:avLst/>
        </a:prstGeom>
      </cdr:spPr>
    </cdr:pic>
  </cdr:relSizeAnchor>
  <cdr:relSizeAnchor xmlns:cdr="http://schemas.openxmlformats.org/drawingml/2006/chartDrawing">
    <cdr:from>
      <cdr:x>0.5468</cdr:x>
      <cdr:y>0</cdr:y>
    </cdr:from>
    <cdr:to>
      <cdr:x>1</cdr:x>
      <cdr:y>1</cdr:y>
    </cdr:to>
    <cdr:pic>
      <cdr:nvPicPr>
        <cdr:cNvPr id="7" name="Picture 6">
          <a:extLst xmlns:a="http://schemas.openxmlformats.org/drawingml/2006/main">
            <a:ext uri="{FF2B5EF4-FFF2-40B4-BE49-F238E27FC236}">
              <a16:creationId xmlns="" xmlns:a16="http://schemas.microsoft.com/office/drawing/2014/main" id="{BF25A90C-8C49-4F1D-9B88-3ADFA86B8EE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4685490" y="0"/>
          <a:ext cx="3883462" cy="3744416"/>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 xmlns:a16="http://schemas.microsoft.com/office/drawing/2014/main" id="{D8A692CF-D155-495E-9896-45CEF0E0D15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8187638" cy="6102625"/>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 xmlns:a16="http://schemas.microsoft.com/office/drawing/2014/main" id="{1F3D30A8-AAB7-444A-9D7E-BB15A580366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3838095" cy="7428571"/>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0.04163</cdr:x>
      <cdr:y>0.04533</cdr:y>
    </cdr:from>
    <cdr:to>
      <cdr:x>1</cdr:x>
      <cdr:y>1</cdr:y>
    </cdr:to>
    <cdr:sp macro="" textlink="">
      <cdr:nvSpPr>
        <cdr:cNvPr id="2" name="Subtitle 4">
          <a:extLst xmlns:a="http://schemas.openxmlformats.org/drawingml/2006/main">
            <a:ext uri="{FF2B5EF4-FFF2-40B4-BE49-F238E27FC236}">
              <a16:creationId xmlns="" xmlns:a16="http://schemas.microsoft.com/office/drawing/2014/main" id="{27172B5A-9310-40BA-B7F4-C359AF40E055}"/>
            </a:ext>
          </a:extLst>
        </cdr:cNvPr>
        <cdr:cNvSpPr>
          <a:spLocks xmlns:a="http://schemas.openxmlformats.org/drawingml/2006/main" noGrp="1"/>
        </cdr:cNvSpPr>
      </cdr:nvSpPr>
      <cdr:spPr bwMode="auto">
        <a:xfrm xmlns:a="http://schemas.openxmlformats.org/drawingml/2006/main">
          <a:off x="374328" y="2183656"/>
          <a:ext cx="7448872" cy="350594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normAutofit fontScale="92500"/>
        </a:bodyPr>
        <a:lstStyle xmlns:a="http://schemas.openxmlformats.org/drawingml/2006/main">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xmlns:a="http://schemas.openxmlformats.org/drawingml/2006/main">
          <a:r>
            <a:rPr lang="en-GB" dirty="0"/>
            <a:t>Entrusted entities eligible : </a:t>
          </a:r>
        </a:p>
        <a:p xmlns:a="http://schemas.openxmlformats.org/drawingml/2006/main">
          <a:pPr lvl="2">
            <a:buFont typeface="Wingdings" panose="05000000000000000000" pitchFamily="2" charset="2"/>
            <a:buChar char="ü"/>
          </a:pPr>
          <a:r>
            <a:rPr lang="en-GB" dirty="0"/>
            <a:t>public law body, or private law body with public mission (development agencies EU MS or third countries)</a:t>
          </a:r>
        </a:p>
        <a:p xmlns:a="http://schemas.openxmlformats.org/drawingml/2006/main">
          <a:pPr lvl="2">
            <a:buFont typeface="Wingdings" panose="05000000000000000000" pitchFamily="2" charset="2"/>
            <a:buChar char="ü"/>
          </a:pPr>
          <a:r>
            <a:rPr lang="en-GB" dirty="0"/>
            <a:t> International organisations established by international agreements with autonomous institutions</a:t>
          </a:r>
        </a:p>
        <a:p xmlns:a="http://schemas.openxmlformats.org/drawingml/2006/main">
          <a:r>
            <a:rPr lang="en-GB" dirty="0"/>
            <a:t> Pre-assessments (strategic /opportunity check): </a:t>
          </a:r>
        </a:p>
        <a:p xmlns:a="http://schemas.openxmlformats.org/drawingml/2006/main">
          <a:pPr marL="800100" lvl="2" indent="0">
            <a:buNone/>
          </a:pPr>
          <a:r>
            <a:rPr lang="en-GB" dirty="0"/>
            <a:t>Checking goal alignment (EU policies), clear analysis on the technical and political opportunity to work together (lead IO in a specific sector. </a:t>
          </a:r>
          <a:r>
            <a:rPr lang="en-GB" dirty="0" err="1"/>
            <a:t>Ie</a:t>
          </a:r>
          <a:r>
            <a:rPr lang="en-GB" dirty="0"/>
            <a:t>. Education UNICEF, Waste and sanitation WB SI, </a:t>
          </a:r>
          <a:r>
            <a:rPr lang="en-GB" dirty="0" err="1"/>
            <a:t>UNWomen</a:t>
          </a:r>
          <a:r>
            <a:rPr lang="en-GB" dirty="0"/>
            <a:t> EVAWG Pacific)</a:t>
          </a:r>
        </a:p>
        <a:p xmlns:a="http://schemas.openxmlformats.org/drawingml/2006/main">
          <a:r>
            <a:rPr lang="en-GB" dirty="0"/>
            <a:t>Entrusted organisations – Indirect management </a:t>
          </a:r>
        </a:p>
        <a:p xmlns:a="http://schemas.openxmlformats.org/drawingml/2006/main">
          <a:pPr marL="800100" lvl="2" indent="0">
            <a:buNone/>
          </a:pPr>
          <a:r>
            <a:rPr lang="en-GB" dirty="0"/>
            <a:t>Degree of assurance by Pillar-assessment (7 pillars validated by external auditor): Assessment of organisations’ rules and procedures (pre-requisite for organisations to work in indirect management)</a:t>
          </a:r>
        </a:p>
        <a:p xmlns:a="http://schemas.openxmlformats.org/drawingml/2006/main">
          <a:endParaRPr lang="en-GB" dirty="0"/>
        </a:p>
        <a:p xmlns:a="http://schemas.openxmlformats.org/drawingml/2006/main">
          <a:pPr lvl="2">
            <a:buFont typeface="Wingdings" panose="05000000000000000000" pitchFamily="2" charset="2"/>
            <a:buChar char="ü"/>
          </a:pPr>
          <a:endParaRPr lang="en-GB" dirty="0"/>
        </a:p>
        <a:p xmlns:a="http://schemas.openxmlformats.org/drawingml/2006/main">
          <a:pPr lvl="2">
            <a:buFont typeface="Wingdings" panose="05000000000000000000" pitchFamily="2" charset="2"/>
            <a:buChar char="ü"/>
          </a:pPr>
          <a:endParaRPr lang="en-GB" dirty="0"/>
        </a:p>
        <a:p xmlns:a="http://schemas.openxmlformats.org/drawingml/2006/main">
          <a:endParaRPr lang="en-GB" dirty="0"/>
        </a:p>
      </cdr:txBody>
    </cdr:sp>
  </cdr:relSizeAnchor>
</c:userShapes>
</file>

<file path=ppt/drawings/drawing5.xml><?xml version="1.0" encoding="utf-8"?>
<c:userShapes xmlns:c="http://schemas.openxmlformats.org/drawingml/2006/chart">
  <cdr:relSizeAnchor xmlns:cdr="http://schemas.openxmlformats.org/drawingml/2006/chartDrawing">
    <cdr:from>
      <cdr:x>0.11089</cdr:x>
      <cdr:y>0</cdr:y>
    </cdr:from>
    <cdr:to>
      <cdr:x>0.82894</cdr:x>
      <cdr:y>1</cdr:y>
    </cdr:to>
    <cdr:pic>
      <cdr:nvPicPr>
        <cdr:cNvPr id="2" name="chart">
          <a:extLst xmlns:a="http://schemas.openxmlformats.org/drawingml/2006/main">
            <a:ext uri="{FF2B5EF4-FFF2-40B4-BE49-F238E27FC236}">
              <a16:creationId xmlns="" xmlns:a16="http://schemas.microsoft.com/office/drawing/2014/main" id="{465260E0-E200-4279-942D-FD3678D15BC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61864" y="0"/>
          <a:ext cx="5580953" cy="3672408"/>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cdr:x>
      <cdr:y>0.4386</cdr:y>
    </cdr:from>
    <cdr:to>
      <cdr:x>0.3751</cdr:x>
      <cdr:y>0.9967</cdr:y>
    </cdr:to>
    <cdr:grpSp>
      <cdr:nvGrpSpPr>
        <cdr:cNvPr id="2" name="Group 1">
          <a:extLst xmlns:a="http://schemas.openxmlformats.org/drawingml/2006/main">
            <a:ext uri="{FF2B5EF4-FFF2-40B4-BE49-F238E27FC236}">
              <a16:creationId xmlns="" xmlns:a16="http://schemas.microsoft.com/office/drawing/2014/main" id="{B3F53EC4-4CEC-4F42-B49B-954A27214E19}"/>
            </a:ext>
          </a:extLst>
        </cdr:cNvPr>
        <cdr:cNvGrpSpPr>
          <a:grpSpLocks xmlns:a="http://schemas.openxmlformats.org/drawingml/2006/main"/>
        </cdr:cNvGrpSpPr>
      </cdr:nvGrpSpPr>
      <cdr:grpSpPr bwMode="auto">
        <a:xfrm xmlns:a="http://schemas.openxmlformats.org/drawingml/2006/main">
          <a:off x="0" y="1800214"/>
          <a:ext cx="3024305" cy="2290697"/>
          <a:chOff x="3707734" y="3357688"/>
          <a:chExt cx="1893367" cy="1517230"/>
        </a:xfrm>
      </cdr:grpSpPr>
      <cdr:pic>
        <cdr:nvPicPr>
          <cdr:cNvPr id="3" name="Picture 2" descr="leverage.png">
            <a:extLst xmlns:a="http://schemas.openxmlformats.org/drawingml/2006/main">
              <a:ext uri="{FF2B5EF4-FFF2-40B4-BE49-F238E27FC236}">
                <a16:creationId xmlns="" xmlns:a16="http://schemas.microsoft.com/office/drawing/2014/main" id="{D4979474-EF89-4F6C-B680-04322D32C15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07734" y="3357688"/>
            <a:ext cx="1851550" cy="151723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sp macro="" textlink="">
        <cdr:nvSpPr>
          <cdr:cNvPr id="4" name="TextBox 2"/>
          <cdr:cNvSpPr txBox="1">
            <a:spLocks xmlns:a="http://schemas.openxmlformats.org/drawingml/2006/main" noChangeArrowheads="1"/>
          </cdr:cNvSpPr>
        </cdr:nvSpPr>
        <cdr:spPr bwMode="auto">
          <a:xfrm xmlns:a="http://schemas.openxmlformats.org/drawingml/2006/main">
            <a:off x="4273385" y="3648879"/>
            <a:ext cx="1327716" cy="50521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FontTx/>
              <a:buNone/>
            </a:pPr>
            <a:r>
              <a:rPr lang="fr-BE" altLang="en-US" sz="1200" b="1" i="0" dirty="0">
                <a:solidFill>
                  <a:schemeClr val="bg1"/>
                </a:solidFill>
                <a:ea typeface="MS PGothic" pitchFamily="34" charset="-128"/>
              </a:rPr>
              <a:t>LEVERAGE</a:t>
            </a:r>
          </a:p>
          <a:p xmlns:a="http://schemas.openxmlformats.org/drawingml/2006/main">
            <a:pPr algn="ctr" eaLnBrk="1" hangingPunct="1">
              <a:spcBef>
                <a:spcPct val="0"/>
              </a:spcBef>
              <a:buClrTx/>
              <a:buFontTx/>
              <a:buNone/>
            </a:pPr>
            <a:r>
              <a:rPr lang="fr-BE" altLang="en-US" sz="1200" b="1" i="0" dirty="0">
                <a:solidFill>
                  <a:schemeClr val="bg1"/>
                </a:solidFill>
                <a:ea typeface="MS PGothic" pitchFamily="34" charset="-128"/>
              </a:rPr>
              <a:t>Partner FI </a:t>
            </a:r>
          </a:p>
          <a:p xmlns:a="http://schemas.openxmlformats.org/drawingml/2006/main">
            <a:pPr algn="ctr" eaLnBrk="1" hangingPunct="1">
              <a:spcBef>
                <a:spcPct val="0"/>
              </a:spcBef>
              <a:buClrTx/>
              <a:buFontTx/>
              <a:buNone/>
            </a:pPr>
            <a:r>
              <a:rPr lang="fr-BE" altLang="en-US" sz="1200" b="1" i="0" dirty="0" err="1">
                <a:solidFill>
                  <a:schemeClr val="bg1"/>
                </a:solidFill>
                <a:ea typeface="MS PGothic" pitchFamily="34" charset="-128"/>
              </a:rPr>
              <a:t>financing</a:t>
            </a:r>
            <a:r>
              <a:rPr lang="fr-BE" altLang="en-US" sz="1200" b="1" i="0" dirty="0">
                <a:solidFill>
                  <a:schemeClr val="bg1"/>
                </a:solidFill>
                <a:ea typeface="MS PGothic" pitchFamily="34" charset="-128"/>
              </a:rPr>
              <a:t>                                         </a:t>
            </a:r>
            <a:endParaRPr lang="en-GB" altLang="en-US" sz="1200" b="1" i="0" dirty="0">
              <a:solidFill>
                <a:schemeClr val="bg1"/>
              </a:solidFill>
              <a:ea typeface="MS PGothic" pitchFamily="34" charset="-128"/>
            </a:endParaRPr>
          </a:p>
        </cdr:txBody>
      </cdr:sp>
    </cdr:grpSp>
  </cdr:relSizeAnchor>
  <cdr:relSizeAnchor xmlns:cdr="http://schemas.openxmlformats.org/drawingml/2006/chartDrawing">
    <cdr:from>
      <cdr:x>0.00893</cdr:x>
      <cdr:y>0.85965</cdr:y>
    </cdr:from>
    <cdr:to>
      <cdr:x>0.10698</cdr:x>
      <cdr:y>0.92733</cdr:y>
    </cdr:to>
    <cdr:sp macro="" textlink="">
      <cdr:nvSpPr>
        <cdr:cNvPr id="5" name="TextBox 1"/>
        <cdr:cNvSpPr txBox="1">
          <a:spLocks xmlns:a="http://schemas.openxmlformats.org/drawingml/2006/main" noChangeArrowheads="1"/>
        </cdr:cNvSpPr>
      </cdr:nvSpPr>
      <cdr:spPr bwMode="auto">
        <a:xfrm xmlns:a="http://schemas.openxmlformats.org/drawingml/2006/main">
          <a:off x="72008" y="3528392"/>
          <a:ext cx="790575" cy="27781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spcBef>
              <a:spcPct val="0"/>
            </a:spcBef>
            <a:buClrTx/>
            <a:buFontTx/>
            <a:buNone/>
          </a:pPr>
          <a:r>
            <a:rPr lang="en-GB" altLang="en-US" sz="1200" b="1" i="0" dirty="0"/>
            <a:t>Grant</a:t>
          </a:r>
        </a:p>
      </cdr:txBody>
    </cdr:sp>
  </cdr:relSizeAnchor>
</c:userShapes>
</file>

<file path=ppt/drawings/drawing7.xml><?xml version="1.0" encoding="utf-8"?>
<c:userShapes xmlns:c="http://schemas.openxmlformats.org/drawingml/2006/chart">
  <cdr:relSizeAnchor xmlns:cdr="http://schemas.openxmlformats.org/drawingml/2006/chartDrawing">
    <cdr:from>
      <cdr:x>0.81967</cdr:x>
      <cdr:y>0.42168</cdr:y>
    </cdr:from>
    <cdr:to>
      <cdr:x>0.903</cdr:x>
      <cdr:y>0.49041</cdr:y>
    </cdr:to>
    <cdr:sp macro="" textlink="">
      <cdr:nvSpPr>
        <cdr:cNvPr id="2" name="Up Arrow 1"/>
        <cdr:cNvSpPr>
          <a:spLocks xmlns:a="http://schemas.openxmlformats.org/drawingml/2006/main" noChangeArrowheads="1"/>
        </cdr:cNvSpPr>
      </cdr:nvSpPr>
      <cdr:spPr bwMode="auto">
        <a:xfrm xmlns:a="http://schemas.openxmlformats.org/drawingml/2006/main">
          <a:off x="6370786" y="1548570"/>
          <a:ext cx="647700" cy="252412"/>
        </a:xfrm>
        <a:prstGeom xmlns:a="http://schemas.openxmlformats.org/drawingml/2006/main" prst="upArrow">
          <a:avLst>
            <a:gd name="adj1" fmla="val 50000"/>
            <a:gd name="adj2" fmla="val 50000"/>
          </a:avLst>
        </a:prstGeom>
        <a:solidFill xmlns:a="http://schemas.openxmlformats.org/drawingml/2006/main">
          <a:srgbClr val="3166CF"/>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spcBef>
              <a:spcPct val="0"/>
            </a:spcBef>
            <a:buClrTx/>
            <a:buFontTx/>
            <a:buNone/>
          </a:pPr>
          <a:endParaRPr lang="en-US" altLang="en-US" sz="1200" i="0"/>
        </a:p>
      </cdr:txBody>
    </cdr:sp>
  </cdr:relSizeAnchor>
  <cdr:relSizeAnchor xmlns:cdr="http://schemas.openxmlformats.org/drawingml/2006/chartDrawing">
    <cdr:from>
      <cdr:x>0.66646</cdr:x>
      <cdr:y>0.50936</cdr:y>
    </cdr:from>
    <cdr:to>
      <cdr:x>1</cdr:x>
      <cdr:y>1</cdr:y>
    </cdr:to>
    <cdr:sp macro="" textlink="">
      <cdr:nvSpPr>
        <cdr:cNvPr id="3" name="Oval 2"/>
        <cdr:cNvSpPr>
          <a:spLocks xmlns:a="http://schemas.openxmlformats.org/drawingml/2006/main" noChangeArrowheads="1"/>
        </cdr:cNvSpPr>
      </cdr:nvSpPr>
      <cdr:spPr bwMode="auto">
        <a:xfrm xmlns:a="http://schemas.openxmlformats.org/drawingml/2006/main">
          <a:off x="5180013" y="1870596"/>
          <a:ext cx="2592387" cy="1801812"/>
        </a:xfrm>
        <a:prstGeom xmlns:a="http://schemas.openxmlformats.org/drawingml/2006/main" prst="ellipse">
          <a:avLst/>
        </a:prstGeom>
        <a:solidFill xmlns:a="http://schemas.openxmlformats.org/drawingml/2006/main">
          <a:srgbClr val="99CCFF"/>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spcBef>
              <a:spcPct val="0"/>
            </a:spcBef>
            <a:buClrTx/>
            <a:buFontTx/>
            <a:buNone/>
          </a:pPr>
          <a:endParaRPr lang="en-US" altLang="en-US" sz="1200" i="0"/>
        </a:p>
      </cdr:txBody>
    </cdr:sp>
  </cdr:relSizeAnchor>
  <cdr:relSizeAnchor xmlns:cdr="http://schemas.openxmlformats.org/drawingml/2006/chartDrawing">
    <cdr:from>
      <cdr:x>0.66676</cdr:x>
      <cdr:y>0.68627</cdr:y>
    </cdr:from>
    <cdr:to>
      <cdr:x>1</cdr:x>
      <cdr:y>0.79521</cdr:y>
    </cdr:to>
    <cdr:sp macro="" textlink="">
      <cdr:nvSpPr>
        <cdr:cNvPr id="4" name="TextBox 6"/>
        <cdr:cNvSpPr txBox="1">
          <a:spLocks xmlns:a="http://schemas.openxmlformats.org/drawingml/2006/main" noChangeArrowheads="1"/>
        </cdr:cNvSpPr>
      </cdr:nvSpPr>
      <cdr:spPr bwMode="auto">
        <a:xfrm xmlns:a="http://schemas.openxmlformats.org/drawingml/2006/main">
          <a:off x="5182344" y="2520280"/>
          <a:ext cx="2590056" cy="40005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eaLnBrk="1" hangingPunct="1">
            <a:spcBef>
              <a:spcPct val="0"/>
            </a:spcBef>
            <a:buClrTx/>
            <a:buFontTx/>
            <a:buNone/>
          </a:pPr>
          <a:r>
            <a:rPr lang="en-GB" altLang="en-US" sz="2000" i="0" dirty="0"/>
            <a:t>Supporting FIs</a:t>
          </a: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a:extLst xmlns:a="http://schemas.openxmlformats.org/drawingml/2006/main">
            <a:ext uri="{FF2B5EF4-FFF2-40B4-BE49-F238E27FC236}">
              <a16:creationId xmlns="" xmlns:a16="http://schemas.microsoft.com/office/drawing/2014/main" id="{BD66A1FD-989C-4D39-A939-D23D3488544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7772400" cy="3672408"/>
        </a:xfrm>
        <a:prstGeom xmlns:a="http://schemas.openxmlformats.org/drawingml/2006/main" prst="rect">
          <a:avLst/>
        </a:prstGeom>
      </cdr:spPr>
    </cdr:pic>
  </cdr:relSizeAnchor>
</c:userShapes>
</file>

<file path=ppt/drawings/drawing9.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a:extLst xmlns:a="http://schemas.openxmlformats.org/drawingml/2006/main">
            <a:ext uri="{FF2B5EF4-FFF2-40B4-BE49-F238E27FC236}">
              <a16:creationId xmlns="" xmlns:a16="http://schemas.microsoft.com/office/drawing/2014/main" id="{AC92AA81-0C02-4DDE-8B03-1C42F064315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6296" y="887512"/>
          <a:ext cx="8931414" cy="5012862"/>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1"/>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849688" y="1"/>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5EC7A9CE-B5D3-4830-AA57-DD8049CE9F26}" type="slidenum">
              <a:rPr lang="en-GB"/>
              <a:pPr>
                <a:defRPr/>
              </a:pPr>
              <a:t>‹#›</a:t>
            </a:fld>
            <a:endParaRPr lang="en-GB"/>
          </a:p>
        </p:txBody>
      </p:sp>
    </p:spTree>
    <p:extLst>
      <p:ext uri="{BB962C8B-B14F-4D97-AF65-F5344CB8AC3E}">
        <p14:creationId xmlns:p14="http://schemas.microsoft.com/office/powerpoint/2010/main" val="353676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1"/>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67" name="Rectangle 3"/>
          <p:cNvSpPr>
            <a:spLocks noGrp="1" noChangeArrowheads="1"/>
          </p:cNvSpPr>
          <p:nvPr>
            <p:ph type="dt" idx="1"/>
          </p:nvPr>
        </p:nvSpPr>
        <p:spPr bwMode="auto">
          <a:xfrm>
            <a:off x="3849688" y="1"/>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819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79451" y="4714876"/>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870"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36441B25-C4D1-47DB-817D-B9C4FC5392FB}" type="slidenum">
              <a:rPr lang="en-GB"/>
              <a:pPr>
                <a:defRPr/>
              </a:pPr>
              <a:t>‹#›</a:t>
            </a:fld>
            <a:endParaRPr lang="en-GB"/>
          </a:p>
        </p:txBody>
      </p:sp>
    </p:spTree>
    <p:extLst>
      <p:ext uri="{BB962C8B-B14F-4D97-AF65-F5344CB8AC3E}">
        <p14:creationId xmlns:p14="http://schemas.microsoft.com/office/powerpoint/2010/main" val="3129923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a:t>
            </a:fld>
            <a:endParaRPr lang="en-GB"/>
          </a:p>
        </p:txBody>
      </p:sp>
    </p:spTree>
    <p:extLst>
      <p:ext uri="{BB962C8B-B14F-4D97-AF65-F5344CB8AC3E}">
        <p14:creationId xmlns:p14="http://schemas.microsoft.com/office/powerpoint/2010/main" val="405177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11</a:t>
            </a:fld>
            <a:endParaRPr lang="en-GB"/>
          </a:p>
        </p:txBody>
      </p:sp>
    </p:spTree>
    <p:extLst>
      <p:ext uri="{BB962C8B-B14F-4D97-AF65-F5344CB8AC3E}">
        <p14:creationId xmlns:p14="http://schemas.microsoft.com/office/powerpoint/2010/main" val="425214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12</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13</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14</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15</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16</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17</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18</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19</a:t>
            </a:fld>
            <a:endParaRPr lang="en-GB"/>
          </a:p>
        </p:txBody>
      </p:sp>
    </p:spTree>
    <p:extLst>
      <p:ext uri="{BB962C8B-B14F-4D97-AF65-F5344CB8AC3E}">
        <p14:creationId xmlns:p14="http://schemas.microsoft.com/office/powerpoint/2010/main" val="4151849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20</a:t>
            </a:fld>
            <a:endParaRPr lang="en-GB"/>
          </a:p>
        </p:txBody>
      </p:sp>
    </p:spTree>
    <p:extLst>
      <p:ext uri="{BB962C8B-B14F-4D97-AF65-F5344CB8AC3E}">
        <p14:creationId xmlns:p14="http://schemas.microsoft.com/office/powerpoint/2010/main" val="266542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a:t>
            </a:fld>
            <a:endParaRPr lang="en-GB"/>
          </a:p>
        </p:txBody>
      </p:sp>
    </p:spTree>
    <p:extLst>
      <p:ext uri="{BB962C8B-B14F-4D97-AF65-F5344CB8AC3E}">
        <p14:creationId xmlns:p14="http://schemas.microsoft.com/office/powerpoint/2010/main" val="4051775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21</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24</a:t>
            </a:fld>
            <a:endParaRPr lang="en-GB"/>
          </a:p>
        </p:txBody>
      </p:sp>
    </p:spTree>
    <p:extLst>
      <p:ext uri="{BB962C8B-B14F-4D97-AF65-F5344CB8AC3E}">
        <p14:creationId xmlns:p14="http://schemas.microsoft.com/office/powerpoint/2010/main" val="2693818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25</a:t>
            </a:fld>
            <a:endParaRPr lang="en-GB"/>
          </a:p>
        </p:txBody>
      </p:sp>
    </p:spTree>
    <p:extLst>
      <p:ext uri="{BB962C8B-B14F-4D97-AF65-F5344CB8AC3E}">
        <p14:creationId xmlns:p14="http://schemas.microsoft.com/office/powerpoint/2010/main" val="1160061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27</a:t>
            </a:fld>
            <a:endParaRPr lang="en-GB"/>
          </a:p>
        </p:txBody>
      </p:sp>
    </p:spTree>
    <p:extLst>
      <p:ext uri="{BB962C8B-B14F-4D97-AF65-F5344CB8AC3E}">
        <p14:creationId xmlns:p14="http://schemas.microsoft.com/office/powerpoint/2010/main" val="17358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28</a:t>
            </a:fld>
            <a:endParaRPr lang="en-GB"/>
          </a:p>
        </p:txBody>
      </p:sp>
    </p:spTree>
    <p:extLst>
      <p:ext uri="{BB962C8B-B14F-4D97-AF65-F5344CB8AC3E}">
        <p14:creationId xmlns:p14="http://schemas.microsoft.com/office/powerpoint/2010/main" val="4248002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29</a:t>
            </a:fld>
            <a:endParaRPr lang="en-GB"/>
          </a:p>
        </p:txBody>
      </p:sp>
    </p:spTree>
    <p:extLst>
      <p:ext uri="{BB962C8B-B14F-4D97-AF65-F5344CB8AC3E}">
        <p14:creationId xmlns:p14="http://schemas.microsoft.com/office/powerpoint/2010/main" val="3766727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30</a:t>
            </a:fld>
            <a:endParaRPr lang="en-GB"/>
          </a:p>
        </p:txBody>
      </p:sp>
    </p:spTree>
    <p:extLst>
      <p:ext uri="{BB962C8B-B14F-4D97-AF65-F5344CB8AC3E}">
        <p14:creationId xmlns:p14="http://schemas.microsoft.com/office/powerpoint/2010/main" val="1803068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31</a:t>
            </a:fld>
            <a:endParaRPr lang="en-GB"/>
          </a:p>
        </p:txBody>
      </p:sp>
    </p:spTree>
    <p:extLst>
      <p:ext uri="{BB962C8B-B14F-4D97-AF65-F5344CB8AC3E}">
        <p14:creationId xmlns:p14="http://schemas.microsoft.com/office/powerpoint/2010/main" val="1884350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32</a:t>
            </a:fld>
            <a:endParaRPr lang="en-GB"/>
          </a:p>
        </p:txBody>
      </p:sp>
    </p:spTree>
    <p:extLst>
      <p:ext uri="{BB962C8B-B14F-4D97-AF65-F5344CB8AC3E}">
        <p14:creationId xmlns:p14="http://schemas.microsoft.com/office/powerpoint/2010/main" val="1403859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SUSPENSION CLAUSE : possibility to </a:t>
            </a:r>
            <a:r>
              <a:rPr lang="en-US" dirty="0"/>
              <a:t>launch contract procedures </a:t>
            </a:r>
            <a:r>
              <a:rPr lang="en-US" b="1" dirty="0"/>
              <a:t>under </a:t>
            </a:r>
            <a:r>
              <a:rPr lang="en-US" dirty="0"/>
              <a:t>suspension clause</a:t>
            </a:r>
            <a:r>
              <a:rPr lang="en-US" b="1" dirty="0"/>
              <a:t>:</a:t>
            </a:r>
            <a:endParaRPr lang="en-GB" dirty="0"/>
          </a:p>
          <a:p>
            <a:r>
              <a:rPr lang="en-US" dirty="0"/>
              <a:t>prior approval n° 11 - actual signature of contract will depend on the conclusion of the FA - award procedure will be cancelled if FA is not signed</a:t>
            </a:r>
            <a:endParaRPr lang="en-GB" dirty="0"/>
          </a:p>
          <a:p>
            <a:r>
              <a:rPr lang="en-GB" dirty="0"/>
              <a:t> </a:t>
            </a:r>
            <a:r>
              <a:rPr lang="en-US" dirty="0"/>
              <a:t>FR imposes deadlines for signature of all contracts (including delegation/contribution agreements) implementing the FA.</a:t>
            </a:r>
            <a:endParaRPr lang="en-GB" dirty="0"/>
          </a:p>
          <a:p>
            <a:r>
              <a:rPr lang="en-US" dirty="0"/>
              <a:t>General rule:</a:t>
            </a:r>
            <a:endParaRPr lang="en-GB" dirty="0"/>
          </a:p>
          <a:p>
            <a:pPr lvl="0"/>
            <a:r>
              <a:rPr lang="en-US" b="1" dirty="0"/>
              <a:t>D+3 </a:t>
            </a:r>
            <a:r>
              <a:rPr lang="en-US" dirty="0"/>
              <a:t>for not co-financed actions</a:t>
            </a:r>
            <a:endParaRPr lang="en-GB" dirty="0"/>
          </a:p>
          <a:p>
            <a:pPr lvl="0"/>
            <a:r>
              <a:rPr lang="en-US" dirty="0"/>
              <a:t>D+X (to be specified in FA SC) for </a:t>
            </a:r>
            <a:r>
              <a:rPr lang="en-US" dirty="0" err="1"/>
              <a:t>multidonor</a:t>
            </a:r>
            <a:r>
              <a:rPr lang="en-US" dirty="0"/>
              <a:t> actions</a:t>
            </a:r>
            <a:endParaRPr lang="en-GB" dirty="0"/>
          </a:p>
          <a:p>
            <a:r>
              <a:rPr lang="en-US" dirty="0"/>
              <a:t>EDF:</a:t>
            </a:r>
            <a:endParaRPr lang="en-GB" dirty="0"/>
          </a:p>
          <a:p>
            <a:pPr lvl="0"/>
            <a:r>
              <a:rPr lang="en-US" dirty="0"/>
              <a:t>possibility to extend D+3 when </a:t>
            </a:r>
            <a:r>
              <a:rPr lang="pl-PL" dirty="0"/>
              <a:t>IM </a:t>
            </a:r>
            <a:r>
              <a:rPr lang="en-US" dirty="0"/>
              <a:t>w PC (if so, stipulated in FA SC)</a:t>
            </a:r>
            <a:endParaRPr lang="en-GB" dirty="0"/>
          </a:p>
          <a:p>
            <a:r>
              <a:rPr lang="en-US" dirty="0"/>
              <a:t>Exceptions:</a:t>
            </a:r>
            <a:endParaRPr lang="en-GB" dirty="0"/>
          </a:p>
          <a:p>
            <a:pPr lvl="0"/>
            <a:r>
              <a:rPr lang="en-US" dirty="0"/>
              <a:t>amendments to procurement &amp; grant contracts</a:t>
            </a:r>
            <a:endParaRPr lang="en-GB" dirty="0"/>
          </a:p>
          <a:p>
            <a:pPr lvl="0"/>
            <a:r>
              <a:rPr lang="en-US" dirty="0"/>
              <a:t>contracts concluded after early termination of procurement contracts</a:t>
            </a:r>
            <a:endParaRPr lang="en-GB" dirty="0"/>
          </a:p>
          <a:p>
            <a:pPr lvl="0"/>
            <a:r>
              <a:rPr lang="en-US" dirty="0"/>
              <a:t>changes of implementing entity</a:t>
            </a:r>
            <a:endParaRPr lang="en-GB" dirty="0"/>
          </a:p>
          <a:p>
            <a:pPr lvl="0"/>
            <a:r>
              <a:rPr lang="en-US" dirty="0"/>
              <a:t>blending</a:t>
            </a:r>
            <a:endParaRPr lang="en-GB" dirty="0"/>
          </a:p>
          <a:p>
            <a:pPr lvl="0"/>
            <a:r>
              <a:rPr lang="en-US" dirty="0"/>
              <a:t>contracts </a:t>
            </a:r>
            <a:r>
              <a:rPr lang="da-DK" dirty="0"/>
              <a:t>for </a:t>
            </a:r>
            <a:r>
              <a:rPr lang="cs-CZ" dirty="0"/>
              <a:t>audit </a:t>
            </a:r>
            <a:r>
              <a:rPr lang="en-US" dirty="0"/>
              <a:t>and	evaluation (also during closure phase)</a:t>
            </a:r>
            <a:endParaRPr lang="en-GB" dirty="0"/>
          </a:p>
          <a:p>
            <a:pPr lvl="0"/>
            <a:r>
              <a:rPr lang="en-US" dirty="0"/>
              <a:t>PE </a:t>
            </a:r>
            <a:r>
              <a:rPr lang="da-DK" dirty="0"/>
              <a:t>operating </a:t>
            </a:r>
            <a:r>
              <a:rPr lang="en-US" dirty="0"/>
              <a:t>costs</a:t>
            </a:r>
            <a:endParaRPr lang="en-GB" dirty="0"/>
          </a:p>
          <a:p>
            <a:r>
              <a:rPr lang="en-US" b="1" dirty="0"/>
              <a:t>Decommitment </a:t>
            </a:r>
            <a:r>
              <a:rPr lang="en-US" dirty="0"/>
              <a:t>after deadline.</a:t>
            </a:r>
            <a:endParaRPr lang="en-GB" dirty="0"/>
          </a:p>
          <a:p>
            <a:r>
              <a:rPr lang="en-US" dirty="0"/>
              <a:t/>
            </a:r>
            <a:br>
              <a:rPr lang="en-US" dirty="0"/>
            </a:br>
            <a:endParaRPr lang="en-GB" dirty="0"/>
          </a:p>
        </p:txBody>
      </p:sp>
      <p:sp>
        <p:nvSpPr>
          <p:cNvPr id="4" name="Slide Number Placeholder 3"/>
          <p:cNvSpPr>
            <a:spLocks noGrp="1"/>
          </p:cNvSpPr>
          <p:nvPr>
            <p:ph type="sldNum" sz="quarter" idx="5"/>
          </p:nvPr>
        </p:nvSpPr>
        <p:spPr/>
        <p:txBody>
          <a:bodyPr/>
          <a:lstStyle/>
          <a:p>
            <a:pPr>
              <a:defRPr/>
            </a:pPr>
            <a:fld id="{36441B25-C4D1-47DB-817D-B9C4FC5392FB}" type="slidenum">
              <a:rPr lang="en-GB" smtClean="0"/>
              <a:pPr>
                <a:defRPr/>
              </a:pPr>
              <a:t>33</a:t>
            </a:fld>
            <a:endParaRPr lang="en-GB"/>
          </a:p>
        </p:txBody>
      </p:sp>
    </p:spTree>
    <p:extLst>
      <p:ext uri="{BB962C8B-B14F-4D97-AF65-F5344CB8AC3E}">
        <p14:creationId xmlns:p14="http://schemas.microsoft.com/office/powerpoint/2010/main" val="405512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34</a:t>
            </a:fld>
            <a:endParaRPr lang="en-GB"/>
          </a:p>
        </p:txBody>
      </p:sp>
    </p:spTree>
    <p:extLst>
      <p:ext uri="{BB962C8B-B14F-4D97-AF65-F5344CB8AC3E}">
        <p14:creationId xmlns:p14="http://schemas.microsoft.com/office/powerpoint/2010/main" val="333325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35</a:t>
            </a:fld>
            <a:endParaRPr lang="en-GB"/>
          </a:p>
        </p:txBody>
      </p:sp>
    </p:spTree>
    <p:extLst>
      <p:ext uri="{BB962C8B-B14F-4D97-AF65-F5344CB8AC3E}">
        <p14:creationId xmlns:p14="http://schemas.microsoft.com/office/powerpoint/2010/main" val="3905816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36</a:t>
            </a:fld>
            <a:endParaRPr lang="en-GB"/>
          </a:p>
        </p:txBody>
      </p:sp>
    </p:spTree>
    <p:extLst>
      <p:ext uri="{BB962C8B-B14F-4D97-AF65-F5344CB8AC3E}">
        <p14:creationId xmlns:p14="http://schemas.microsoft.com/office/powerpoint/2010/main" val="982323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37</a:t>
            </a:fld>
            <a:endParaRPr lang="en-GB"/>
          </a:p>
        </p:txBody>
      </p:sp>
    </p:spTree>
    <p:extLst>
      <p:ext uri="{BB962C8B-B14F-4D97-AF65-F5344CB8AC3E}">
        <p14:creationId xmlns:p14="http://schemas.microsoft.com/office/powerpoint/2010/main" val="1647072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38</a:t>
            </a:fld>
            <a:endParaRPr lang="en-GB"/>
          </a:p>
        </p:txBody>
      </p:sp>
    </p:spTree>
    <p:extLst>
      <p:ext uri="{BB962C8B-B14F-4D97-AF65-F5344CB8AC3E}">
        <p14:creationId xmlns:p14="http://schemas.microsoft.com/office/powerpoint/2010/main" val="3384395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39</a:t>
            </a:fld>
            <a:endParaRPr lang="en-GB"/>
          </a:p>
        </p:txBody>
      </p:sp>
    </p:spTree>
    <p:extLst>
      <p:ext uri="{BB962C8B-B14F-4D97-AF65-F5344CB8AC3E}">
        <p14:creationId xmlns:p14="http://schemas.microsoft.com/office/powerpoint/2010/main" val="2753745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40</a:t>
            </a:fld>
            <a:endParaRPr lang="en-GB"/>
          </a:p>
        </p:txBody>
      </p:sp>
    </p:spTree>
    <p:extLst>
      <p:ext uri="{BB962C8B-B14F-4D97-AF65-F5344CB8AC3E}">
        <p14:creationId xmlns:p14="http://schemas.microsoft.com/office/powerpoint/2010/main" val="843643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ea typeface="MS PGothic" pitchFamily="34" charset="-128"/>
              </a:defRPr>
            </a:lvl1pPr>
            <a:lvl2pPr marL="757066" indent="-291179">
              <a:spcBef>
                <a:spcPct val="30000"/>
              </a:spcBef>
              <a:defRPr sz="1200">
                <a:solidFill>
                  <a:schemeClr val="tx1"/>
                </a:solidFill>
                <a:latin typeface="Arial" pitchFamily="34" charset="0"/>
                <a:ea typeface="MS PGothic" pitchFamily="34" charset="-128"/>
              </a:defRPr>
            </a:lvl2pPr>
            <a:lvl3pPr marL="1164717" indent="-232943">
              <a:spcBef>
                <a:spcPct val="30000"/>
              </a:spcBef>
              <a:defRPr sz="1200">
                <a:solidFill>
                  <a:schemeClr val="tx1"/>
                </a:solidFill>
                <a:latin typeface="Arial" pitchFamily="34" charset="0"/>
                <a:ea typeface="MS PGothic" pitchFamily="34" charset="-128"/>
              </a:defRPr>
            </a:lvl3pPr>
            <a:lvl4pPr marL="1630604" indent="-232943">
              <a:spcBef>
                <a:spcPct val="30000"/>
              </a:spcBef>
              <a:defRPr sz="1200">
                <a:solidFill>
                  <a:schemeClr val="tx1"/>
                </a:solidFill>
                <a:latin typeface="Arial" pitchFamily="34" charset="0"/>
                <a:ea typeface="MS PGothic" pitchFamily="34" charset="-128"/>
              </a:defRPr>
            </a:lvl4pPr>
            <a:lvl5pPr marL="2096491" indent="-232943">
              <a:spcBef>
                <a:spcPct val="30000"/>
              </a:spcBef>
              <a:defRPr sz="1200">
                <a:solidFill>
                  <a:schemeClr val="tx1"/>
                </a:solidFill>
                <a:latin typeface="Arial" pitchFamily="34" charset="0"/>
                <a:ea typeface="MS PGothic" pitchFamily="34" charset="-128"/>
              </a:defRPr>
            </a:lvl5pPr>
            <a:lvl6pPr marL="2562377" indent="-232943" eaLnBrk="0" fontAlgn="base" hangingPunct="0">
              <a:spcBef>
                <a:spcPct val="30000"/>
              </a:spcBef>
              <a:spcAft>
                <a:spcPct val="0"/>
              </a:spcAft>
              <a:defRPr sz="1200">
                <a:solidFill>
                  <a:schemeClr val="tx1"/>
                </a:solidFill>
                <a:latin typeface="Arial" pitchFamily="34" charset="0"/>
                <a:ea typeface="MS PGothic" pitchFamily="34" charset="-128"/>
              </a:defRPr>
            </a:lvl6pPr>
            <a:lvl7pPr marL="3028264" indent="-232943" eaLnBrk="0" fontAlgn="base" hangingPunct="0">
              <a:spcBef>
                <a:spcPct val="30000"/>
              </a:spcBef>
              <a:spcAft>
                <a:spcPct val="0"/>
              </a:spcAft>
              <a:defRPr sz="1200">
                <a:solidFill>
                  <a:schemeClr val="tx1"/>
                </a:solidFill>
                <a:latin typeface="Arial" pitchFamily="34" charset="0"/>
                <a:ea typeface="MS PGothic" pitchFamily="34" charset="-128"/>
              </a:defRPr>
            </a:lvl7pPr>
            <a:lvl8pPr marL="3494151" indent="-232943" eaLnBrk="0" fontAlgn="base" hangingPunct="0">
              <a:spcBef>
                <a:spcPct val="30000"/>
              </a:spcBef>
              <a:spcAft>
                <a:spcPct val="0"/>
              </a:spcAft>
              <a:defRPr sz="1200">
                <a:solidFill>
                  <a:schemeClr val="tx1"/>
                </a:solidFill>
                <a:latin typeface="Arial" pitchFamily="34" charset="0"/>
                <a:ea typeface="MS PGothic" pitchFamily="34" charset="-128"/>
              </a:defRPr>
            </a:lvl8pPr>
            <a:lvl9pPr marL="3960038" indent="-232943"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B5B032C0-0F0E-4BCE-9AA7-C8E0D6593DE0}" type="slidenum">
              <a:rPr lang="en-GB" altLang="en-US" smtClean="0"/>
              <a:pPr>
                <a:spcBef>
                  <a:spcPct val="0"/>
                </a:spcBef>
              </a:pPr>
              <a:t>42</a:t>
            </a:fld>
            <a:endParaRPr lang="en-GB" altLang="en-US"/>
          </a:p>
        </p:txBody>
      </p:sp>
      <p:sp>
        <p:nvSpPr>
          <p:cNvPr id="229378"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702367" y="4414594"/>
            <a:ext cx="5605669" cy="4183979"/>
          </a:xfrm>
          <a:noFill/>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43</a:t>
            </a:fld>
            <a:endParaRPr lang="en-GB"/>
          </a:p>
        </p:txBody>
      </p:sp>
    </p:spTree>
    <p:extLst>
      <p:ext uri="{BB962C8B-B14F-4D97-AF65-F5344CB8AC3E}">
        <p14:creationId xmlns:p14="http://schemas.microsoft.com/office/powerpoint/2010/main" val="3156438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44</a:t>
            </a:fld>
            <a:endParaRPr lang="en-GB"/>
          </a:p>
        </p:txBody>
      </p:sp>
    </p:spTree>
    <p:extLst>
      <p:ext uri="{BB962C8B-B14F-4D97-AF65-F5344CB8AC3E}">
        <p14:creationId xmlns:p14="http://schemas.microsoft.com/office/powerpoint/2010/main" val="337243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45</a:t>
            </a:fld>
            <a:endParaRPr lang="en-GB"/>
          </a:p>
        </p:txBody>
      </p:sp>
    </p:spTree>
    <p:extLst>
      <p:ext uri="{BB962C8B-B14F-4D97-AF65-F5344CB8AC3E}">
        <p14:creationId xmlns:p14="http://schemas.microsoft.com/office/powerpoint/2010/main" val="836149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46</a:t>
            </a:fld>
            <a:endParaRPr lang="en-GB"/>
          </a:p>
        </p:txBody>
      </p:sp>
    </p:spTree>
    <p:extLst>
      <p:ext uri="{BB962C8B-B14F-4D97-AF65-F5344CB8AC3E}">
        <p14:creationId xmlns:p14="http://schemas.microsoft.com/office/powerpoint/2010/main" val="1644565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47</a:t>
            </a:fld>
            <a:endParaRPr lang="en-GB"/>
          </a:p>
        </p:txBody>
      </p:sp>
    </p:spTree>
    <p:extLst>
      <p:ext uri="{BB962C8B-B14F-4D97-AF65-F5344CB8AC3E}">
        <p14:creationId xmlns:p14="http://schemas.microsoft.com/office/powerpoint/2010/main" val="1781885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48</a:t>
            </a:fld>
            <a:endParaRPr lang="en-GB"/>
          </a:p>
        </p:txBody>
      </p:sp>
    </p:spTree>
    <p:extLst>
      <p:ext uri="{BB962C8B-B14F-4D97-AF65-F5344CB8AC3E}">
        <p14:creationId xmlns:p14="http://schemas.microsoft.com/office/powerpoint/2010/main" val="704819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49</a:t>
            </a:fld>
            <a:endParaRPr lang="en-GB"/>
          </a:p>
        </p:txBody>
      </p:sp>
    </p:spTree>
    <p:extLst>
      <p:ext uri="{BB962C8B-B14F-4D97-AF65-F5344CB8AC3E}">
        <p14:creationId xmlns:p14="http://schemas.microsoft.com/office/powerpoint/2010/main" val="1577104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50</a:t>
            </a:fld>
            <a:endParaRPr lang="en-GB"/>
          </a:p>
        </p:txBody>
      </p:sp>
    </p:spTree>
    <p:extLst>
      <p:ext uri="{BB962C8B-B14F-4D97-AF65-F5344CB8AC3E}">
        <p14:creationId xmlns:p14="http://schemas.microsoft.com/office/powerpoint/2010/main" val="25298367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51</a:t>
            </a:fld>
            <a:endParaRPr lang="en-GB"/>
          </a:p>
        </p:txBody>
      </p:sp>
    </p:spTree>
    <p:extLst>
      <p:ext uri="{BB962C8B-B14F-4D97-AF65-F5344CB8AC3E}">
        <p14:creationId xmlns:p14="http://schemas.microsoft.com/office/powerpoint/2010/main" val="4071908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52</a:t>
            </a:fld>
            <a:endParaRPr lang="en-GB"/>
          </a:p>
        </p:txBody>
      </p:sp>
    </p:spTree>
    <p:extLst>
      <p:ext uri="{BB962C8B-B14F-4D97-AF65-F5344CB8AC3E}">
        <p14:creationId xmlns:p14="http://schemas.microsoft.com/office/powerpoint/2010/main" val="2491733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53</a:t>
            </a:fld>
            <a:endParaRPr lang="en-GB"/>
          </a:p>
        </p:txBody>
      </p:sp>
    </p:spTree>
    <p:extLst>
      <p:ext uri="{BB962C8B-B14F-4D97-AF65-F5344CB8AC3E}">
        <p14:creationId xmlns:p14="http://schemas.microsoft.com/office/powerpoint/2010/main" val="634477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GB" altLang="en-US"/>
              <a:t>The funds thus transferred are managed in accordance with the recipient’s budgetary procedures. Use of country systems and  aid effectiveness</a:t>
            </a:r>
          </a:p>
          <a:p>
            <a:r>
              <a:rPr lang="en-GB" altLang="en-US"/>
              <a:t>characterises budget support as a particular type of Programme Aid. </a:t>
            </a:r>
          </a:p>
          <a:p>
            <a:r>
              <a:rPr lang="en-GB" altLang="en-US"/>
              <a:t>The definition distinguishes Budget Support from Balance of Payments support, where the transfer of foreign exchange would be to the Central Bank, and also from Debt Relief, where the transfer of foreign exchange would be directly to the country’s creditors.</a:t>
            </a:r>
          </a:p>
          <a:p>
            <a:r>
              <a:rPr lang="en-GB" altLang="en-US"/>
              <a:t>The features distinguishing budget support are the nature of its objectives, the nature of the corresponding disbursement conditions, and the fact that it is perceived as a package of inputs, including policy dialogue and technical assistance or capacity-building measures, as well as financial transfers. Whereas the primary purpose of programme aid (structural adjustment</a:t>
            </a:r>
          </a:p>
          <a:p>
            <a:r>
              <a:rPr lang="en-GB" altLang="en-US"/>
              <a:t>programmes, balance of payments support and debt relief) was to support macroeconomic stabilisation, the principal objective of budget support is to contribute to the implementation of a development strategy.</a:t>
            </a:r>
          </a:p>
        </p:txBody>
      </p:sp>
      <p:sp>
        <p:nvSpPr>
          <p:cNvPr id="3174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3900" indent="-277813">
              <a:spcBef>
                <a:spcPct val="30000"/>
              </a:spcBef>
              <a:defRPr sz="1200">
                <a:solidFill>
                  <a:schemeClr val="tx1"/>
                </a:solidFill>
                <a:latin typeface="Arial" panose="020B0604020202020204" pitchFamily="34" charset="0"/>
              </a:defRPr>
            </a:lvl2pPr>
            <a:lvl3pPr marL="1116013" indent="-222250">
              <a:spcBef>
                <a:spcPct val="30000"/>
              </a:spcBef>
              <a:defRPr sz="1200">
                <a:solidFill>
                  <a:schemeClr val="tx1"/>
                </a:solidFill>
                <a:latin typeface="Arial" panose="020B0604020202020204" pitchFamily="34" charset="0"/>
              </a:defRPr>
            </a:lvl3pPr>
            <a:lvl4pPr marL="1563688" indent="-222250">
              <a:spcBef>
                <a:spcPct val="30000"/>
              </a:spcBef>
              <a:defRPr sz="1200">
                <a:solidFill>
                  <a:schemeClr val="tx1"/>
                </a:solidFill>
                <a:latin typeface="Arial" panose="020B0604020202020204" pitchFamily="34" charset="0"/>
              </a:defRPr>
            </a:lvl4pPr>
            <a:lvl5pPr marL="2011363" indent="-222250">
              <a:spcBef>
                <a:spcPct val="30000"/>
              </a:spcBef>
              <a:defRPr sz="1200">
                <a:solidFill>
                  <a:schemeClr val="tx1"/>
                </a:solidFill>
                <a:latin typeface="Arial" panose="020B0604020202020204" pitchFamily="34" charset="0"/>
              </a:defRPr>
            </a:lvl5pPr>
            <a:lvl6pPr marL="2468563" indent="-222250" eaLnBrk="0" fontAlgn="base" hangingPunct="0">
              <a:spcBef>
                <a:spcPct val="30000"/>
              </a:spcBef>
              <a:spcAft>
                <a:spcPct val="0"/>
              </a:spcAft>
              <a:defRPr sz="1200">
                <a:solidFill>
                  <a:schemeClr val="tx1"/>
                </a:solidFill>
                <a:latin typeface="Arial" panose="020B0604020202020204" pitchFamily="34" charset="0"/>
              </a:defRPr>
            </a:lvl6pPr>
            <a:lvl7pPr marL="2925763" indent="-222250" eaLnBrk="0" fontAlgn="base" hangingPunct="0">
              <a:spcBef>
                <a:spcPct val="30000"/>
              </a:spcBef>
              <a:spcAft>
                <a:spcPct val="0"/>
              </a:spcAft>
              <a:defRPr sz="1200">
                <a:solidFill>
                  <a:schemeClr val="tx1"/>
                </a:solidFill>
                <a:latin typeface="Arial" panose="020B0604020202020204" pitchFamily="34" charset="0"/>
              </a:defRPr>
            </a:lvl7pPr>
            <a:lvl8pPr marL="3382963" indent="-222250" eaLnBrk="0" fontAlgn="base" hangingPunct="0">
              <a:spcBef>
                <a:spcPct val="30000"/>
              </a:spcBef>
              <a:spcAft>
                <a:spcPct val="0"/>
              </a:spcAft>
              <a:defRPr sz="1200">
                <a:solidFill>
                  <a:schemeClr val="tx1"/>
                </a:solidFill>
                <a:latin typeface="Arial" panose="020B0604020202020204" pitchFamily="34" charset="0"/>
              </a:defRPr>
            </a:lvl8pPr>
            <a:lvl9pPr marL="3840163"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842A37-A0D5-4D39-A905-940A126E5168}" type="slidenum">
              <a:rPr lang="en-GB" altLang="en-US"/>
              <a:pPr>
                <a:spcBef>
                  <a:spcPct val="0"/>
                </a:spcBef>
              </a:pPr>
              <a:t>54</a:t>
            </a:fld>
            <a:endParaRPr lang="en-GB" altLang="en-US"/>
          </a:p>
        </p:txBody>
      </p:sp>
    </p:spTree>
    <p:extLst>
      <p:ext uri="{BB962C8B-B14F-4D97-AF65-F5344CB8AC3E}">
        <p14:creationId xmlns:p14="http://schemas.microsoft.com/office/powerpoint/2010/main" val="3503447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p:txBody>
          <a:bodyPr/>
          <a:lstStyle/>
          <a:p>
            <a:pPr eaLnBrk="1" hangingPunct="1">
              <a:lnSpc>
                <a:spcPct val="80000"/>
              </a:lnSpc>
              <a:spcBef>
                <a:spcPct val="50000"/>
              </a:spcBef>
              <a:buClr>
                <a:srgbClr val="0F5494"/>
              </a:buClr>
              <a:buFont typeface="Wingdings" pitchFamily="2" charset="2"/>
              <a:buChar char="Ø"/>
              <a:defRPr/>
            </a:pPr>
            <a:r>
              <a:rPr lang="en-GB" altLang="en-US" b="1" dirty="0"/>
              <a:t>Stable macroeconomic framework</a:t>
            </a:r>
          </a:p>
          <a:p>
            <a:pPr marL="761915" lvl="1" indent="-304766">
              <a:lnSpc>
                <a:spcPct val="80000"/>
              </a:lnSpc>
              <a:spcBef>
                <a:spcPct val="50000"/>
              </a:spcBef>
              <a:buClr>
                <a:srgbClr val="0F5494"/>
              </a:buClr>
              <a:buFont typeface="Wingdings" pitchFamily="2" charset="2"/>
              <a:buChar char="Ø"/>
              <a:defRPr/>
            </a:pPr>
            <a:r>
              <a:rPr lang="en-GB" altLang="en-US" dirty="0"/>
              <a:t>More focus on fiscal and debt sustainability, domestic revenue mobilisation, prospect for reducing aid dependency, resilience</a:t>
            </a:r>
          </a:p>
          <a:p>
            <a:pPr eaLnBrk="1" hangingPunct="1">
              <a:lnSpc>
                <a:spcPct val="80000"/>
              </a:lnSpc>
              <a:spcBef>
                <a:spcPct val="50000"/>
              </a:spcBef>
              <a:buClr>
                <a:srgbClr val="0F5494"/>
              </a:buClr>
              <a:buFont typeface="Wingdings" pitchFamily="2" charset="2"/>
              <a:buChar char="Ø"/>
              <a:defRPr/>
            </a:pPr>
            <a:r>
              <a:rPr lang="en-GB" altLang="en-US" b="1" dirty="0"/>
              <a:t>National/sector policy and reform</a:t>
            </a:r>
          </a:p>
          <a:p>
            <a:pPr marL="761915" lvl="1" indent="-304766">
              <a:lnSpc>
                <a:spcPct val="80000"/>
              </a:lnSpc>
              <a:spcBef>
                <a:spcPct val="50000"/>
              </a:spcBef>
              <a:buClr>
                <a:srgbClr val="0F5494"/>
              </a:buClr>
              <a:buFont typeface="Wingdings" pitchFamily="2" charset="2"/>
              <a:buChar char="Ø"/>
              <a:defRPr/>
            </a:pPr>
            <a:r>
              <a:rPr lang="en-GB" altLang="en-US" dirty="0"/>
              <a:t>National ownership</a:t>
            </a:r>
          </a:p>
          <a:p>
            <a:pPr marL="761915" lvl="1" indent="-304766">
              <a:lnSpc>
                <a:spcPct val="80000"/>
              </a:lnSpc>
              <a:spcBef>
                <a:spcPct val="50000"/>
              </a:spcBef>
              <a:buClr>
                <a:srgbClr val="0F5494"/>
              </a:buClr>
              <a:buFont typeface="Wingdings" pitchFamily="2" charset="2"/>
              <a:buChar char="Ø"/>
              <a:defRPr/>
            </a:pPr>
            <a:r>
              <a:rPr lang="en-GB" altLang="en-US" dirty="0"/>
              <a:t>Focus on inclusive/sustainable growth and poverty reduction (“Agenda for Change”)</a:t>
            </a:r>
          </a:p>
          <a:p>
            <a:pPr eaLnBrk="1" hangingPunct="1">
              <a:lnSpc>
                <a:spcPct val="80000"/>
              </a:lnSpc>
              <a:spcBef>
                <a:spcPct val="50000"/>
              </a:spcBef>
              <a:buClr>
                <a:srgbClr val="0F5494"/>
              </a:buClr>
              <a:buFont typeface="Wingdings" pitchFamily="2" charset="2"/>
              <a:buChar char="Ø"/>
              <a:defRPr/>
            </a:pPr>
            <a:r>
              <a:rPr lang="en-GB" altLang="en-US" b="1" dirty="0"/>
              <a:t>Public financial management</a:t>
            </a:r>
          </a:p>
          <a:p>
            <a:pPr marL="761915" lvl="1" indent="-304766">
              <a:lnSpc>
                <a:spcPct val="80000"/>
              </a:lnSpc>
              <a:spcBef>
                <a:spcPct val="50000"/>
              </a:spcBef>
              <a:buClr>
                <a:srgbClr val="0F5494"/>
              </a:buClr>
              <a:buFont typeface="Wingdings" pitchFamily="2" charset="2"/>
              <a:buChar char="Ø"/>
              <a:defRPr/>
            </a:pPr>
            <a:r>
              <a:rPr lang="en-GB" altLang="en-US" dirty="0"/>
              <a:t>Assessment of PFM system to establish a baseline for dynamic approach</a:t>
            </a:r>
          </a:p>
          <a:p>
            <a:pPr marL="761915" lvl="1" indent="-304766">
              <a:lnSpc>
                <a:spcPct val="80000"/>
              </a:lnSpc>
              <a:spcBef>
                <a:spcPct val="50000"/>
              </a:spcBef>
              <a:buClr>
                <a:srgbClr val="0F5494"/>
              </a:buClr>
              <a:buFont typeface="Wingdings" pitchFamily="2" charset="2"/>
              <a:buChar char="Ø"/>
              <a:defRPr/>
            </a:pPr>
            <a:r>
              <a:rPr lang="en-GB" altLang="en-US" dirty="0"/>
              <a:t>May require short-term measures from PFM reform strategy before starting BS</a:t>
            </a:r>
          </a:p>
          <a:p>
            <a:pPr marL="761915" lvl="1" indent="-304766">
              <a:lnSpc>
                <a:spcPct val="80000"/>
              </a:lnSpc>
              <a:spcBef>
                <a:spcPct val="50000"/>
              </a:spcBef>
              <a:buClr>
                <a:srgbClr val="0F5494"/>
              </a:buClr>
              <a:buFont typeface="Wingdings" pitchFamily="2" charset="2"/>
              <a:buChar char="Ø"/>
              <a:defRPr/>
            </a:pPr>
            <a:r>
              <a:rPr lang="en-GB" altLang="en-US" dirty="0"/>
              <a:t>Partner countries to be actively engaged in fight against fraud and corruption </a:t>
            </a:r>
            <a:endParaRPr lang="en-GB" altLang="en-US" i="1" dirty="0"/>
          </a:p>
          <a:p>
            <a:pPr eaLnBrk="1" hangingPunct="1">
              <a:lnSpc>
                <a:spcPct val="80000"/>
              </a:lnSpc>
              <a:spcBef>
                <a:spcPct val="50000"/>
              </a:spcBef>
              <a:buClr>
                <a:srgbClr val="0F5494"/>
              </a:buClr>
              <a:buFont typeface="Wingdings" pitchFamily="2" charset="2"/>
              <a:buChar char="Ø"/>
              <a:defRPr/>
            </a:pPr>
            <a:r>
              <a:rPr lang="en-GB" altLang="en-US" b="1" dirty="0"/>
              <a:t>Transparency and oversight of budget</a:t>
            </a:r>
          </a:p>
          <a:p>
            <a:pPr marL="761915" lvl="1" indent="-304766">
              <a:lnSpc>
                <a:spcPct val="80000"/>
              </a:lnSpc>
              <a:spcBef>
                <a:spcPct val="50000"/>
              </a:spcBef>
              <a:buClr>
                <a:srgbClr val="0F5494"/>
              </a:buClr>
              <a:buFont typeface="Wingdings" pitchFamily="2" charset="2"/>
              <a:buChar char="Ø"/>
              <a:defRPr/>
            </a:pPr>
            <a:r>
              <a:rPr lang="en-GB" altLang="en-US" dirty="0"/>
              <a:t>Public availability of budgetary information (entry point)</a:t>
            </a:r>
          </a:p>
          <a:p>
            <a:pPr marL="761915" lvl="1" indent="-304766">
              <a:lnSpc>
                <a:spcPct val="80000"/>
              </a:lnSpc>
              <a:spcBef>
                <a:spcPct val="50000"/>
              </a:spcBef>
              <a:buClr>
                <a:srgbClr val="0F5494"/>
              </a:buClr>
              <a:buFont typeface="Wingdings" pitchFamily="2" charset="2"/>
              <a:buChar char="Ø"/>
              <a:defRPr/>
            </a:pPr>
            <a:r>
              <a:rPr lang="fr-BE" altLang="en-US" dirty="0"/>
              <a:t>Progress in the </a:t>
            </a:r>
            <a:r>
              <a:rPr lang="fr-BE" altLang="en-US" dirty="0" err="1"/>
              <a:t>oversight</a:t>
            </a:r>
            <a:r>
              <a:rPr lang="fr-BE" altLang="en-US" dirty="0"/>
              <a:t> : audit, (SAI), </a:t>
            </a:r>
            <a:r>
              <a:rPr lang="fr-BE" altLang="en-US" dirty="0" err="1"/>
              <a:t>Parliament</a:t>
            </a:r>
            <a:r>
              <a:rPr lang="fr-BE" altLang="en-US" dirty="0"/>
              <a:t>, civil society</a:t>
            </a:r>
          </a:p>
          <a:p>
            <a:pPr lvl="1" eaLnBrk="1" hangingPunct="1">
              <a:lnSpc>
                <a:spcPct val="80000"/>
              </a:lnSpc>
              <a:spcBef>
                <a:spcPct val="50000"/>
              </a:spcBef>
              <a:buClr>
                <a:srgbClr val="0F5494"/>
              </a:buClr>
              <a:defRPr/>
            </a:pPr>
            <a:endParaRPr lang="fr-BE" altLang="en-US" dirty="0"/>
          </a:p>
          <a:p>
            <a:pPr lvl="1" eaLnBrk="1" hangingPunct="1">
              <a:lnSpc>
                <a:spcPct val="80000"/>
              </a:lnSpc>
              <a:spcBef>
                <a:spcPct val="50000"/>
              </a:spcBef>
              <a:buClr>
                <a:srgbClr val="0F5494"/>
              </a:buClr>
              <a:defRPr/>
            </a:pPr>
            <a:r>
              <a:rPr lang="fr-BE" altLang="en-US" dirty="0" err="1"/>
              <a:t>They</a:t>
            </a:r>
            <a:r>
              <a:rPr lang="fr-BE" altLang="en-US" dirty="0"/>
              <a:t> have to </a:t>
            </a:r>
            <a:r>
              <a:rPr lang="fr-BE" altLang="en-US" dirty="0" err="1"/>
              <a:t>be</a:t>
            </a:r>
            <a:r>
              <a:rPr lang="fr-BE" altLang="en-US" dirty="0"/>
              <a:t> </a:t>
            </a:r>
            <a:r>
              <a:rPr lang="fr-BE" altLang="en-US" dirty="0" err="1"/>
              <a:t>respected</a:t>
            </a:r>
            <a:r>
              <a:rPr lang="fr-BE" altLang="en-US" dirty="0"/>
              <a:t> </a:t>
            </a:r>
            <a:r>
              <a:rPr lang="fr-BE" altLang="en-US" dirty="0" err="1"/>
              <a:t>before</a:t>
            </a:r>
            <a:r>
              <a:rPr lang="fr-BE" altLang="en-US" dirty="0"/>
              <a:t> </a:t>
            </a:r>
            <a:r>
              <a:rPr lang="fr-BE" altLang="en-US" dirty="0" err="1"/>
              <a:t>approval</a:t>
            </a:r>
            <a:r>
              <a:rPr lang="fr-BE" altLang="en-US" dirty="0"/>
              <a:t> of an </a:t>
            </a:r>
            <a:r>
              <a:rPr lang="fr-BE" altLang="en-US" dirty="0" err="1"/>
              <a:t>operation</a:t>
            </a:r>
            <a:r>
              <a:rPr lang="fr-BE" altLang="en-US" dirty="0"/>
              <a:t> and </a:t>
            </a:r>
            <a:r>
              <a:rPr lang="fr-BE" altLang="en-US" dirty="0" err="1"/>
              <a:t>during</a:t>
            </a:r>
            <a:r>
              <a:rPr lang="fr-BE" altLang="en-US" dirty="0"/>
              <a:t> : </a:t>
            </a:r>
            <a:r>
              <a:rPr lang="fr-BE" altLang="en-US" dirty="0" err="1"/>
              <a:t>they</a:t>
            </a:r>
            <a:r>
              <a:rPr lang="fr-BE" altLang="en-US" dirty="0"/>
              <a:t> condition </a:t>
            </a:r>
            <a:r>
              <a:rPr lang="fr-BE" altLang="en-US" dirty="0" err="1"/>
              <a:t>each</a:t>
            </a:r>
            <a:r>
              <a:rPr lang="fr-BE" altLang="en-US" dirty="0"/>
              <a:t> </a:t>
            </a:r>
            <a:r>
              <a:rPr lang="fr-BE" altLang="en-US" dirty="0" err="1"/>
              <a:t>payment</a:t>
            </a:r>
            <a:endParaRPr lang="en-GB" altLang="en-US" dirty="0"/>
          </a:p>
          <a:p>
            <a:pPr>
              <a:defRPr/>
            </a:pPr>
            <a:endParaRPr lang="en-US" altLang="en-US" dirty="0">
              <a:latin typeface="Arial" charset="0"/>
            </a:endParaRPr>
          </a:p>
        </p:txBody>
      </p:sp>
      <p:sp>
        <p:nvSpPr>
          <p:cNvPr id="4506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1363" indent="-284163" eaLnBrk="0" hangingPunct="0">
              <a:spcBef>
                <a:spcPct val="30000"/>
              </a:spcBef>
              <a:defRPr sz="1200">
                <a:solidFill>
                  <a:schemeClr val="tx1"/>
                </a:solidFill>
                <a:latin typeface="Arial" panose="020B0604020202020204" pitchFamily="34" charset="0"/>
              </a:defRPr>
            </a:lvl2pPr>
            <a:lvl3pPr marL="1141413" indent="-227013" eaLnBrk="0" hangingPunct="0">
              <a:spcBef>
                <a:spcPct val="30000"/>
              </a:spcBef>
              <a:defRPr sz="1200">
                <a:solidFill>
                  <a:schemeClr val="tx1"/>
                </a:solidFill>
                <a:latin typeface="Arial" panose="020B0604020202020204" pitchFamily="34" charset="0"/>
              </a:defRPr>
            </a:lvl3pPr>
            <a:lvl4pPr marL="1598613" indent="-227013" eaLnBrk="0" hangingPunct="0">
              <a:spcBef>
                <a:spcPct val="30000"/>
              </a:spcBef>
              <a:defRPr sz="1200">
                <a:solidFill>
                  <a:schemeClr val="tx1"/>
                </a:solidFill>
                <a:latin typeface="Arial" panose="020B0604020202020204" pitchFamily="34" charset="0"/>
              </a:defRPr>
            </a:lvl4pPr>
            <a:lvl5pPr marL="2055813" indent="-227013" eaLnBrk="0" hangingPunct="0">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37397E3-1BE4-4CFE-B977-141E8CBA92C1}" type="slidenum">
              <a:rPr lang="en-GB" altLang="en-US"/>
              <a:pPr eaLnBrk="1" hangingPunct="1">
                <a:spcBef>
                  <a:spcPct val="0"/>
                </a:spcBef>
              </a:pPr>
              <a:t>56</a:t>
            </a:fld>
            <a:endParaRPr lang="en-GB" altLang="en-US"/>
          </a:p>
        </p:txBody>
      </p:sp>
    </p:spTree>
    <p:extLst>
      <p:ext uri="{BB962C8B-B14F-4D97-AF65-F5344CB8AC3E}">
        <p14:creationId xmlns:p14="http://schemas.microsoft.com/office/powerpoint/2010/main" val="27514015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US" altLang="en-US"/>
          </a:p>
        </p:txBody>
      </p:sp>
      <p:sp>
        <p:nvSpPr>
          <p:cNvPr id="4608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E324DDD-B9A0-4B4F-A7FF-DC145017114A}" type="slidenum">
              <a:rPr lang="en-GB" altLang="en-US">
                <a:solidFill>
                  <a:srgbClr val="000000"/>
                </a:solidFill>
              </a:rPr>
              <a:pPr eaLnBrk="1" hangingPunct="1">
                <a:spcBef>
                  <a:spcPct val="0"/>
                </a:spcBef>
              </a:pPr>
              <a:t>57</a:t>
            </a:fld>
            <a:endParaRPr lang="en-GB" altLang="en-US">
              <a:solidFill>
                <a:srgbClr val="000000"/>
              </a:solidFill>
            </a:endParaRPr>
          </a:p>
        </p:txBody>
      </p:sp>
    </p:spTree>
    <p:extLst>
      <p:ext uri="{BB962C8B-B14F-4D97-AF65-F5344CB8AC3E}">
        <p14:creationId xmlns:p14="http://schemas.microsoft.com/office/powerpoint/2010/main" val="14825341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OCT – Overseas Countries and Territories</a:t>
            </a:r>
          </a:p>
          <a:p>
            <a:r>
              <a:rPr lang="en-GB" dirty="0"/>
              <a:t>SSA – </a:t>
            </a:r>
          </a:p>
          <a:p>
            <a:r>
              <a:rPr lang="en-GB" dirty="0"/>
              <a:t>ENI – European Neighbourhood Instrument</a:t>
            </a:r>
          </a:p>
          <a:p>
            <a:r>
              <a:rPr lang="en-GB" dirty="0"/>
              <a:t>IPA – Instrument for Pre-Accession Assistance</a:t>
            </a:r>
          </a:p>
          <a:p>
            <a:r>
              <a:rPr lang="en-GB" dirty="0"/>
              <a:t>SSA - </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58</a:t>
            </a:fld>
            <a:endParaRPr lang="en-GB"/>
          </a:p>
        </p:txBody>
      </p:sp>
    </p:spTree>
    <p:extLst>
      <p:ext uri="{BB962C8B-B14F-4D97-AF65-F5344CB8AC3E}">
        <p14:creationId xmlns:p14="http://schemas.microsoft.com/office/powerpoint/2010/main" val="1372817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61</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62</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63</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64</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65</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66</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69</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70</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71</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72</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73</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74</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75</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76</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77</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78</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79</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80</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81</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82</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83</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84</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85</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86</a:t>
            </a:fld>
            <a:endParaRPr lang="en-GB"/>
          </a:p>
        </p:txBody>
      </p:sp>
    </p:spTree>
    <p:extLst>
      <p:ext uri="{BB962C8B-B14F-4D97-AF65-F5344CB8AC3E}">
        <p14:creationId xmlns:p14="http://schemas.microsoft.com/office/powerpoint/2010/main" val="27134454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87</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88</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89</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dirty="0" err="1"/>
              <a:t>Acronyms</a:t>
            </a:r>
            <a:endParaRPr lang="fr-BE" baseline="0" dirty="0"/>
          </a:p>
          <a:p>
            <a:r>
              <a:rPr lang="fr-BE" baseline="0" dirty="0"/>
              <a:t>DEVCO – </a:t>
            </a:r>
            <a:r>
              <a:rPr lang="fr-BE" baseline="0" dirty="0" err="1"/>
              <a:t>European</a:t>
            </a:r>
            <a:r>
              <a:rPr lang="fr-BE" dirty="0"/>
              <a:t> Commission </a:t>
            </a:r>
            <a:r>
              <a:rPr lang="fr-BE" dirty="0" err="1"/>
              <a:t>Directorate</a:t>
            </a:r>
            <a:r>
              <a:rPr lang="fr-BE" dirty="0"/>
              <a:t>-General for International </a:t>
            </a:r>
            <a:r>
              <a:rPr lang="fr-BE" dirty="0" err="1"/>
              <a:t>Cooperation</a:t>
            </a:r>
            <a:r>
              <a:rPr lang="fr-BE" dirty="0"/>
              <a:t> and </a:t>
            </a:r>
            <a:r>
              <a:rPr lang="fr-BE" dirty="0" err="1"/>
              <a:t>Development</a:t>
            </a:r>
            <a:endParaRPr lang="fr-BE" dirty="0"/>
          </a:p>
          <a:p>
            <a:r>
              <a:rPr lang="fr-BE" baseline="0" dirty="0"/>
              <a:t>NEAR</a:t>
            </a:r>
            <a:r>
              <a:rPr lang="fr-BE" dirty="0"/>
              <a:t> - </a:t>
            </a:r>
            <a:r>
              <a:rPr lang="fr-BE" dirty="0" err="1"/>
              <a:t>European</a:t>
            </a:r>
            <a:r>
              <a:rPr lang="fr-BE" dirty="0"/>
              <a:t> Commission </a:t>
            </a:r>
            <a:r>
              <a:rPr lang="fr-BE" dirty="0" err="1"/>
              <a:t>Directorate</a:t>
            </a:r>
            <a:r>
              <a:rPr lang="fr-BE" dirty="0"/>
              <a:t>-General for </a:t>
            </a:r>
            <a:r>
              <a:rPr lang="fr-BE" dirty="0" err="1"/>
              <a:t>Euroepean</a:t>
            </a:r>
            <a:r>
              <a:rPr lang="fr-BE" dirty="0"/>
              <a:t> </a:t>
            </a:r>
            <a:r>
              <a:rPr lang="fr-BE" dirty="0" err="1"/>
              <a:t>Neighbourhood</a:t>
            </a:r>
            <a:r>
              <a:rPr lang="fr-BE" dirty="0"/>
              <a:t> and </a:t>
            </a:r>
            <a:r>
              <a:rPr lang="fr-BE" dirty="0" err="1"/>
              <a:t>Enlargement</a:t>
            </a:r>
            <a:r>
              <a:rPr lang="fr-BE" dirty="0"/>
              <a:t> </a:t>
            </a:r>
            <a:r>
              <a:rPr lang="fr-BE" dirty="0" err="1"/>
              <a:t>Negotiations</a:t>
            </a:r>
            <a:endParaRPr lang="fr-BE" dirty="0"/>
          </a:p>
          <a:p>
            <a:r>
              <a:rPr lang="fr-BE" baseline="0" dirty="0"/>
              <a:t>ECHO</a:t>
            </a:r>
            <a:r>
              <a:rPr lang="fr-BE" dirty="0"/>
              <a:t> – </a:t>
            </a:r>
            <a:r>
              <a:rPr lang="fr-BE" dirty="0" err="1"/>
              <a:t>European</a:t>
            </a:r>
            <a:r>
              <a:rPr lang="fr-BE" dirty="0"/>
              <a:t> Civil Protection and </a:t>
            </a:r>
            <a:r>
              <a:rPr lang="fr-BE" dirty="0" err="1"/>
              <a:t>Humanitarian</a:t>
            </a:r>
            <a:r>
              <a:rPr lang="fr-BE" dirty="0"/>
              <a:t> Operations</a:t>
            </a:r>
          </a:p>
          <a:p>
            <a:r>
              <a:rPr lang="fr-BE" dirty="0"/>
              <a:t>DG Trade - </a:t>
            </a:r>
            <a:r>
              <a:rPr lang="fr-BE" dirty="0" err="1"/>
              <a:t>European</a:t>
            </a:r>
            <a:r>
              <a:rPr lang="fr-BE" dirty="0"/>
              <a:t> Commission </a:t>
            </a:r>
            <a:r>
              <a:rPr lang="fr-BE" dirty="0" err="1"/>
              <a:t>Directorate</a:t>
            </a:r>
            <a:r>
              <a:rPr lang="fr-BE" dirty="0"/>
              <a:t>-General for Trade</a:t>
            </a:r>
          </a:p>
          <a:p>
            <a:r>
              <a:rPr lang="fr-BE" dirty="0"/>
              <a:t>FPI – </a:t>
            </a:r>
            <a:r>
              <a:rPr lang="fr-BE" dirty="0" err="1"/>
              <a:t>Foreign</a:t>
            </a:r>
            <a:r>
              <a:rPr lang="fr-BE" dirty="0"/>
              <a:t> Policy Instruments</a:t>
            </a:r>
          </a:p>
          <a:p>
            <a:r>
              <a:rPr lang="fr-BE" dirty="0"/>
              <a:t>EEAS – </a:t>
            </a:r>
            <a:r>
              <a:rPr lang="fr-BE" dirty="0" err="1"/>
              <a:t>European</a:t>
            </a:r>
            <a:r>
              <a:rPr lang="fr-BE" dirty="0"/>
              <a:t> </a:t>
            </a:r>
            <a:r>
              <a:rPr lang="fr-BE" dirty="0" err="1"/>
              <a:t>External</a:t>
            </a:r>
            <a:r>
              <a:rPr lang="fr-BE" dirty="0"/>
              <a:t> Action Service</a:t>
            </a:r>
          </a:p>
          <a:p>
            <a:r>
              <a:rPr lang="fr-BE" dirty="0"/>
              <a:t>CFSP – Common </a:t>
            </a:r>
            <a:r>
              <a:rPr lang="fr-BE" dirty="0" err="1"/>
              <a:t>Foreign</a:t>
            </a:r>
            <a:r>
              <a:rPr lang="fr-BE" dirty="0"/>
              <a:t> and Security Policy</a:t>
            </a:r>
          </a:p>
          <a:p>
            <a:r>
              <a:rPr lang="fr-BE" dirty="0" err="1"/>
              <a:t>IcSP</a:t>
            </a:r>
            <a:r>
              <a:rPr lang="fr-BE" dirty="0"/>
              <a:t> – Instrument for </a:t>
            </a:r>
            <a:r>
              <a:rPr lang="fr-BE" dirty="0" err="1"/>
              <a:t>Stability</a:t>
            </a:r>
            <a:r>
              <a:rPr lang="fr-BE" dirty="0"/>
              <a:t> and </a:t>
            </a:r>
            <a:r>
              <a:rPr lang="fr-BE" dirty="0" err="1"/>
              <a:t>Peace</a:t>
            </a:r>
            <a:endParaRPr lang="fr-BE" dirty="0"/>
          </a:p>
          <a:p>
            <a:r>
              <a:rPr lang="fr-BE" dirty="0"/>
              <a:t>PI – </a:t>
            </a:r>
            <a:r>
              <a:rPr lang="fr-BE" dirty="0" err="1"/>
              <a:t>Partnership</a:t>
            </a:r>
            <a:r>
              <a:rPr lang="fr-BE" dirty="0"/>
              <a:t> Instrument</a:t>
            </a:r>
          </a:p>
          <a:p>
            <a:r>
              <a:rPr lang="fr-BE" dirty="0" err="1"/>
              <a:t>EOMs</a:t>
            </a:r>
            <a:r>
              <a:rPr lang="fr-BE" dirty="0"/>
              <a:t> – Electoral Observation Missions</a:t>
            </a:r>
          </a:p>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9</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90</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93</a:t>
            </a:fld>
            <a:endParaRPr lang="en-GB"/>
          </a:p>
        </p:txBody>
      </p:sp>
    </p:spTree>
    <p:extLst>
      <p:ext uri="{BB962C8B-B14F-4D97-AF65-F5344CB8AC3E}">
        <p14:creationId xmlns:p14="http://schemas.microsoft.com/office/powerpoint/2010/main" val="33983844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94</a:t>
            </a:fld>
            <a:endParaRPr lang="en-GB"/>
          </a:p>
        </p:txBody>
      </p:sp>
    </p:spTree>
    <p:extLst>
      <p:ext uri="{BB962C8B-B14F-4D97-AF65-F5344CB8AC3E}">
        <p14:creationId xmlns:p14="http://schemas.microsoft.com/office/powerpoint/2010/main" val="17933397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95</a:t>
            </a:fld>
            <a:endParaRPr lang="en-GB"/>
          </a:p>
        </p:txBody>
      </p:sp>
    </p:spTree>
    <p:extLst>
      <p:ext uri="{BB962C8B-B14F-4D97-AF65-F5344CB8AC3E}">
        <p14:creationId xmlns:p14="http://schemas.microsoft.com/office/powerpoint/2010/main" val="25556969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96</a:t>
            </a:fld>
            <a:endParaRPr lang="en-GB"/>
          </a:p>
        </p:txBody>
      </p:sp>
    </p:spTree>
    <p:extLst>
      <p:ext uri="{BB962C8B-B14F-4D97-AF65-F5344CB8AC3E}">
        <p14:creationId xmlns:p14="http://schemas.microsoft.com/office/powerpoint/2010/main" val="5853374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solidFill>
                  <a:prstClr val="black"/>
                </a:solidFill>
              </a:rPr>
              <a:pPr>
                <a:defRPr/>
              </a:pPr>
              <a:t>98</a:t>
            </a:fld>
            <a:endParaRPr lang="en-GB">
              <a:solidFill>
                <a:prstClr val="black"/>
              </a:solidFill>
            </a:endParaRPr>
          </a:p>
        </p:txBody>
      </p:sp>
    </p:spTree>
    <p:extLst>
      <p:ext uri="{BB962C8B-B14F-4D97-AF65-F5344CB8AC3E}">
        <p14:creationId xmlns:p14="http://schemas.microsoft.com/office/powerpoint/2010/main" val="686345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22630" fontAlgn="auto">
              <a:spcBef>
                <a:spcPts val="0"/>
              </a:spcBef>
              <a:spcAft>
                <a:spcPts val="0"/>
              </a:spcAft>
              <a:defRPr/>
            </a:pPr>
            <a:fld id="{B66A0341-D281-45CA-8354-B8828492000A}" type="slidenum">
              <a:rPr lang="en-GB">
                <a:solidFill>
                  <a:prstClr val="black"/>
                </a:solidFill>
                <a:latin typeface="Calibri"/>
              </a:rPr>
              <a:pPr defTabSz="922630" fontAlgn="auto">
                <a:spcBef>
                  <a:spcPts val="0"/>
                </a:spcBef>
                <a:spcAft>
                  <a:spcPts val="0"/>
                </a:spcAft>
                <a:defRPr/>
              </a:pPr>
              <a:t>99</a:t>
            </a:fld>
            <a:endParaRPr lang="en-GB">
              <a:solidFill>
                <a:prstClr val="black"/>
              </a:solidFill>
              <a:latin typeface="Calibri"/>
            </a:endParaRPr>
          </a:p>
        </p:txBody>
      </p:sp>
    </p:spTree>
    <p:extLst>
      <p:ext uri="{BB962C8B-B14F-4D97-AF65-F5344CB8AC3E}">
        <p14:creationId xmlns:p14="http://schemas.microsoft.com/office/powerpoint/2010/main" val="37903033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4" indent="-170814">
              <a:buFont typeface="Arial" panose="020B0604020202020204" pitchFamily="34" charset="0"/>
              <a:buChar char="•"/>
            </a:pPr>
            <a:r>
              <a:rPr lang="en-GB" dirty="0"/>
              <a:t>And this</a:t>
            </a:r>
            <a:r>
              <a:rPr lang="en-GB" baseline="0" dirty="0"/>
              <a:t> is the simplified set-up of geographic instruments.</a:t>
            </a:r>
            <a:endParaRPr lang="en-GB" dirty="0"/>
          </a:p>
        </p:txBody>
      </p:sp>
      <p:sp>
        <p:nvSpPr>
          <p:cNvPr id="4" name="Slide Number Placeholder 3"/>
          <p:cNvSpPr>
            <a:spLocks noGrp="1"/>
          </p:cNvSpPr>
          <p:nvPr>
            <p:ph type="sldNum" sz="quarter" idx="10"/>
          </p:nvPr>
        </p:nvSpPr>
        <p:spPr/>
        <p:txBody>
          <a:bodyPr/>
          <a:lstStyle/>
          <a:p>
            <a:fld id="{B66A0341-D281-45CA-8354-B8828492000A}" type="slidenum">
              <a:rPr lang="en-GB" smtClean="0"/>
              <a:t>100</a:t>
            </a:fld>
            <a:endParaRPr lang="en-GB"/>
          </a:p>
        </p:txBody>
      </p:sp>
    </p:spTree>
    <p:extLst>
      <p:ext uri="{BB962C8B-B14F-4D97-AF65-F5344CB8AC3E}">
        <p14:creationId xmlns:p14="http://schemas.microsoft.com/office/powerpoint/2010/main" val="6603528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101</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597"/>
              </a:spcAft>
            </a:pPr>
            <a:endParaRPr lang="en-GB" sz="1100" dirty="0">
              <a:latin typeface="Times New Roman"/>
              <a:ea typeface="Times New Roman"/>
            </a:endParaRPr>
          </a:p>
        </p:txBody>
      </p:sp>
      <p:sp>
        <p:nvSpPr>
          <p:cNvPr id="4" name="Slide Number Placeholder 3"/>
          <p:cNvSpPr>
            <a:spLocks noGrp="1"/>
          </p:cNvSpPr>
          <p:nvPr>
            <p:ph type="sldNum" sz="quarter" idx="10"/>
          </p:nvPr>
        </p:nvSpPr>
        <p:spPr/>
        <p:txBody>
          <a:bodyPr/>
          <a:lstStyle/>
          <a:p>
            <a:fld id="{B66A0341-D281-45CA-8354-B8828492000A}" type="slidenum">
              <a:rPr lang="en-GB" smtClean="0"/>
              <a:pPr/>
              <a:t>103</a:t>
            </a:fld>
            <a:endParaRPr lang="en-GB"/>
          </a:p>
        </p:txBody>
      </p:sp>
    </p:spTree>
    <p:extLst>
      <p:ext uri="{BB962C8B-B14F-4D97-AF65-F5344CB8AC3E}">
        <p14:creationId xmlns:p14="http://schemas.microsoft.com/office/powerpoint/2010/main" val="185116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10</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626" indent="-341626" algn="just">
              <a:lnSpc>
                <a:spcPct val="115000"/>
              </a:lnSpc>
              <a:spcAft>
                <a:spcPts val="597"/>
              </a:spcAft>
              <a:buFont typeface="Symbol"/>
              <a:buChar char=""/>
            </a:pPr>
            <a:endParaRPr lang="en-GB" sz="1100" dirty="0">
              <a:latin typeface="Times New Roman"/>
              <a:ea typeface="Times New Roman"/>
            </a:endParaRPr>
          </a:p>
        </p:txBody>
      </p:sp>
      <p:sp>
        <p:nvSpPr>
          <p:cNvPr id="4" name="Slide Number Placeholder 3"/>
          <p:cNvSpPr>
            <a:spLocks noGrp="1"/>
          </p:cNvSpPr>
          <p:nvPr>
            <p:ph type="sldNum" sz="quarter" idx="10"/>
          </p:nvPr>
        </p:nvSpPr>
        <p:spPr/>
        <p:txBody>
          <a:bodyPr/>
          <a:lstStyle/>
          <a:p>
            <a:fld id="{B66A0341-D281-45CA-8354-B8828492000A}" type="slidenum">
              <a:rPr lang="en-GB" smtClean="0"/>
              <a:t>104</a:t>
            </a:fld>
            <a:endParaRPr lang="en-GB"/>
          </a:p>
        </p:txBody>
      </p:sp>
    </p:spTree>
    <p:extLst>
      <p:ext uri="{BB962C8B-B14F-4D97-AF65-F5344CB8AC3E}">
        <p14:creationId xmlns:p14="http://schemas.microsoft.com/office/powerpoint/2010/main" val="641371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626" indent="-341626" algn="just">
              <a:lnSpc>
                <a:spcPct val="115000"/>
              </a:lnSpc>
              <a:spcAft>
                <a:spcPts val="597"/>
              </a:spcAft>
              <a:buFont typeface="Symbol"/>
              <a:buChar char=""/>
            </a:pPr>
            <a:endParaRPr lang="en-GB" sz="1100" dirty="0">
              <a:latin typeface="Times New Roman"/>
              <a:ea typeface="Times New Roman"/>
            </a:endParaRPr>
          </a:p>
        </p:txBody>
      </p:sp>
      <p:sp>
        <p:nvSpPr>
          <p:cNvPr id="4" name="Slide Number Placeholder 3"/>
          <p:cNvSpPr>
            <a:spLocks noGrp="1"/>
          </p:cNvSpPr>
          <p:nvPr>
            <p:ph type="sldNum" sz="quarter" idx="10"/>
          </p:nvPr>
        </p:nvSpPr>
        <p:spPr/>
        <p:txBody>
          <a:bodyPr/>
          <a:lstStyle/>
          <a:p>
            <a:fld id="{B66A0341-D281-45CA-8354-B8828492000A}" type="slidenum">
              <a:rPr lang="en-GB" smtClean="0"/>
              <a:t>105</a:t>
            </a:fld>
            <a:endParaRPr lang="en-GB"/>
          </a:p>
        </p:txBody>
      </p:sp>
    </p:spTree>
    <p:extLst>
      <p:ext uri="{BB962C8B-B14F-4D97-AF65-F5344CB8AC3E}">
        <p14:creationId xmlns:p14="http://schemas.microsoft.com/office/powerpoint/2010/main" val="641371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626" indent="-341626" algn="just">
              <a:lnSpc>
                <a:spcPct val="115000"/>
              </a:lnSpc>
              <a:spcAft>
                <a:spcPts val="597"/>
              </a:spcAft>
              <a:buFont typeface="Symbol"/>
              <a:buChar char=""/>
            </a:pPr>
            <a:endParaRPr lang="en-GB" sz="1100" dirty="0">
              <a:latin typeface="Times New Roman"/>
              <a:ea typeface="Times New Roman"/>
            </a:endParaRPr>
          </a:p>
        </p:txBody>
      </p:sp>
      <p:sp>
        <p:nvSpPr>
          <p:cNvPr id="4" name="Slide Number Placeholder 3"/>
          <p:cNvSpPr>
            <a:spLocks noGrp="1"/>
          </p:cNvSpPr>
          <p:nvPr>
            <p:ph type="sldNum" sz="quarter" idx="10"/>
          </p:nvPr>
        </p:nvSpPr>
        <p:spPr/>
        <p:txBody>
          <a:bodyPr/>
          <a:lstStyle/>
          <a:p>
            <a:fld id="{B66A0341-D281-45CA-8354-B8828492000A}" type="slidenum">
              <a:rPr lang="en-GB" smtClean="0"/>
              <a:t>106</a:t>
            </a:fld>
            <a:endParaRPr lang="en-GB"/>
          </a:p>
        </p:txBody>
      </p:sp>
    </p:spTree>
    <p:extLst>
      <p:ext uri="{BB962C8B-B14F-4D97-AF65-F5344CB8AC3E}">
        <p14:creationId xmlns:p14="http://schemas.microsoft.com/office/powerpoint/2010/main" val="641371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dirty="0" err="1"/>
              <a:t>Acronyms</a:t>
            </a:r>
            <a:endParaRPr lang="fr-BE" baseline="0" dirty="0"/>
          </a:p>
          <a:p>
            <a:r>
              <a:rPr lang="fr-BE" dirty="0"/>
              <a:t>CSP – Country </a:t>
            </a:r>
            <a:r>
              <a:rPr lang="fr-BE" dirty="0" err="1"/>
              <a:t>Strategy</a:t>
            </a:r>
            <a:r>
              <a:rPr lang="fr-BE" dirty="0"/>
              <a:t> Paper</a:t>
            </a:r>
          </a:p>
          <a:p>
            <a:r>
              <a:rPr lang="fr-BE" baseline="0" dirty="0"/>
              <a:t>RSP – </a:t>
            </a:r>
            <a:r>
              <a:rPr lang="fr-BE" baseline="0" dirty="0" err="1"/>
              <a:t>Regional</a:t>
            </a:r>
            <a:r>
              <a:rPr lang="fr-BE" baseline="0" dirty="0"/>
              <a:t> </a:t>
            </a:r>
            <a:r>
              <a:rPr lang="fr-BE" baseline="0" dirty="0" err="1"/>
              <a:t>Strategy</a:t>
            </a:r>
            <a:r>
              <a:rPr lang="fr-BE" baseline="0" dirty="0"/>
              <a:t> Paper</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108</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109</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626" indent="-341626" algn="just">
              <a:lnSpc>
                <a:spcPct val="115000"/>
              </a:lnSpc>
              <a:spcAft>
                <a:spcPts val="597"/>
              </a:spcAft>
              <a:buFont typeface="Symbol"/>
              <a:buChar char=""/>
            </a:pPr>
            <a:endParaRPr lang="en-GB" sz="1100" dirty="0">
              <a:latin typeface="Times New Roman"/>
              <a:ea typeface="Times New Roman"/>
            </a:endParaRPr>
          </a:p>
        </p:txBody>
      </p:sp>
      <p:sp>
        <p:nvSpPr>
          <p:cNvPr id="4" name="Slide Number Placeholder 3"/>
          <p:cNvSpPr>
            <a:spLocks noGrp="1"/>
          </p:cNvSpPr>
          <p:nvPr>
            <p:ph type="sldNum" sz="quarter" idx="10"/>
          </p:nvPr>
        </p:nvSpPr>
        <p:spPr/>
        <p:txBody>
          <a:bodyPr/>
          <a:lstStyle/>
          <a:p>
            <a:fld id="{B66A0341-D281-45CA-8354-B8828492000A}" type="slidenum">
              <a:rPr lang="en-GB" smtClean="0"/>
              <a:t>110</a:t>
            </a:fld>
            <a:endParaRPr lang="en-GB"/>
          </a:p>
        </p:txBody>
      </p:sp>
    </p:spTree>
    <p:extLst>
      <p:ext uri="{BB962C8B-B14F-4D97-AF65-F5344CB8AC3E}">
        <p14:creationId xmlns:p14="http://schemas.microsoft.com/office/powerpoint/2010/main" val="641371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112</a:t>
            </a:fld>
            <a:endParaRPr lang="en-GB"/>
          </a:p>
        </p:txBody>
      </p:sp>
    </p:spTree>
    <p:extLst>
      <p:ext uri="{BB962C8B-B14F-4D97-AF65-F5344CB8AC3E}">
        <p14:creationId xmlns:p14="http://schemas.microsoft.com/office/powerpoint/2010/main" val="686345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626" indent="-341626" algn="just">
              <a:lnSpc>
                <a:spcPct val="115000"/>
              </a:lnSpc>
              <a:spcAft>
                <a:spcPts val="597"/>
              </a:spcAft>
              <a:buFont typeface="Symbol"/>
              <a:buChar char=""/>
            </a:pPr>
            <a:endParaRPr lang="en-GB" sz="1100" dirty="0">
              <a:latin typeface="Times New Roman"/>
              <a:ea typeface="Times New Roman"/>
            </a:endParaRPr>
          </a:p>
        </p:txBody>
      </p:sp>
      <p:sp>
        <p:nvSpPr>
          <p:cNvPr id="4" name="Slide Number Placeholder 3"/>
          <p:cNvSpPr>
            <a:spLocks noGrp="1"/>
          </p:cNvSpPr>
          <p:nvPr>
            <p:ph type="sldNum" sz="quarter" idx="10"/>
          </p:nvPr>
        </p:nvSpPr>
        <p:spPr/>
        <p:txBody>
          <a:bodyPr/>
          <a:lstStyle/>
          <a:p>
            <a:fld id="{B66A0341-D281-45CA-8354-B8828492000A}" type="slidenum">
              <a:rPr lang="en-GB" smtClean="0"/>
              <a:t>113</a:t>
            </a:fld>
            <a:endParaRPr lang="en-GB"/>
          </a:p>
        </p:txBody>
      </p:sp>
    </p:spTree>
    <p:extLst>
      <p:ext uri="{BB962C8B-B14F-4D97-AF65-F5344CB8AC3E}">
        <p14:creationId xmlns:p14="http://schemas.microsoft.com/office/powerpoint/2010/main" val="641371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114</a:t>
            </a:fld>
            <a:endParaRPr lang="en-GB"/>
          </a:p>
        </p:txBody>
      </p:sp>
    </p:spTree>
    <p:extLst>
      <p:ext uri="{BB962C8B-B14F-4D97-AF65-F5344CB8AC3E}">
        <p14:creationId xmlns:p14="http://schemas.microsoft.com/office/powerpoint/2010/main" val="2713445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9.xml"/><Relationship Id="rId1" Type="http://schemas.openxmlformats.org/officeDocument/2006/relationships/themeOverride" Target="../theme/themeOverride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hemeOverride" Target="../theme/themeOverride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hemeOverride" Target="../theme/themeOverride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hemeOverride" Target="../theme/themeOverride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6.xml"/><Relationship Id="rId1" Type="http://schemas.openxmlformats.org/officeDocument/2006/relationships/themeOverride" Target="../theme/themeOverride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7.xml"/><Relationship Id="rId1" Type="http://schemas.openxmlformats.org/officeDocument/2006/relationships/themeOverride" Target="../theme/themeOverride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hemeOverride" Target="../theme/themeOverride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chemeClr val="lt1"/>
              </a:solidFill>
              <a:latin typeface="+mn-lt"/>
            </a:endParaRPr>
          </a:p>
        </p:txBody>
      </p:sp>
      <p:pic>
        <p:nvPicPr>
          <p:cNvPr id="5" name="Picture 6" descr="LOGO CE-EN-quadri.eps"/>
          <p:cNvPicPr>
            <a:picLocks noChangeAspect="1"/>
          </p:cNvPicPr>
          <p:nvPr userDrawn="1"/>
        </p:nvPicPr>
        <p:blipFill>
          <a:blip r:embed="rId2"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hasCustomPrompt="1"/>
          </p:nvPr>
        </p:nvSpPr>
        <p:spPr>
          <a:xfrm>
            <a:off x="4139952" y="1700808"/>
            <a:ext cx="4536504" cy="2016224"/>
          </a:xfrm>
        </p:spPr>
        <p:txBody>
          <a:bodyPr/>
          <a:lstStyle>
            <a:lvl1pPr indent="0">
              <a:defRPr sz="4800">
                <a:solidFill>
                  <a:srgbClr val="FFD624"/>
                </a:solidFill>
              </a:defRPr>
            </a:lvl1pPr>
          </a:lstStyle>
          <a:p>
            <a:r>
              <a:rPr lang="en-GB" dirty="0"/>
              <a:t>Title</a:t>
            </a:r>
          </a:p>
        </p:txBody>
      </p:sp>
      <p:sp>
        <p:nvSpPr>
          <p:cNvPr id="3" name="Content Placeholder 2"/>
          <p:cNvSpPr>
            <a:spLocks noGrp="1"/>
          </p:cNvSpPr>
          <p:nvPr>
            <p:ph idx="1" hasCustomPrompt="1"/>
          </p:nvPr>
        </p:nvSpPr>
        <p:spPr>
          <a:xfrm>
            <a:off x="467544"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dirty="0"/>
              <a:t>Subtitle</a:t>
            </a:r>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pPr>
                <a:defRPr/>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1624978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837982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7351636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7915289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4627936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248118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7170500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3832586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3027160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834181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123950"/>
            <a:ext cx="2058988" cy="48974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123950"/>
            <a:ext cx="6029325" cy="4897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pPr>
                <a:defRPr/>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016821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0">
                <a:solidFill>
                  <a:srgbClr val="09064A"/>
                </a:solidFill>
                <a:latin typeface="+mj-lt"/>
              </a:defRPr>
            </a:lvl1pPr>
          </a:lstStyle>
          <a:p>
            <a:r>
              <a:rPr lang="en-US" dirty="0"/>
              <a:t>Click to edit Master title style</a:t>
            </a:r>
            <a:endParaRPr lang="en-GB" dirty="0"/>
          </a:p>
        </p:txBody>
      </p:sp>
      <p:sp>
        <p:nvSpPr>
          <p:cNvPr id="3" name="Date Placeholder 2"/>
          <p:cNvSpPr>
            <a:spLocks noGrp="1"/>
          </p:cNvSpPr>
          <p:nvPr>
            <p:ph type="dt" sz="half" idx="10"/>
          </p:nvPr>
        </p:nvSpPr>
        <p:spPr>
          <a:xfrm>
            <a:off x="6516216" y="476672"/>
            <a:ext cx="2133600" cy="476250"/>
          </a:xfrm>
        </p:spPr>
        <p:txBody>
          <a:bodyPr/>
          <a:lstStyle/>
          <a:p>
            <a:pPr>
              <a:defRPr/>
            </a:pPr>
            <a:endParaRPr lang="en-GB" dirty="0">
              <a:solidFill>
                <a:prstClr val="black">
                  <a:tint val="75000"/>
                </a:prstClr>
              </a:solidFill>
            </a:endParaRPr>
          </a:p>
        </p:txBody>
      </p:sp>
      <p:sp>
        <p:nvSpPr>
          <p:cNvPr id="5" name="Slide Number Placeholder 4"/>
          <p:cNvSpPr>
            <a:spLocks noGrp="1"/>
          </p:cNvSpPr>
          <p:nvPr>
            <p:ph type="sldNum" sz="quarter" idx="12"/>
          </p:nvPr>
        </p:nvSpPr>
        <p:spPr>
          <a:xfrm>
            <a:off x="467544" y="6245225"/>
            <a:ext cx="2133600" cy="476250"/>
          </a:xfrm>
        </p:spPr>
        <p:txBody>
          <a:bodyPr/>
          <a:lstStyle>
            <a:lvl1pPr algn="l">
              <a:defRPr/>
            </a:lvl1p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46038"/>
            <a:ext cx="3672408" cy="561326"/>
          </a:xfrm>
          <a:prstGeom prst="rect">
            <a:avLst/>
          </a:prstGeom>
        </p:spPr>
      </p:pic>
      <p:sp>
        <p:nvSpPr>
          <p:cNvPr id="7" name="Content Placeholder 2"/>
          <p:cNvSpPr>
            <a:spLocks noGrp="1"/>
          </p:cNvSpPr>
          <p:nvPr>
            <p:ph idx="1"/>
          </p:nvPr>
        </p:nvSpPr>
        <p:spPr>
          <a:xfrm>
            <a:off x="457200" y="2636912"/>
            <a:ext cx="8229600" cy="3384476"/>
          </a:xfrm>
        </p:spPr>
        <p:txBody>
          <a:bodyPr/>
          <a:lstStyle>
            <a:lvl1pPr marL="0" indent="-342900">
              <a:buClr>
                <a:srgbClr val="09064A"/>
              </a:buClr>
              <a:buSzPct val="120000"/>
              <a:buFont typeface="Arial" pitchFamily="34" charset="0"/>
              <a:buChar char="•"/>
              <a:defRPr>
                <a:solidFill>
                  <a:srgbClr val="09064A"/>
                </a:solidFill>
              </a:defRPr>
            </a:lvl1pPr>
            <a:lvl2pPr>
              <a:buClr>
                <a:srgbClr val="09064A"/>
              </a:buClr>
              <a:defRPr>
                <a:solidFill>
                  <a:srgbClr val="09064A"/>
                </a:solidFill>
              </a:defRPr>
            </a:lvl2pPr>
            <a:lvl3pPr>
              <a:buFontTx/>
              <a:buChar char="-"/>
              <a:defRPr>
                <a:solidFill>
                  <a:srgbClr val="09064A"/>
                </a:solidFill>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3487970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
        <p:nvSpPr>
          <p:cNvPr id="2" name="Title 1"/>
          <p:cNvSpPr>
            <a:spLocks noGrp="1"/>
          </p:cNvSpPr>
          <p:nvPr>
            <p:ph type="title"/>
          </p:nvPr>
        </p:nvSpPr>
        <p:spPr>
          <a:xfrm>
            <a:off x="468313" y="1556271"/>
            <a:ext cx="82296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457200" y="2636912"/>
            <a:ext cx="8229600" cy="3384476"/>
          </a:xfrm>
        </p:spPr>
        <p:txBody>
          <a:bodyPr/>
          <a:lstStyle>
            <a:lvl1pPr marL="0" indent="-342900">
              <a:buClr>
                <a:srgbClr val="0F5494"/>
              </a:buClr>
              <a:buSzPct val="120000"/>
              <a:buFont typeface="Arial" pitchFamily="34" charset="0"/>
              <a:buChar char="•"/>
              <a:defRPr/>
            </a:lvl1pPr>
            <a:lvl2pPr>
              <a:buClr>
                <a:srgbClr val="009FBA"/>
              </a:buClr>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7" name="Rectangle 4"/>
          <p:cNvSpPr>
            <a:spLocks noGrp="1" noChangeArrowheads="1"/>
          </p:cNvSpPr>
          <p:nvPr>
            <p:ph type="dt" sz="half" idx="10"/>
          </p:nvPr>
        </p:nvSpPr>
        <p:spPr>
          <a:xfrm>
            <a:off x="457200" y="6093296"/>
            <a:ext cx="2133600" cy="476250"/>
          </a:xfrm>
        </p:spPr>
        <p:txBody>
          <a:bodyPr/>
          <a:lstStyle>
            <a:lvl1pPr>
              <a:defRPr dirty="0">
                <a:solidFill>
                  <a:schemeClr val="tx1"/>
                </a:solidFill>
              </a:defRPr>
            </a:lvl1pPr>
          </a:lstStyle>
          <a:p>
            <a:pPr>
              <a:defRPr/>
            </a:pPr>
            <a:endParaRPr lang="en-GB">
              <a:solidFill>
                <a:srgbClr val="000000"/>
              </a:solidFill>
            </a:endParaRPr>
          </a:p>
        </p:txBody>
      </p:sp>
      <p:sp>
        <p:nvSpPr>
          <p:cNvPr id="18" name="Rectangle 5"/>
          <p:cNvSpPr>
            <a:spLocks noGrp="1" noChangeArrowheads="1"/>
          </p:cNvSpPr>
          <p:nvPr>
            <p:ph type="ftr" sz="quarter" idx="11"/>
          </p:nvPr>
        </p:nvSpPr>
        <p:spPr>
          <a:xfrm>
            <a:off x="3124200" y="6093296"/>
            <a:ext cx="2895600" cy="476250"/>
          </a:xfrm>
        </p:spPr>
        <p:txBody>
          <a:bodyPr/>
          <a:lstStyle>
            <a:lvl1pPr>
              <a:defRPr dirty="0">
                <a:solidFill>
                  <a:schemeClr val="tx1"/>
                </a:solidFill>
              </a:defRPr>
            </a:lvl1pPr>
          </a:lstStyle>
          <a:p>
            <a:pPr>
              <a:defRPr/>
            </a:pPr>
            <a:endParaRPr lang="en-GB">
              <a:solidFill>
                <a:srgbClr val="000000"/>
              </a:solidFill>
            </a:endParaRPr>
          </a:p>
        </p:txBody>
      </p:sp>
      <p:sp>
        <p:nvSpPr>
          <p:cNvPr id="19" name="Rectangle 6"/>
          <p:cNvSpPr>
            <a:spLocks noGrp="1" noChangeArrowheads="1"/>
          </p:cNvSpPr>
          <p:nvPr>
            <p:ph type="sldNum" sz="quarter" idx="12"/>
          </p:nvPr>
        </p:nvSpPr>
        <p:spPr>
          <a:xfrm>
            <a:off x="6553200" y="6093296"/>
            <a:ext cx="2133600" cy="476250"/>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800" y="306000"/>
            <a:ext cx="1620466" cy="124920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49832" y="6453336"/>
            <a:ext cx="610200" cy="406800"/>
          </a:xfrm>
          <a:prstGeom prst="rect">
            <a:avLst/>
          </a:prstGeom>
        </p:spPr>
      </p:pic>
      <p:pic>
        <p:nvPicPr>
          <p:cNvPr id="12" name="Picture 2" descr="C:\Users\lupasst\Desktop\Graphics\Footer Box NEAR2.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233226" y="6437738"/>
            <a:ext cx="630932" cy="426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4229100" y="6416311"/>
            <a:ext cx="675900" cy="45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3390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p:nvPr>
        </p:nvSpPr>
        <p:spPr>
          <a:xfrm>
            <a:off x="468313" y="1556271"/>
            <a:ext cx="82296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457200" y="2636912"/>
            <a:ext cx="8229600" cy="3384476"/>
          </a:xfrm>
        </p:spPr>
        <p:txBody>
          <a:bodyPr/>
          <a:lstStyle>
            <a:lvl1pPr marL="0" indent="-342900">
              <a:buClr>
                <a:srgbClr val="0F5494"/>
              </a:buClr>
              <a:buSzPct val="120000"/>
              <a:buFont typeface="Arial" pitchFamily="34" charset="0"/>
              <a:buChar char="•"/>
              <a:defRPr/>
            </a:lvl1pPr>
            <a:lvl2pPr>
              <a:buClr>
                <a:srgbClr val="009FBA"/>
              </a:buClr>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7" name="Rectangle 4"/>
          <p:cNvSpPr>
            <a:spLocks noGrp="1" noChangeArrowheads="1"/>
          </p:cNvSpPr>
          <p:nvPr>
            <p:ph type="dt" sz="half" idx="10"/>
          </p:nvPr>
        </p:nvSpPr>
        <p:spPr>
          <a:xfrm>
            <a:off x="457200" y="6093296"/>
            <a:ext cx="2133600" cy="476250"/>
          </a:xfrm>
        </p:spPr>
        <p:txBody>
          <a:bodyPr/>
          <a:lstStyle>
            <a:lvl1pPr>
              <a:defRPr dirty="0">
                <a:solidFill>
                  <a:schemeClr val="tx1"/>
                </a:solidFill>
              </a:defRPr>
            </a:lvl1pPr>
          </a:lstStyle>
          <a:p>
            <a:pPr>
              <a:defRPr/>
            </a:pPr>
            <a:endParaRPr lang="en-GB"/>
          </a:p>
        </p:txBody>
      </p:sp>
      <p:sp>
        <p:nvSpPr>
          <p:cNvPr id="18" name="Rectangle 5"/>
          <p:cNvSpPr>
            <a:spLocks noGrp="1" noChangeArrowheads="1"/>
          </p:cNvSpPr>
          <p:nvPr>
            <p:ph type="ftr" sz="quarter" idx="11"/>
          </p:nvPr>
        </p:nvSpPr>
        <p:spPr>
          <a:xfrm>
            <a:off x="3124200" y="6093296"/>
            <a:ext cx="2895600" cy="476250"/>
          </a:xfrm>
        </p:spPr>
        <p:txBody>
          <a:bodyPr/>
          <a:lstStyle>
            <a:lvl1pPr>
              <a:defRPr dirty="0">
                <a:solidFill>
                  <a:schemeClr val="tx1"/>
                </a:solidFill>
              </a:defRPr>
            </a:lvl1pPr>
          </a:lstStyle>
          <a:p>
            <a:pPr>
              <a:defRPr/>
            </a:pPr>
            <a:endParaRPr lang="en-GB" dirty="0"/>
          </a:p>
        </p:txBody>
      </p:sp>
      <p:sp>
        <p:nvSpPr>
          <p:cNvPr id="19" name="Rectangle 6"/>
          <p:cNvSpPr>
            <a:spLocks noGrp="1" noChangeArrowheads="1"/>
          </p:cNvSpPr>
          <p:nvPr>
            <p:ph type="sldNum" sz="quarter" idx="12"/>
          </p:nvPr>
        </p:nvSpPr>
        <p:spPr>
          <a:xfrm>
            <a:off x="6553200" y="6093296"/>
            <a:ext cx="2133600" cy="476250"/>
          </a:xfrm>
        </p:spPr>
        <p:txBody>
          <a:bodyPr/>
          <a:lstStyle>
            <a:lvl1pPr>
              <a:defRPr smtClean="0">
                <a:solidFill>
                  <a:schemeClr val="tx1"/>
                </a:solidFill>
              </a:defRPr>
            </a:lvl1pPr>
          </a:lstStyle>
          <a:p>
            <a:pPr>
              <a:defRPr/>
            </a:pPr>
            <a:fld id="{2BB59E6E-B967-488E-B209-8B7FA0D7AF99}" type="slidenum">
              <a:rPr lang="en-GB" smtClean="0"/>
              <a:pPr>
                <a:defRPr/>
              </a:pPr>
              <a:t>‹#›</a:t>
            </a:fld>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800" y="306000"/>
            <a:ext cx="1620466" cy="124920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49832" y="6453336"/>
            <a:ext cx="610200" cy="406800"/>
          </a:xfrm>
          <a:prstGeom prst="rect">
            <a:avLst/>
          </a:prstGeom>
        </p:spPr>
      </p:pic>
      <p:pic>
        <p:nvPicPr>
          <p:cNvPr id="12" name="Picture 2" descr="C:\Users\lupasst\Desktop\Graphics\Footer Box NEAR2.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233226" y="6437738"/>
            <a:ext cx="630932" cy="426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4229100" y="6416311"/>
            <a:ext cx="675900" cy="45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10426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a:t>Click to edit Master title style</a:t>
            </a:r>
            <a:endParaRPr lang="en-GB" altLang="en-US" noProof="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a:t>Click to edit Master subtitle style</a:t>
            </a:r>
            <a:endParaRPr lang="en-GB" altLang="en-US" noProof="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C5503029-9BD8-4DE5-98FF-9F30D5C379A5}" type="slidenum">
              <a:rPr lang="en-GB" altLang="en-US"/>
              <a:pPr/>
              <a:t>‹#›</a:t>
            </a:fld>
            <a:endParaRPr lang="en-GB" altLang="en-US"/>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extLst>
      <p:ext uri="{BB962C8B-B14F-4D97-AF65-F5344CB8AC3E}">
        <p14:creationId xmlns:p14="http://schemas.microsoft.com/office/powerpoint/2010/main" val="3586104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411FFE85-CEA3-482D-A08B-86F1157BDAF5}" type="slidenum">
              <a:rPr lang="en-GB" altLang="en-US"/>
              <a:pPr/>
              <a:t>‹#›</a:t>
            </a:fld>
            <a:endParaRPr lang="en-GB" altLang="en-US"/>
          </a:p>
        </p:txBody>
      </p:sp>
    </p:spTree>
    <p:extLst>
      <p:ext uri="{BB962C8B-B14F-4D97-AF65-F5344CB8AC3E}">
        <p14:creationId xmlns:p14="http://schemas.microsoft.com/office/powerpoint/2010/main" val="455797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CC1E26A4-908E-47B2-9592-B66AF4D86EA3}" type="slidenum">
              <a:rPr lang="en-GB" altLang="en-US"/>
              <a:pPr/>
              <a:t>‹#›</a:t>
            </a:fld>
            <a:endParaRPr lang="en-GB" altLang="en-US"/>
          </a:p>
        </p:txBody>
      </p:sp>
    </p:spTree>
    <p:extLst>
      <p:ext uri="{BB962C8B-B14F-4D97-AF65-F5344CB8AC3E}">
        <p14:creationId xmlns:p14="http://schemas.microsoft.com/office/powerpoint/2010/main" val="4257630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06F14F0B-F671-4257-8AAF-D02E6C2BB235}" type="slidenum">
              <a:rPr lang="en-GB" altLang="en-US"/>
              <a:pPr/>
              <a:t>‹#›</a:t>
            </a:fld>
            <a:endParaRPr lang="en-GB" altLang="en-US"/>
          </a:p>
        </p:txBody>
      </p:sp>
    </p:spTree>
    <p:extLst>
      <p:ext uri="{BB962C8B-B14F-4D97-AF65-F5344CB8AC3E}">
        <p14:creationId xmlns:p14="http://schemas.microsoft.com/office/powerpoint/2010/main" val="3056649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84FD51CE-CA60-495F-8C57-3F0613AF3D94}" type="slidenum">
              <a:rPr lang="en-GB" altLang="en-US"/>
              <a:pPr/>
              <a:t>‹#›</a:t>
            </a:fld>
            <a:endParaRPr lang="en-GB" altLang="en-US"/>
          </a:p>
        </p:txBody>
      </p:sp>
    </p:spTree>
    <p:extLst>
      <p:ext uri="{BB962C8B-B14F-4D97-AF65-F5344CB8AC3E}">
        <p14:creationId xmlns:p14="http://schemas.microsoft.com/office/powerpoint/2010/main" val="284714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0759C376-D54D-4405-AA9F-BF042F0D6E12}" type="slidenum">
              <a:rPr lang="en-GB" altLang="en-US"/>
              <a:pPr/>
              <a:t>‹#›</a:t>
            </a:fld>
            <a:endParaRPr lang="en-GB" altLang="en-US"/>
          </a:p>
        </p:txBody>
      </p:sp>
    </p:spTree>
    <p:extLst>
      <p:ext uri="{BB962C8B-B14F-4D97-AF65-F5344CB8AC3E}">
        <p14:creationId xmlns:p14="http://schemas.microsoft.com/office/powerpoint/2010/main" val="840097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B7106CA3-BF90-4617-9E41-5519DE8A2D67}" type="slidenum">
              <a:rPr lang="en-GB" altLang="en-US"/>
              <a:pPr/>
              <a:t>‹#›</a:t>
            </a:fld>
            <a:endParaRPr lang="en-GB" altLang="en-US"/>
          </a:p>
        </p:txBody>
      </p:sp>
    </p:spTree>
    <p:extLst>
      <p:ext uri="{BB962C8B-B14F-4D97-AF65-F5344CB8AC3E}">
        <p14:creationId xmlns:p14="http://schemas.microsoft.com/office/powerpoint/2010/main" val="1374969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2" name="Title 1"/>
          <p:cNvSpPr>
            <a:spLocks noGrp="1"/>
          </p:cNvSpPr>
          <p:nvPr>
            <p:ph type="title"/>
          </p:nvPr>
        </p:nvSpPr>
        <p:spPr>
          <a:xfrm>
            <a:off x="468313" y="980728"/>
            <a:ext cx="82296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72C32FA1-0B7A-4BC3-8E62-0ECD477E0F4D}" type="slidenum">
              <a:rPr lang="en-GB" altLang="en-US"/>
              <a:pPr/>
              <a:t>‹#›</a:t>
            </a:fld>
            <a:endParaRPr lang="en-GB" altLang="en-US"/>
          </a:p>
        </p:txBody>
      </p:sp>
    </p:spTree>
    <p:extLst>
      <p:ext uri="{BB962C8B-B14F-4D97-AF65-F5344CB8AC3E}">
        <p14:creationId xmlns:p14="http://schemas.microsoft.com/office/powerpoint/2010/main" val="2852645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332FFFAB-2726-46C1-9D07-B17A558E1B92}" type="slidenum">
              <a:rPr lang="en-GB" altLang="en-US"/>
              <a:pPr/>
              <a:t>‹#›</a:t>
            </a:fld>
            <a:endParaRPr lang="en-GB" altLang="en-US"/>
          </a:p>
        </p:txBody>
      </p:sp>
    </p:spTree>
    <p:extLst>
      <p:ext uri="{BB962C8B-B14F-4D97-AF65-F5344CB8AC3E}">
        <p14:creationId xmlns:p14="http://schemas.microsoft.com/office/powerpoint/2010/main" val="2417063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7C60D45E-9F3E-4EA7-8A42-5B2CFFD7992D}" type="slidenum">
              <a:rPr lang="en-GB" altLang="en-US"/>
              <a:pPr/>
              <a:t>‹#›</a:t>
            </a:fld>
            <a:endParaRPr lang="en-GB" altLang="en-US"/>
          </a:p>
        </p:txBody>
      </p:sp>
    </p:spTree>
    <p:extLst>
      <p:ext uri="{BB962C8B-B14F-4D97-AF65-F5344CB8AC3E}">
        <p14:creationId xmlns:p14="http://schemas.microsoft.com/office/powerpoint/2010/main" val="299122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A7CF75AB-A506-42BD-A8FF-278D9B37048E}" type="slidenum">
              <a:rPr lang="en-GB" altLang="en-US"/>
              <a:pPr/>
              <a:t>‹#›</a:t>
            </a:fld>
            <a:endParaRPr lang="en-GB" altLang="en-US"/>
          </a:p>
        </p:txBody>
      </p:sp>
    </p:spTree>
    <p:extLst>
      <p:ext uri="{BB962C8B-B14F-4D97-AF65-F5344CB8AC3E}">
        <p14:creationId xmlns:p14="http://schemas.microsoft.com/office/powerpoint/2010/main" val="314603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p:nvPr>
        </p:nvSpPr>
        <p:spPr>
          <a:xfrm>
            <a:off x="468313" y="1556271"/>
            <a:ext cx="82296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457200" y="2636912"/>
            <a:ext cx="8229600" cy="3384476"/>
          </a:xfrm>
        </p:spPr>
        <p:txBody>
          <a:bodyPr/>
          <a:lstStyle>
            <a:lvl1pPr marL="0" indent="-342900">
              <a:buClr>
                <a:srgbClr val="0F5494"/>
              </a:buClr>
              <a:buSzPct val="120000"/>
              <a:buFont typeface="Arial" pitchFamily="34" charset="0"/>
              <a:buChar char="•"/>
              <a:defRPr/>
            </a:lvl1pPr>
            <a:lvl2pPr>
              <a:buClr>
                <a:srgbClr val="009FBA"/>
              </a:buClr>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7" name="Rectangle 4"/>
          <p:cNvSpPr>
            <a:spLocks noGrp="1" noChangeArrowheads="1"/>
          </p:cNvSpPr>
          <p:nvPr>
            <p:ph type="dt" sz="half" idx="10"/>
          </p:nvPr>
        </p:nvSpPr>
        <p:spPr>
          <a:xfrm>
            <a:off x="457200" y="6093296"/>
            <a:ext cx="2133600" cy="476250"/>
          </a:xfrm>
        </p:spPr>
        <p:txBody>
          <a:bodyPr/>
          <a:lstStyle>
            <a:lvl1pPr>
              <a:defRPr dirty="0">
                <a:solidFill>
                  <a:schemeClr val="tx1"/>
                </a:solidFill>
              </a:defRPr>
            </a:lvl1pPr>
          </a:lstStyle>
          <a:p>
            <a:pPr>
              <a:defRPr/>
            </a:pPr>
            <a:endParaRPr lang="en-GB"/>
          </a:p>
        </p:txBody>
      </p:sp>
      <p:sp>
        <p:nvSpPr>
          <p:cNvPr id="18" name="Rectangle 5"/>
          <p:cNvSpPr>
            <a:spLocks noGrp="1" noChangeArrowheads="1"/>
          </p:cNvSpPr>
          <p:nvPr>
            <p:ph type="ftr" sz="quarter" idx="11"/>
          </p:nvPr>
        </p:nvSpPr>
        <p:spPr>
          <a:xfrm>
            <a:off x="3124200" y="6093296"/>
            <a:ext cx="2895600" cy="476250"/>
          </a:xfrm>
        </p:spPr>
        <p:txBody>
          <a:bodyPr/>
          <a:lstStyle>
            <a:lvl1pPr>
              <a:defRPr dirty="0">
                <a:solidFill>
                  <a:schemeClr val="tx1"/>
                </a:solidFill>
              </a:defRPr>
            </a:lvl1pPr>
          </a:lstStyle>
          <a:p>
            <a:pPr>
              <a:defRPr/>
            </a:pPr>
            <a:endParaRPr lang="en-GB" dirty="0"/>
          </a:p>
        </p:txBody>
      </p:sp>
      <p:sp>
        <p:nvSpPr>
          <p:cNvPr id="19" name="Rectangle 6"/>
          <p:cNvSpPr>
            <a:spLocks noGrp="1" noChangeArrowheads="1"/>
          </p:cNvSpPr>
          <p:nvPr>
            <p:ph type="sldNum" sz="quarter" idx="12"/>
          </p:nvPr>
        </p:nvSpPr>
        <p:spPr>
          <a:xfrm>
            <a:off x="6553200" y="6093296"/>
            <a:ext cx="2133600" cy="476250"/>
          </a:xfrm>
        </p:spPr>
        <p:txBody>
          <a:bodyPr/>
          <a:lstStyle>
            <a:lvl1pPr>
              <a:defRPr smtClean="0">
                <a:solidFill>
                  <a:schemeClr val="tx1"/>
                </a:solidFill>
              </a:defRPr>
            </a:lvl1pPr>
          </a:lstStyle>
          <a:p>
            <a:pPr>
              <a:defRPr/>
            </a:pPr>
            <a:fld id="{2BB59E6E-B967-488E-B209-8B7FA0D7AF99}" type="slidenum">
              <a:rPr lang="en-GB" smtClean="0"/>
              <a:pPr>
                <a:defRPr/>
              </a:pPr>
              <a:t>‹#›</a:t>
            </a:fld>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800" y="306000"/>
            <a:ext cx="1620466" cy="124920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49832" y="6453336"/>
            <a:ext cx="610200" cy="406800"/>
          </a:xfrm>
          <a:prstGeom prst="rect">
            <a:avLst/>
          </a:prstGeom>
        </p:spPr>
      </p:pic>
      <p:pic>
        <p:nvPicPr>
          <p:cNvPr id="12" name="Picture 2" descr="C:\Users\lupasst\Desktop\Graphics\Footer Box NEAR2.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233226" y="6437738"/>
            <a:ext cx="630932" cy="426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4229100" y="6416311"/>
            <a:ext cx="675900" cy="45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47025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1"/>
          <p:cNvSpPr>
            <a:spLocks noGrp="1"/>
          </p:cNvSpPr>
          <p:nvPr>
            <p:ph type="ctrTitle"/>
          </p:nvPr>
        </p:nvSpPr>
        <p:spPr>
          <a:xfrm>
            <a:off x="685800" y="2130425"/>
            <a:ext cx="7772400" cy="1470025"/>
          </a:xfrm>
        </p:spPr>
        <p:txBody>
          <a:bodyPr/>
          <a:lstStyle/>
          <a:p>
            <a:pPr eaLnBrk="1" hangingPunct="1"/>
            <a:endParaRPr lang="en-GB" altLang="en-US"/>
          </a:p>
        </p:txBody>
      </p:sp>
      <p:sp>
        <p:nvSpPr>
          <p:cNvPr id="11" name="Subtitle 2"/>
          <p:cNvSpPr>
            <a:spLocks noGrp="1"/>
          </p:cNvSpPr>
          <p:nvPr>
            <p:ph type="subTitle" idx="1"/>
          </p:nvPr>
        </p:nvSpPr>
        <p:spPr>
          <a:xfrm>
            <a:off x="1371600" y="3886200"/>
            <a:ext cx="6400800" cy="1752600"/>
          </a:xfrm>
        </p:spPr>
        <p:txBody>
          <a:bodyPr rtlCol="0">
            <a:normAutofit/>
          </a:bodyPr>
          <a:lstStyle/>
          <a:p>
            <a:pPr eaLnBrk="1" fontAlgn="auto" hangingPunct="1">
              <a:spcAft>
                <a:spcPts val="0"/>
              </a:spcAft>
              <a:buFont typeface="Arial" panose="020B0604020202020204" pitchFamily="34" charset="0"/>
              <a:buNone/>
              <a:defRPr/>
            </a:pPr>
            <a:endParaRPr lang="en-GB" dirty="0"/>
          </a:p>
        </p:txBody>
      </p:sp>
      <p:pic>
        <p:nvPicPr>
          <p:cNvPr id="1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73538" y="6408738"/>
            <a:ext cx="706437"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1"/>
          <p:cNvGrpSpPr>
            <a:grpSpLocks/>
          </p:cNvGrpSpPr>
          <p:nvPr userDrawn="1"/>
        </p:nvGrpSpPr>
        <p:grpSpPr bwMode="auto">
          <a:xfrm>
            <a:off x="0" y="-171450"/>
            <a:ext cx="9158288" cy="1592263"/>
            <a:chOff x="0" y="-171400"/>
            <a:chExt cx="9158325" cy="1592645"/>
          </a:xfrm>
        </p:grpSpPr>
        <p:sp>
          <p:nvSpPr>
            <p:cNvPr id="14" name="Rectangle 13"/>
            <p:cNvSpPr/>
            <p:nvPr/>
          </p:nvSpPr>
          <p:spPr>
            <a:xfrm>
              <a:off x="0" y="-171400"/>
              <a:ext cx="9158325" cy="1197262"/>
            </a:xfrm>
            <a:prstGeom prst="rect">
              <a:avLst/>
            </a:prstGeom>
            <a:solidFill>
              <a:srgbClr val="2443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pic>
          <p:nvPicPr>
            <p:cNvPr id="15"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1962" y="92485"/>
              <a:ext cx="1900195" cy="132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44483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24439C"/>
        </a:solidFill>
        <a:effectLst/>
      </p:bgPr>
    </p:bg>
    <p:spTree>
      <p:nvGrpSpPr>
        <p:cNvPr id="1" name=""/>
        <p:cNvGrpSpPr/>
        <p:nvPr/>
      </p:nvGrpSpPr>
      <p:grpSpPr>
        <a:xfrm>
          <a:off x="0" y="0"/>
          <a:ext cx="0" cy="0"/>
          <a:chOff x="0" y="0"/>
          <a:chExt cx="0" cy="0"/>
        </a:xfrm>
      </p:grpSpPr>
      <p:sp>
        <p:nvSpPr>
          <p:cNvPr id="22" name="Title 1"/>
          <p:cNvSpPr>
            <a:spLocks noGrp="1"/>
          </p:cNvSpPr>
          <p:nvPr>
            <p:ph type="ctrTitle"/>
          </p:nvPr>
        </p:nvSpPr>
        <p:spPr>
          <a:xfrm>
            <a:off x="685800" y="2130425"/>
            <a:ext cx="7772400" cy="1470025"/>
          </a:xfrm>
        </p:spPr>
        <p:txBody>
          <a:bodyPr/>
          <a:lstStyle/>
          <a:p>
            <a:pPr eaLnBrk="1" hangingPunct="1"/>
            <a:endParaRPr lang="en-GB" altLang="en-US"/>
          </a:p>
        </p:txBody>
      </p:sp>
      <p:sp>
        <p:nvSpPr>
          <p:cNvPr id="23" name="Subtitle 2"/>
          <p:cNvSpPr>
            <a:spLocks noGrp="1"/>
          </p:cNvSpPr>
          <p:nvPr>
            <p:ph type="subTitle" idx="1"/>
          </p:nvPr>
        </p:nvSpPr>
        <p:spPr>
          <a:xfrm>
            <a:off x="1371600" y="3886200"/>
            <a:ext cx="6400800" cy="1752600"/>
          </a:xfrm>
        </p:spPr>
        <p:txBody>
          <a:bodyPr rtlCol="0">
            <a:normAutofit/>
          </a:bodyPr>
          <a:lstStyle/>
          <a:p>
            <a:pPr eaLnBrk="1" fontAlgn="auto" hangingPunct="1">
              <a:spcAft>
                <a:spcPts val="0"/>
              </a:spcAft>
              <a:buFont typeface="Arial" panose="020B0604020202020204" pitchFamily="34" charset="0"/>
              <a:buNone/>
              <a:defRPr/>
            </a:pPr>
            <a:endParaRPr lang="en-GB" dirty="0"/>
          </a:p>
        </p:txBody>
      </p:sp>
      <p:pic>
        <p:nvPicPr>
          <p:cNvPr id="2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0050" y="6426200"/>
            <a:ext cx="7239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bwMode="auto">
          <a:xfrm>
            <a:off x="-14288" y="-171450"/>
            <a:ext cx="9158288" cy="115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pic>
        <p:nvPicPr>
          <p:cNvPr id="28"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93939" y="116632"/>
            <a:ext cx="1771618" cy="123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084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475200"/>
            <a:ext cx="82296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457200" y="1764000"/>
            <a:ext cx="8229600" cy="3969256"/>
          </a:xfrm>
        </p:spPr>
        <p:txBody>
          <a:bodyPr/>
          <a:lstStyle>
            <a:lvl1pPr marL="0" indent="-342900">
              <a:buClr>
                <a:srgbClr val="0F5494"/>
              </a:buClr>
              <a:buSzPct val="120000"/>
              <a:buFont typeface="Arial" pitchFamily="34" charset="0"/>
              <a:buNone/>
              <a:defRPr/>
            </a:lvl1pPr>
            <a:lvl2pPr>
              <a:buClr>
                <a:srgbClr val="009FBA"/>
              </a:buClr>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9" name="Rectangle 6"/>
          <p:cNvSpPr>
            <a:spLocks noGrp="1" noChangeArrowheads="1"/>
          </p:cNvSpPr>
          <p:nvPr>
            <p:ph type="sldNum" sz="quarter" idx="12"/>
          </p:nvPr>
        </p:nvSpPr>
        <p:spPr>
          <a:xfrm>
            <a:off x="6553200" y="6093296"/>
            <a:ext cx="2133600" cy="476250"/>
          </a:xfrm>
        </p:spPr>
        <p:txBody>
          <a:bodyPr/>
          <a:lstStyle>
            <a:lvl1pPr>
              <a:defRPr smtClean="0">
                <a:solidFill>
                  <a:srgbClr val="336633"/>
                </a:solidFill>
              </a:defRPr>
            </a:lvl1pPr>
          </a:lstStyle>
          <a:p>
            <a:pPr>
              <a:defRPr/>
            </a:pPr>
            <a:fld id="{2BB59E6E-B967-488E-B209-8B7FA0D7AF99}" type="slidenum">
              <a:rPr lang="en-GB"/>
              <a:pPr>
                <a:defRPr/>
              </a:pPr>
              <a:t>‹#›</a:t>
            </a:fld>
            <a:endParaRPr lang="en-GB" dirty="0"/>
          </a:p>
        </p:txBody>
      </p:sp>
    </p:spTree>
    <p:extLst>
      <p:ext uri="{BB962C8B-B14F-4D97-AF65-F5344CB8AC3E}">
        <p14:creationId xmlns:p14="http://schemas.microsoft.com/office/powerpoint/2010/main" val="1974053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Zwei Inhalte">
    <p:spTree>
      <p:nvGrpSpPr>
        <p:cNvPr id="1" name=""/>
        <p:cNvGrpSpPr/>
        <p:nvPr/>
      </p:nvGrpSpPr>
      <p:grpSpPr>
        <a:xfrm>
          <a:off x="0" y="0"/>
          <a:ext cx="0" cy="0"/>
          <a:chOff x="0" y="0"/>
          <a:chExt cx="0" cy="0"/>
        </a:xfrm>
      </p:grpSpPr>
      <p:pic>
        <p:nvPicPr>
          <p:cNvPr id="5" name="Bild 11" descr="EYD_motto_EN head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0" y="550863"/>
            <a:ext cx="1219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9" descr="EYD_emblem_3lines EN-08.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88238" y="817563"/>
            <a:ext cx="1117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2"/>
          <p:cNvSpPr>
            <a:spLocks noGrp="1"/>
          </p:cNvSpPr>
          <p:nvPr>
            <p:ph type="pic" idx="10"/>
          </p:nvPr>
        </p:nvSpPr>
        <p:spPr>
          <a:xfrm>
            <a:off x="4716463" y="2366962"/>
            <a:ext cx="3889375" cy="394493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18" name="Titel 1"/>
          <p:cNvSpPr>
            <a:spLocks noGrp="1"/>
          </p:cNvSpPr>
          <p:nvPr>
            <p:ph type="title"/>
          </p:nvPr>
        </p:nvSpPr>
        <p:spPr>
          <a:xfrm>
            <a:off x="539750" y="1556281"/>
            <a:ext cx="8066088" cy="683681"/>
          </a:xfrm>
          <a:prstGeom prst="rect">
            <a:avLst/>
          </a:prstGeom>
        </p:spPr>
        <p:txBody>
          <a:bodyPr lIns="0" tIns="0" rIns="0" bIns="0" anchor="t">
            <a:normAutofit/>
          </a:bodyPr>
          <a:lstStyle>
            <a:lvl1pPr algn="l">
              <a:lnSpc>
                <a:spcPts val="2400"/>
              </a:lnSpc>
              <a:defRPr sz="1800" b="1" i="0" baseline="0"/>
            </a:lvl1pPr>
          </a:lstStyle>
          <a:p>
            <a:r>
              <a:rPr lang="en-US"/>
              <a:t>Click to edit Master title style</a:t>
            </a:r>
            <a:endParaRPr lang="de-DE" dirty="0"/>
          </a:p>
        </p:txBody>
      </p:sp>
      <p:sp>
        <p:nvSpPr>
          <p:cNvPr id="19" name="Inhaltsplatzhalter 2"/>
          <p:cNvSpPr>
            <a:spLocks noGrp="1"/>
          </p:cNvSpPr>
          <p:nvPr>
            <p:ph sz="half" idx="1"/>
          </p:nvPr>
        </p:nvSpPr>
        <p:spPr>
          <a:xfrm>
            <a:off x="539750" y="2311399"/>
            <a:ext cx="3889375" cy="4000501"/>
          </a:xfrm>
          <a:prstGeom prst="rect">
            <a:avLst/>
          </a:prstGeom>
        </p:spPr>
        <p:txBody>
          <a:bodyPr lIns="0" tIns="0" rIns="0" bIns="0">
            <a:noAutofit/>
          </a:bodyPr>
          <a:lstStyle>
            <a:lvl1pPr marL="0" indent="0">
              <a:lnSpc>
                <a:spcPts val="1600"/>
              </a:lnSpc>
              <a:spcBef>
                <a:spcPts val="0"/>
              </a:spcBef>
              <a:buNone/>
              <a:defRPr sz="1200">
                <a:latin typeface="Myriad Pro"/>
              </a:defRPr>
            </a:lvl1pPr>
            <a:lvl2pPr marL="177800" indent="-177800">
              <a:lnSpc>
                <a:spcPts val="1600"/>
              </a:lnSpc>
              <a:spcBef>
                <a:spcPts val="0"/>
              </a:spcBef>
              <a:buFont typeface="Arial"/>
              <a:buChar char="•"/>
              <a:defRPr sz="1200">
                <a:latin typeface="Myriad Pro"/>
              </a:defRPr>
            </a:lvl2pPr>
            <a:lvl3pPr marL="355600" indent="-177800">
              <a:lnSpc>
                <a:spcPts val="1600"/>
              </a:lnSpc>
              <a:spcBef>
                <a:spcPts val="0"/>
              </a:spcBef>
              <a:buFont typeface="Symbol" charset="2"/>
              <a:buChar char="-"/>
              <a:defRPr sz="1200">
                <a:latin typeface="Myriad Pro"/>
              </a:defRPr>
            </a:lvl3pPr>
            <a:lvl4pPr marL="533400" indent="-177800">
              <a:lnSpc>
                <a:spcPts val="1600"/>
              </a:lnSpc>
              <a:spcBef>
                <a:spcPts val="0"/>
              </a:spcBef>
              <a:buFont typeface="Arial"/>
              <a:buChar char="•"/>
              <a:defRPr sz="1200">
                <a:latin typeface="Myriad Pro"/>
              </a:defRPr>
            </a:lvl4pPr>
            <a:lvl5pPr marL="723900" indent="-190500">
              <a:defRPr sz="1400">
                <a:latin typeface="Myriad Pro"/>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1807416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200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0"/>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262438" y="6686550"/>
            <a:ext cx="596900" cy="198438"/>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2000" dirty="0">
              <a:solidFill>
                <a:srgbClr val="FFFFFF"/>
              </a:solidFill>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11" name="Content Placeholder 2"/>
          <p:cNvSpPr>
            <a:spLocks noGrp="1"/>
          </p:cNvSpPr>
          <p:nvPr>
            <p:ph idx="1"/>
          </p:nvPr>
        </p:nvSpPr>
        <p:spPr>
          <a:xfrm>
            <a:off x="457200" y="2387600"/>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dirty="0"/>
              <a:t>Click to edit Master text styles</a:t>
            </a:r>
          </a:p>
          <a:p>
            <a:pPr lvl="1"/>
            <a:r>
              <a:rPr lang="en-US" dirty="0"/>
              <a:t>Second level</a:t>
            </a:r>
          </a:p>
          <a:p>
            <a:pPr lvl="2"/>
            <a:r>
              <a:rPr lang="en-US" dirty="0"/>
              <a:t>Third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xfrm>
            <a:off x="3124200" y="6237288"/>
            <a:ext cx="2895600" cy="484187"/>
          </a:xfrm>
        </p:spPr>
        <p:txBody>
          <a:bodyPr/>
          <a:lstStyle>
            <a:lvl1pPr fontAlgn="auto">
              <a:spcBef>
                <a:spcPts val="0"/>
              </a:spcBef>
              <a:spcAft>
                <a:spcPts val="0"/>
              </a:spcAft>
              <a:defRPr/>
            </a:lvl1pPr>
          </a:lstStyle>
          <a:p>
            <a:pPr>
              <a:defRPr/>
            </a:pPr>
            <a:endParaRPr>
              <a:solidFill>
                <a:srgbClr val="000000"/>
              </a:solidFill>
            </a:endParaRP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D5B6CFA-B38B-4331-9B85-E6E3F21C20E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97472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5E88F9B-71EE-4D5C-B44E-012EF44E925A}"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Bild mit Beschriftung">
    <p:spTree>
      <p:nvGrpSpPr>
        <p:cNvPr id="1" name=""/>
        <p:cNvGrpSpPr/>
        <p:nvPr/>
      </p:nvGrpSpPr>
      <p:grpSpPr>
        <a:xfrm>
          <a:off x="0" y="0"/>
          <a:ext cx="0" cy="0"/>
          <a:chOff x="0" y="0"/>
          <a:chExt cx="0" cy="0"/>
        </a:xfrm>
      </p:grpSpPr>
      <p:sp>
        <p:nvSpPr>
          <p:cNvPr id="4" name="Rechteck 12"/>
          <p:cNvSpPr/>
          <p:nvPr userDrawn="1"/>
        </p:nvSpPr>
        <p:spPr>
          <a:xfrm>
            <a:off x="0" y="4983163"/>
            <a:ext cx="9144000" cy="1874837"/>
          </a:xfrm>
          <a:prstGeom prst="rect">
            <a:avLst/>
          </a:prstGeom>
          <a:solidFill>
            <a:srgbClr val="EEB60F"/>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en-GB" altLang="de-DE" sz="2000">
              <a:solidFill>
                <a:srgbClr val="FFFFFF"/>
              </a:solidFill>
              <a:latin typeface="Calibri" pitchFamily="34" charset="0"/>
            </a:endParaRPr>
          </a:p>
        </p:txBody>
      </p:sp>
      <p:pic>
        <p:nvPicPr>
          <p:cNvPr id="5" name="Bild 13" descr="jumping boy.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11" descr="EYD_motto_EN Kopi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750" y="4433888"/>
            <a:ext cx="24987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9" descr="EYD_emblem_3lines EN-08.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88238" y="817563"/>
            <a:ext cx="1117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716463" y="5072380"/>
            <a:ext cx="3889375" cy="601345"/>
          </a:xfrm>
          <a:prstGeom prst="rect">
            <a:avLst/>
          </a:prstGeom>
        </p:spPr>
        <p:txBody>
          <a:bodyPr lIns="0" tIns="0" rIns="0" bIns="0" anchor="t"/>
          <a:lstStyle>
            <a:lvl1pPr algn="r">
              <a:lnSpc>
                <a:spcPts val="2000"/>
              </a:lnSpc>
              <a:defRPr sz="1600" b="0" i="1" baseline="0"/>
            </a:lvl1pPr>
          </a:lstStyle>
          <a:p>
            <a:r>
              <a:rPr lang="en-US"/>
              <a:t>Click to edit Master title style</a:t>
            </a:r>
            <a:endParaRPr lang="de-DE" dirty="0"/>
          </a:p>
        </p:txBody>
      </p:sp>
      <p:sp>
        <p:nvSpPr>
          <p:cNvPr id="17" name="Inhaltsplatzhalter 2"/>
          <p:cNvSpPr>
            <a:spLocks noGrp="1"/>
          </p:cNvSpPr>
          <p:nvPr>
            <p:ph sz="half" idx="1"/>
          </p:nvPr>
        </p:nvSpPr>
        <p:spPr>
          <a:xfrm>
            <a:off x="4716463" y="2366963"/>
            <a:ext cx="3889375" cy="2460942"/>
          </a:xfrm>
          <a:prstGeom prst="rect">
            <a:avLst/>
          </a:prstGeom>
        </p:spPr>
        <p:txBody>
          <a:bodyPr lIns="0" tIns="0" rIns="0" bIns="0" anchor="b">
            <a:normAutofit/>
          </a:bodyPr>
          <a:lstStyle>
            <a:lvl1pPr marL="177800" indent="-177800" algn="r">
              <a:lnSpc>
                <a:spcPts val="2400"/>
              </a:lnSpc>
              <a:spcBef>
                <a:spcPts val="0"/>
              </a:spcBef>
              <a:buNone/>
              <a:defRPr sz="2000" b="1">
                <a:latin typeface="Myriad Pro"/>
              </a:defRPr>
            </a:lvl1pPr>
            <a:lvl2pPr marL="177800" indent="-177800">
              <a:lnSpc>
                <a:spcPts val="1600"/>
              </a:lnSpc>
              <a:buFont typeface="Arial"/>
              <a:buChar char="•"/>
              <a:defRPr sz="1900" b="1">
                <a:latin typeface="Myriad Pro"/>
              </a:defRPr>
            </a:lvl2pPr>
            <a:lvl3pPr marL="355600" indent="-177800">
              <a:lnSpc>
                <a:spcPts val="1600"/>
              </a:lnSpc>
              <a:buFont typeface="Symbol" charset="2"/>
              <a:buChar char="-"/>
              <a:defRPr sz="1900" b="1">
                <a:latin typeface="Myriad Pro"/>
              </a:defRPr>
            </a:lvl3pPr>
            <a:lvl4pPr marL="533400" indent="-177800">
              <a:lnSpc>
                <a:spcPts val="1600"/>
              </a:lnSpc>
              <a:buFont typeface="Arial"/>
              <a:buChar char="•"/>
              <a:defRPr sz="1900" b="1">
                <a:latin typeface="Myriad Pro"/>
              </a:defRPr>
            </a:lvl4pPr>
            <a:lvl5pPr marL="723900" indent="-190500">
              <a:defRPr sz="1400">
                <a:latin typeface="Myriad Pro"/>
              </a:defRPr>
            </a:lvl5pPr>
            <a:lvl6pPr>
              <a:defRPr sz="1800"/>
            </a:lvl6pPr>
            <a:lvl7pPr>
              <a:defRPr sz="1800"/>
            </a:lvl7pPr>
            <a:lvl8pPr>
              <a:defRPr sz="1800"/>
            </a:lvl8pPr>
            <a:lvl9pPr>
              <a:defRPr sz="1800"/>
            </a:lvl9pPr>
          </a:lstStyle>
          <a:p>
            <a:pPr lvl="0"/>
            <a:r>
              <a:rPr lang="de-DE" dirty="0"/>
              <a:t>Mastertextformat bearbeiten</a:t>
            </a:r>
          </a:p>
        </p:txBody>
      </p:sp>
    </p:spTree>
    <p:extLst>
      <p:ext uri="{BB962C8B-B14F-4D97-AF65-F5344CB8AC3E}">
        <p14:creationId xmlns:p14="http://schemas.microsoft.com/office/powerpoint/2010/main" val="2738206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Zwei Inhalte">
    <p:spTree>
      <p:nvGrpSpPr>
        <p:cNvPr id="1" name=""/>
        <p:cNvGrpSpPr/>
        <p:nvPr/>
      </p:nvGrpSpPr>
      <p:grpSpPr>
        <a:xfrm>
          <a:off x="0" y="0"/>
          <a:ext cx="0" cy="0"/>
          <a:chOff x="0" y="0"/>
          <a:chExt cx="0" cy="0"/>
        </a:xfrm>
      </p:grpSpPr>
      <p:pic>
        <p:nvPicPr>
          <p:cNvPr id="5" name="Bild 11" descr="EYD_motto_EN head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0" y="550863"/>
            <a:ext cx="1219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9" descr="EYD_emblem_3lines EN-08.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88238" y="817563"/>
            <a:ext cx="1117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2"/>
          <p:cNvSpPr>
            <a:spLocks noGrp="1"/>
          </p:cNvSpPr>
          <p:nvPr>
            <p:ph type="pic" idx="10"/>
          </p:nvPr>
        </p:nvSpPr>
        <p:spPr>
          <a:xfrm>
            <a:off x="4716463" y="2366962"/>
            <a:ext cx="3889375" cy="394493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18" name="Titel 1"/>
          <p:cNvSpPr>
            <a:spLocks noGrp="1"/>
          </p:cNvSpPr>
          <p:nvPr>
            <p:ph type="title"/>
          </p:nvPr>
        </p:nvSpPr>
        <p:spPr>
          <a:xfrm>
            <a:off x="539750" y="1556281"/>
            <a:ext cx="8066088" cy="683681"/>
          </a:xfrm>
          <a:prstGeom prst="rect">
            <a:avLst/>
          </a:prstGeom>
        </p:spPr>
        <p:txBody>
          <a:bodyPr lIns="0" tIns="0" rIns="0" bIns="0" anchor="t">
            <a:normAutofit/>
          </a:bodyPr>
          <a:lstStyle>
            <a:lvl1pPr algn="l">
              <a:lnSpc>
                <a:spcPts val="2400"/>
              </a:lnSpc>
              <a:defRPr sz="1800" b="1" i="0" baseline="0"/>
            </a:lvl1pPr>
          </a:lstStyle>
          <a:p>
            <a:r>
              <a:rPr lang="en-US"/>
              <a:t>Click to edit Master title style</a:t>
            </a:r>
            <a:endParaRPr lang="de-DE" dirty="0"/>
          </a:p>
        </p:txBody>
      </p:sp>
      <p:sp>
        <p:nvSpPr>
          <p:cNvPr id="19" name="Inhaltsplatzhalter 2"/>
          <p:cNvSpPr>
            <a:spLocks noGrp="1"/>
          </p:cNvSpPr>
          <p:nvPr>
            <p:ph sz="half" idx="1"/>
          </p:nvPr>
        </p:nvSpPr>
        <p:spPr>
          <a:xfrm>
            <a:off x="539750" y="2311399"/>
            <a:ext cx="3889375" cy="4000501"/>
          </a:xfrm>
          <a:prstGeom prst="rect">
            <a:avLst/>
          </a:prstGeom>
        </p:spPr>
        <p:txBody>
          <a:bodyPr lIns="0" tIns="0" rIns="0" bIns="0">
            <a:noAutofit/>
          </a:bodyPr>
          <a:lstStyle>
            <a:lvl1pPr marL="0" indent="0">
              <a:lnSpc>
                <a:spcPts val="1600"/>
              </a:lnSpc>
              <a:spcBef>
                <a:spcPts val="0"/>
              </a:spcBef>
              <a:buNone/>
              <a:defRPr sz="1200">
                <a:latin typeface="Myriad Pro"/>
              </a:defRPr>
            </a:lvl1pPr>
            <a:lvl2pPr marL="177800" indent="-177800">
              <a:lnSpc>
                <a:spcPts val="1600"/>
              </a:lnSpc>
              <a:spcBef>
                <a:spcPts val="0"/>
              </a:spcBef>
              <a:buFont typeface="Arial"/>
              <a:buChar char="•"/>
              <a:defRPr sz="1200">
                <a:latin typeface="Myriad Pro"/>
              </a:defRPr>
            </a:lvl2pPr>
            <a:lvl3pPr marL="355600" indent="-177800">
              <a:lnSpc>
                <a:spcPts val="1600"/>
              </a:lnSpc>
              <a:spcBef>
                <a:spcPts val="0"/>
              </a:spcBef>
              <a:buFont typeface="Symbol" charset="2"/>
              <a:buChar char="-"/>
              <a:defRPr sz="1200">
                <a:latin typeface="Myriad Pro"/>
              </a:defRPr>
            </a:lvl3pPr>
            <a:lvl4pPr marL="533400" indent="-177800">
              <a:lnSpc>
                <a:spcPts val="1600"/>
              </a:lnSpc>
              <a:spcBef>
                <a:spcPts val="0"/>
              </a:spcBef>
              <a:buFont typeface="Arial"/>
              <a:buChar char="•"/>
              <a:defRPr sz="1200">
                <a:latin typeface="Myriad Pro"/>
              </a:defRPr>
            </a:lvl4pPr>
            <a:lvl5pPr marL="723900" indent="-190500">
              <a:defRPr sz="1400">
                <a:latin typeface="Myriad Pro"/>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1243905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Zwei Inhalte">
    <p:spTree>
      <p:nvGrpSpPr>
        <p:cNvPr id="1" name=""/>
        <p:cNvGrpSpPr/>
        <p:nvPr/>
      </p:nvGrpSpPr>
      <p:grpSpPr>
        <a:xfrm>
          <a:off x="0" y="0"/>
          <a:ext cx="0" cy="0"/>
          <a:chOff x="0" y="0"/>
          <a:chExt cx="0" cy="0"/>
        </a:xfrm>
      </p:grpSpPr>
      <p:pic>
        <p:nvPicPr>
          <p:cNvPr id="5" name="Picture 24" descr="Titular del Año Europeo del Desarrollo en tres línea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97763" y="817563"/>
            <a:ext cx="98107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Lema del Año Europeo del Desarroll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750" y="552450"/>
            <a:ext cx="18002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2"/>
          <p:cNvSpPr>
            <a:spLocks noGrp="1"/>
          </p:cNvSpPr>
          <p:nvPr>
            <p:ph type="pic" idx="10"/>
          </p:nvPr>
        </p:nvSpPr>
        <p:spPr>
          <a:xfrm>
            <a:off x="4716463" y="2366962"/>
            <a:ext cx="3889375" cy="394493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18" name="Titel 1"/>
          <p:cNvSpPr>
            <a:spLocks noGrp="1"/>
          </p:cNvSpPr>
          <p:nvPr>
            <p:ph type="title"/>
          </p:nvPr>
        </p:nvSpPr>
        <p:spPr>
          <a:xfrm>
            <a:off x="539750" y="1556281"/>
            <a:ext cx="8066088" cy="683681"/>
          </a:xfrm>
          <a:prstGeom prst="rect">
            <a:avLst/>
          </a:prstGeom>
        </p:spPr>
        <p:txBody>
          <a:bodyPr lIns="0" tIns="0" rIns="0" bIns="0" anchor="t">
            <a:normAutofit/>
          </a:bodyPr>
          <a:lstStyle>
            <a:lvl1pPr algn="l">
              <a:lnSpc>
                <a:spcPts val="2400"/>
              </a:lnSpc>
              <a:defRPr sz="1800" b="1" i="0" baseline="0"/>
            </a:lvl1pPr>
          </a:lstStyle>
          <a:p>
            <a:r>
              <a:rPr lang="en-US"/>
              <a:t>Click to edit Master title style</a:t>
            </a:r>
            <a:endParaRPr lang="de-DE" dirty="0"/>
          </a:p>
        </p:txBody>
      </p:sp>
      <p:sp>
        <p:nvSpPr>
          <p:cNvPr id="19" name="Inhaltsplatzhalter 2"/>
          <p:cNvSpPr>
            <a:spLocks noGrp="1"/>
          </p:cNvSpPr>
          <p:nvPr>
            <p:ph sz="half" idx="1"/>
          </p:nvPr>
        </p:nvSpPr>
        <p:spPr>
          <a:xfrm>
            <a:off x="539750" y="2311399"/>
            <a:ext cx="3889375" cy="4000501"/>
          </a:xfrm>
          <a:prstGeom prst="rect">
            <a:avLst/>
          </a:prstGeom>
        </p:spPr>
        <p:txBody>
          <a:bodyPr lIns="0" tIns="0" rIns="0" bIns="0">
            <a:noAutofit/>
          </a:bodyPr>
          <a:lstStyle>
            <a:lvl1pPr marL="0" indent="0">
              <a:lnSpc>
                <a:spcPts val="1600"/>
              </a:lnSpc>
              <a:spcBef>
                <a:spcPts val="0"/>
              </a:spcBef>
              <a:buNone/>
              <a:defRPr sz="1200">
                <a:latin typeface="Myriad Pro"/>
              </a:defRPr>
            </a:lvl1pPr>
            <a:lvl2pPr marL="177800" indent="-177800">
              <a:lnSpc>
                <a:spcPts val="1600"/>
              </a:lnSpc>
              <a:spcBef>
                <a:spcPts val="0"/>
              </a:spcBef>
              <a:buFont typeface="Arial"/>
              <a:buChar char="•"/>
              <a:defRPr sz="1200">
                <a:latin typeface="Myriad Pro"/>
              </a:defRPr>
            </a:lvl2pPr>
            <a:lvl3pPr marL="355600" indent="-177800">
              <a:lnSpc>
                <a:spcPts val="1600"/>
              </a:lnSpc>
              <a:spcBef>
                <a:spcPts val="0"/>
              </a:spcBef>
              <a:buFont typeface="Symbol" charset="2"/>
              <a:buChar char="-"/>
              <a:defRPr sz="1200">
                <a:latin typeface="Myriad Pro"/>
              </a:defRPr>
            </a:lvl3pPr>
            <a:lvl4pPr marL="533400" indent="-177800">
              <a:lnSpc>
                <a:spcPts val="1600"/>
              </a:lnSpc>
              <a:spcBef>
                <a:spcPts val="0"/>
              </a:spcBef>
              <a:buFont typeface="Arial"/>
              <a:buChar char="•"/>
              <a:defRPr sz="1200">
                <a:latin typeface="Myriad Pro"/>
              </a:defRPr>
            </a:lvl4pPr>
            <a:lvl5pPr marL="723900" indent="-190500">
              <a:defRPr sz="1400">
                <a:latin typeface="Myriad Pro"/>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846457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EE0637-BC1A-4A64-A2C3-D3C06269E0B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7040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0"/>
            <a:ext cx="8229600" cy="936625"/>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492375"/>
            <a:ext cx="4038600" cy="352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6F8A73-AA85-45E4-AFAE-6632B8A7D8C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93270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ild mit Beschriftung">
    <p:spTree>
      <p:nvGrpSpPr>
        <p:cNvPr id="1" name=""/>
        <p:cNvGrpSpPr/>
        <p:nvPr/>
      </p:nvGrpSpPr>
      <p:grpSpPr>
        <a:xfrm>
          <a:off x="0" y="0"/>
          <a:ext cx="0" cy="0"/>
          <a:chOff x="0" y="0"/>
          <a:chExt cx="0" cy="0"/>
        </a:xfrm>
      </p:grpSpPr>
      <p:sp>
        <p:nvSpPr>
          <p:cNvPr id="4" name="Rechteck 12"/>
          <p:cNvSpPr/>
          <p:nvPr userDrawn="1"/>
        </p:nvSpPr>
        <p:spPr>
          <a:xfrm>
            <a:off x="0" y="4983163"/>
            <a:ext cx="9144000" cy="1874837"/>
          </a:xfrm>
          <a:prstGeom prst="rect">
            <a:avLst/>
          </a:prstGeom>
          <a:solidFill>
            <a:srgbClr val="EEB60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5" name="Bild 13" descr="jumping boy.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11" descr="EYD_motto_EN Kopi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750" y="4433888"/>
            <a:ext cx="24987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9" descr="EYD_emblem_3lines EN-08.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88238" y="817563"/>
            <a:ext cx="1117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716463" y="5072380"/>
            <a:ext cx="3889375" cy="601345"/>
          </a:xfrm>
          <a:prstGeom prst="rect">
            <a:avLst/>
          </a:prstGeom>
        </p:spPr>
        <p:txBody>
          <a:bodyPr lIns="0" tIns="0" rIns="0" bIns="0" anchor="t"/>
          <a:lstStyle>
            <a:lvl1pPr algn="r">
              <a:lnSpc>
                <a:spcPts val="2000"/>
              </a:lnSpc>
              <a:defRPr sz="1600" b="0" i="1" baseline="0"/>
            </a:lvl1pPr>
          </a:lstStyle>
          <a:p>
            <a:r>
              <a:rPr lang="en-US"/>
              <a:t>Click to edit Master title style</a:t>
            </a:r>
            <a:endParaRPr lang="de-DE" dirty="0"/>
          </a:p>
        </p:txBody>
      </p:sp>
      <p:sp>
        <p:nvSpPr>
          <p:cNvPr id="17" name="Inhaltsplatzhalter 2"/>
          <p:cNvSpPr>
            <a:spLocks noGrp="1"/>
          </p:cNvSpPr>
          <p:nvPr>
            <p:ph sz="half" idx="1"/>
          </p:nvPr>
        </p:nvSpPr>
        <p:spPr>
          <a:xfrm>
            <a:off x="4716463" y="2366963"/>
            <a:ext cx="3889375" cy="2460942"/>
          </a:xfrm>
          <a:prstGeom prst="rect">
            <a:avLst/>
          </a:prstGeom>
        </p:spPr>
        <p:txBody>
          <a:bodyPr lIns="0" tIns="0" rIns="0" bIns="0" anchor="b">
            <a:normAutofit/>
          </a:bodyPr>
          <a:lstStyle>
            <a:lvl1pPr marL="177800" indent="-177800" algn="r">
              <a:lnSpc>
                <a:spcPts val="2400"/>
              </a:lnSpc>
              <a:spcBef>
                <a:spcPts val="0"/>
              </a:spcBef>
              <a:buNone/>
              <a:defRPr sz="2000" b="1">
                <a:latin typeface="Myriad Pro"/>
              </a:defRPr>
            </a:lvl1pPr>
            <a:lvl2pPr marL="177800" indent="-177800">
              <a:lnSpc>
                <a:spcPts val="1600"/>
              </a:lnSpc>
              <a:buFont typeface="Arial"/>
              <a:buChar char="•"/>
              <a:defRPr sz="1900" b="1">
                <a:latin typeface="Myriad Pro"/>
              </a:defRPr>
            </a:lvl2pPr>
            <a:lvl3pPr marL="355600" indent="-177800">
              <a:lnSpc>
                <a:spcPts val="1600"/>
              </a:lnSpc>
              <a:buFont typeface="Symbol" charset="2"/>
              <a:buChar char="-"/>
              <a:defRPr sz="1900" b="1">
                <a:latin typeface="Myriad Pro"/>
              </a:defRPr>
            </a:lvl3pPr>
            <a:lvl4pPr marL="533400" indent="-177800">
              <a:lnSpc>
                <a:spcPts val="1600"/>
              </a:lnSpc>
              <a:buFont typeface="Arial"/>
              <a:buChar char="•"/>
              <a:defRPr sz="1900" b="1">
                <a:latin typeface="Myriad Pro"/>
              </a:defRPr>
            </a:lvl4pPr>
            <a:lvl5pPr marL="723900" indent="-190500">
              <a:defRPr sz="1400">
                <a:latin typeface="Myriad Pro"/>
              </a:defRPr>
            </a:lvl5pPr>
            <a:lvl6pPr>
              <a:defRPr sz="1800"/>
            </a:lvl6pPr>
            <a:lvl7pPr>
              <a:defRPr sz="1800"/>
            </a:lvl7pPr>
            <a:lvl8pPr>
              <a:defRPr sz="1800"/>
            </a:lvl8pPr>
            <a:lvl9pPr>
              <a:defRPr sz="1800"/>
            </a:lvl9pPr>
          </a:lstStyle>
          <a:p>
            <a:pPr lvl="0"/>
            <a:r>
              <a:rPr lang="de-DE" dirty="0"/>
              <a:t>Mastertextformat bearbeiten</a:t>
            </a:r>
          </a:p>
        </p:txBody>
      </p:sp>
    </p:spTree>
    <p:extLst>
      <p:ext uri="{BB962C8B-B14F-4D97-AF65-F5344CB8AC3E}">
        <p14:creationId xmlns:p14="http://schemas.microsoft.com/office/powerpoint/2010/main" val="1291012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96AA40-7F4F-476C-B918-6C74D72A3D7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77472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929269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586821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900290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96CDD1B-50E0-44E8-82B7-F85F69F6D40C}"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091733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136082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0445041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806367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209495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265154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023659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934141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0">
                <a:solidFill>
                  <a:srgbClr val="09064A"/>
                </a:solidFill>
                <a:latin typeface="+mj-lt"/>
              </a:defRPr>
            </a:lvl1pPr>
          </a:lstStyle>
          <a:p>
            <a:r>
              <a:rPr lang="en-US" dirty="0"/>
              <a:t>Click to edit Master title style</a:t>
            </a:r>
            <a:endParaRPr lang="en-GB" dirty="0"/>
          </a:p>
        </p:txBody>
      </p:sp>
      <p:sp>
        <p:nvSpPr>
          <p:cNvPr id="3" name="Date Placeholder 2"/>
          <p:cNvSpPr>
            <a:spLocks noGrp="1"/>
          </p:cNvSpPr>
          <p:nvPr>
            <p:ph type="dt" sz="half" idx="10"/>
          </p:nvPr>
        </p:nvSpPr>
        <p:spPr>
          <a:xfrm>
            <a:off x="6516216" y="476672"/>
            <a:ext cx="2133600" cy="476250"/>
          </a:xfrm>
        </p:spPr>
        <p:txBody>
          <a:bodyPr/>
          <a:lstStyle/>
          <a:p>
            <a:pPr>
              <a:defRPr/>
            </a:pPr>
            <a:endParaRPr lang="en-GB" dirty="0">
              <a:solidFill>
                <a:prstClr val="black">
                  <a:tint val="75000"/>
                </a:prstClr>
              </a:solidFill>
            </a:endParaRPr>
          </a:p>
        </p:txBody>
      </p:sp>
      <p:sp>
        <p:nvSpPr>
          <p:cNvPr id="5" name="Slide Number Placeholder 4"/>
          <p:cNvSpPr>
            <a:spLocks noGrp="1"/>
          </p:cNvSpPr>
          <p:nvPr>
            <p:ph type="sldNum" sz="quarter" idx="12"/>
          </p:nvPr>
        </p:nvSpPr>
        <p:spPr>
          <a:xfrm>
            <a:off x="467544" y="6245225"/>
            <a:ext cx="2133600" cy="476250"/>
          </a:xfrm>
        </p:spPr>
        <p:txBody>
          <a:bodyPr/>
          <a:lstStyle>
            <a:lvl1pPr algn="l">
              <a:defRPr/>
            </a:lvl1p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46038"/>
            <a:ext cx="3672408" cy="561326"/>
          </a:xfrm>
          <a:prstGeom prst="rect">
            <a:avLst/>
          </a:prstGeom>
        </p:spPr>
      </p:pic>
      <p:sp>
        <p:nvSpPr>
          <p:cNvPr id="7" name="Content Placeholder 2"/>
          <p:cNvSpPr>
            <a:spLocks noGrp="1"/>
          </p:cNvSpPr>
          <p:nvPr>
            <p:ph idx="1"/>
          </p:nvPr>
        </p:nvSpPr>
        <p:spPr>
          <a:xfrm>
            <a:off x="457200" y="2636912"/>
            <a:ext cx="8229600" cy="3384476"/>
          </a:xfrm>
        </p:spPr>
        <p:txBody>
          <a:bodyPr/>
          <a:lstStyle>
            <a:lvl1pPr marL="0" indent="-342900">
              <a:buClr>
                <a:srgbClr val="09064A"/>
              </a:buClr>
              <a:buSzPct val="120000"/>
              <a:buFont typeface="Arial" pitchFamily="34" charset="0"/>
              <a:buChar char="•"/>
              <a:defRPr>
                <a:solidFill>
                  <a:srgbClr val="09064A"/>
                </a:solidFill>
              </a:defRPr>
            </a:lvl1pPr>
            <a:lvl2pPr>
              <a:buClr>
                <a:srgbClr val="09064A"/>
              </a:buClr>
              <a:defRPr>
                <a:solidFill>
                  <a:srgbClr val="09064A"/>
                </a:solidFill>
              </a:defRPr>
            </a:lvl2pPr>
            <a:lvl3pPr>
              <a:buFontTx/>
              <a:buChar char="-"/>
              <a:defRPr>
                <a:solidFill>
                  <a:srgbClr val="09064A"/>
                </a:solidFill>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4270385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
        <p:nvSpPr>
          <p:cNvPr id="2" name="Title 1"/>
          <p:cNvSpPr>
            <a:spLocks noGrp="1"/>
          </p:cNvSpPr>
          <p:nvPr>
            <p:ph type="title"/>
          </p:nvPr>
        </p:nvSpPr>
        <p:spPr>
          <a:xfrm>
            <a:off x="468313" y="1556271"/>
            <a:ext cx="82296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457200" y="2636912"/>
            <a:ext cx="8229600" cy="3384476"/>
          </a:xfrm>
        </p:spPr>
        <p:txBody>
          <a:bodyPr/>
          <a:lstStyle>
            <a:lvl1pPr marL="0" indent="-342900">
              <a:buClr>
                <a:srgbClr val="0F5494"/>
              </a:buClr>
              <a:buSzPct val="120000"/>
              <a:buFont typeface="Arial" pitchFamily="34" charset="0"/>
              <a:buChar char="•"/>
              <a:defRPr/>
            </a:lvl1pPr>
            <a:lvl2pPr>
              <a:buClr>
                <a:srgbClr val="009FBA"/>
              </a:buClr>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7" name="Rectangle 4"/>
          <p:cNvSpPr>
            <a:spLocks noGrp="1" noChangeArrowheads="1"/>
          </p:cNvSpPr>
          <p:nvPr>
            <p:ph type="dt" sz="half" idx="10"/>
          </p:nvPr>
        </p:nvSpPr>
        <p:spPr>
          <a:xfrm>
            <a:off x="457200" y="6093296"/>
            <a:ext cx="2133600" cy="476250"/>
          </a:xfrm>
        </p:spPr>
        <p:txBody>
          <a:bodyPr/>
          <a:lstStyle>
            <a:lvl1pPr>
              <a:defRPr dirty="0">
                <a:solidFill>
                  <a:schemeClr val="tx1"/>
                </a:solidFill>
              </a:defRPr>
            </a:lvl1pPr>
          </a:lstStyle>
          <a:p>
            <a:pPr>
              <a:defRPr/>
            </a:pPr>
            <a:endParaRPr lang="en-GB">
              <a:solidFill>
                <a:srgbClr val="000000"/>
              </a:solidFill>
            </a:endParaRPr>
          </a:p>
        </p:txBody>
      </p:sp>
      <p:sp>
        <p:nvSpPr>
          <p:cNvPr id="18" name="Rectangle 5"/>
          <p:cNvSpPr>
            <a:spLocks noGrp="1" noChangeArrowheads="1"/>
          </p:cNvSpPr>
          <p:nvPr>
            <p:ph type="ftr" sz="quarter" idx="11"/>
          </p:nvPr>
        </p:nvSpPr>
        <p:spPr>
          <a:xfrm>
            <a:off x="3124200" y="6093296"/>
            <a:ext cx="2895600" cy="476250"/>
          </a:xfrm>
        </p:spPr>
        <p:txBody>
          <a:bodyPr/>
          <a:lstStyle>
            <a:lvl1pPr>
              <a:defRPr dirty="0">
                <a:solidFill>
                  <a:schemeClr val="tx1"/>
                </a:solidFill>
              </a:defRPr>
            </a:lvl1pPr>
          </a:lstStyle>
          <a:p>
            <a:pPr>
              <a:defRPr/>
            </a:pPr>
            <a:endParaRPr lang="en-GB">
              <a:solidFill>
                <a:srgbClr val="000000"/>
              </a:solidFill>
            </a:endParaRPr>
          </a:p>
        </p:txBody>
      </p:sp>
      <p:sp>
        <p:nvSpPr>
          <p:cNvPr id="19" name="Rectangle 6"/>
          <p:cNvSpPr>
            <a:spLocks noGrp="1" noChangeArrowheads="1"/>
          </p:cNvSpPr>
          <p:nvPr>
            <p:ph type="sldNum" sz="quarter" idx="12"/>
          </p:nvPr>
        </p:nvSpPr>
        <p:spPr>
          <a:xfrm>
            <a:off x="6553200" y="6093296"/>
            <a:ext cx="2133600" cy="476250"/>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800" y="306000"/>
            <a:ext cx="1620466" cy="124920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49832" y="6453336"/>
            <a:ext cx="610200" cy="406800"/>
          </a:xfrm>
          <a:prstGeom prst="rect">
            <a:avLst/>
          </a:prstGeom>
        </p:spPr>
      </p:pic>
      <p:pic>
        <p:nvPicPr>
          <p:cNvPr id="12" name="Picture 2" descr="C:\Users\lupasst\Desktop\Graphics\Footer Box NEAR2.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233226" y="6437738"/>
            <a:ext cx="630932" cy="426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4229100" y="6416311"/>
            <a:ext cx="675900" cy="45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55841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3865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5545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8916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4600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15422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8358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7527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189240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7449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345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46C7E4-DC0F-49CB-9086-7035E1CAFB2F}" type="datetimeFigureOut">
              <a:rPr lang="en-GB" smtClean="0">
                <a:solidFill>
                  <a:prstClr val="black">
                    <a:tint val="75000"/>
                  </a:prstClr>
                </a:solidFill>
              </a:rPr>
              <a:pPr/>
              <a:t>10/12/2019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3DDB02A-8E28-4B18-A3D9-A7502F9CB75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6145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
        <p:nvSpPr>
          <p:cNvPr id="2" name="Title 1"/>
          <p:cNvSpPr>
            <a:spLocks noGrp="1"/>
          </p:cNvSpPr>
          <p:nvPr>
            <p:ph type="title"/>
          </p:nvPr>
        </p:nvSpPr>
        <p:spPr>
          <a:xfrm>
            <a:off x="468313" y="1556271"/>
            <a:ext cx="82296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457200" y="2636912"/>
            <a:ext cx="8229600" cy="3384476"/>
          </a:xfrm>
        </p:spPr>
        <p:txBody>
          <a:bodyPr/>
          <a:lstStyle>
            <a:lvl1pPr marL="0" indent="-342900">
              <a:buClr>
                <a:srgbClr val="0F5494"/>
              </a:buClr>
              <a:buSzPct val="120000"/>
              <a:buFont typeface="Arial" pitchFamily="34" charset="0"/>
              <a:buChar char="•"/>
              <a:defRPr/>
            </a:lvl1pPr>
            <a:lvl2pPr>
              <a:buClr>
                <a:srgbClr val="009FBA"/>
              </a:buClr>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7" name="Rectangle 4"/>
          <p:cNvSpPr>
            <a:spLocks noGrp="1" noChangeArrowheads="1"/>
          </p:cNvSpPr>
          <p:nvPr>
            <p:ph type="dt" sz="half" idx="10"/>
          </p:nvPr>
        </p:nvSpPr>
        <p:spPr>
          <a:xfrm>
            <a:off x="457200" y="6093296"/>
            <a:ext cx="2133600" cy="476250"/>
          </a:xfrm>
        </p:spPr>
        <p:txBody>
          <a:bodyPr/>
          <a:lstStyle>
            <a:lvl1pPr>
              <a:defRPr dirty="0">
                <a:solidFill>
                  <a:schemeClr val="tx1"/>
                </a:solidFill>
              </a:defRPr>
            </a:lvl1pPr>
          </a:lstStyle>
          <a:p>
            <a:pPr>
              <a:defRPr/>
            </a:pPr>
            <a:endParaRPr lang="en-GB">
              <a:solidFill>
                <a:srgbClr val="000000"/>
              </a:solidFill>
            </a:endParaRPr>
          </a:p>
        </p:txBody>
      </p:sp>
      <p:sp>
        <p:nvSpPr>
          <p:cNvPr id="18" name="Rectangle 5"/>
          <p:cNvSpPr>
            <a:spLocks noGrp="1" noChangeArrowheads="1"/>
          </p:cNvSpPr>
          <p:nvPr>
            <p:ph type="ftr" sz="quarter" idx="11"/>
          </p:nvPr>
        </p:nvSpPr>
        <p:spPr>
          <a:xfrm>
            <a:off x="3124200" y="6093296"/>
            <a:ext cx="2895600" cy="476250"/>
          </a:xfrm>
        </p:spPr>
        <p:txBody>
          <a:bodyPr/>
          <a:lstStyle>
            <a:lvl1pPr>
              <a:defRPr dirty="0">
                <a:solidFill>
                  <a:schemeClr val="tx1"/>
                </a:solidFill>
              </a:defRPr>
            </a:lvl1pPr>
          </a:lstStyle>
          <a:p>
            <a:pPr>
              <a:defRPr/>
            </a:pPr>
            <a:endParaRPr lang="en-GB">
              <a:solidFill>
                <a:srgbClr val="000000"/>
              </a:solidFill>
            </a:endParaRPr>
          </a:p>
        </p:txBody>
      </p:sp>
      <p:sp>
        <p:nvSpPr>
          <p:cNvPr id="19" name="Rectangle 6"/>
          <p:cNvSpPr>
            <a:spLocks noGrp="1" noChangeArrowheads="1"/>
          </p:cNvSpPr>
          <p:nvPr>
            <p:ph type="sldNum" sz="quarter" idx="12"/>
          </p:nvPr>
        </p:nvSpPr>
        <p:spPr>
          <a:xfrm>
            <a:off x="6553200" y="6093296"/>
            <a:ext cx="2133600" cy="476250"/>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800" y="306000"/>
            <a:ext cx="1620466" cy="124920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49832" y="6453336"/>
            <a:ext cx="610200" cy="406800"/>
          </a:xfrm>
          <a:prstGeom prst="rect">
            <a:avLst/>
          </a:prstGeom>
        </p:spPr>
      </p:pic>
      <p:pic>
        <p:nvPicPr>
          <p:cNvPr id="12" name="Picture 2" descr="C:\Users\lupasst\Desktop\Graphics\Footer Box NEAR2.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233226" y="6437738"/>
            <a:ext cx="630932" cy="426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4229100" y="6416311"/>
            <a:ext cx="675900" cy="45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43401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rgbClr val="FFFFFF"/>
              </a:solidFill>
              <a:latin typeface="Verdana"/>
            </a:endParaRPr>
          </a:p>
        </p:txBody>
      </p:sp>
      <p:pic>
        <p:nvPicPr>
          <p:cNvPr id="5" name="Picture 6" descr="LOGO CE-EN-quadri.eps"/>
          <p:cNvPicPr>
            <a:picLocks noChangeAspect="1"/>
          </p:cNvPicPr>
          <p:nvPr userDrawn="1"/>
        </p:nvPicPr>
        <p:blipFill>
          <a:blip r:embed="rId2"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
        <p:nvSpPr>
          <p:cNvPr id="2" name="Title 1"/>
          <p:cNvSpPr>
            <a:spLocks noGrp="1"/>
          </p:cNvSpPr>
          <p:nvPr>
            <p:ph type="title" hasCustomPrompt="1"/>
          </p:nvPr>
        </p:nvSpPr>
        <p:spPr>
          <a:xfrm>
            <a:off x="4139952" y="1700808"/>
            <a:ext cx="4536504" cy="2016224"/>
          </a:xfrm>
        </p:spPr>
        <p:txBody>
          <a:bodyPr/>
          <a:lstStyle>
            <a:lvl1pPr indent="0">
              <a:defRPr sz="4800">
                <a:solidFill>
                  <a:srgbClr val="FFD624"/>
                </a:solidFill>
              </a:defRPr>
            </a:lvl1pPr>
          </a:lstStyle>
          <a:p>
            <a:r>
              <a:rPr lang="en-GB" dirty="0"/>
              <a:t>Title</a:t>
            </a:r>
          </a:p>
        </p:txBody>
      </p:sp>
      <p:sp>
        <p:nvSpPr>
          <p:cNvPr id="3" name="Content Placeholder 2"/>
          <p:cNvSpPr>
            <a:spLocks noGrp="1"/>
          </p:cNvSpPr>
          <p:nvPr>
            <p:ph idx="1" hasCustomPrompt="1"/>
          </p:nvPr>
        </p:nvSpPr>
        <p:spPr>
          <a:xfrm>
            <a:off x="467544"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dirty="0"/>
              <a:t>Subtitle</a:t>
            </a:r>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a:solidFill>
                <a:srgbClr val="FFFFFF"/>
              </a:solidFill>
            </a:endParaRPr>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17430892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2" name="Title 1"/>
          <p:cNvSpPr>
            <a:spLocks noGrp="1"/>
          </p:cNvSpPr>
          <p:nvPr>
            <p:ph type="title"/>
          </p:nvPr>
        </p:nvSpPr>
        <p:spPr>
          <a:xfrm>
            <a:off x="468313" y="980728"/>
            <a:ext cx="82296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dirty="0">
              <a:solidFill>
                <a:srgbClr val="000000"/>
              </a:solidFill>
            </a:endParaRPr>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solidFill>
                  <a:srgbClr val="000000"/>
                </a:solidFill>
              </a:rPr>
              <a:pPr>
                <a:defRPr/>
              </a:pPr>
              <a:t>‹#›</a:t>
            </a:fld>
            <a:endParaRPr lang="en-GB" dirty="0">
              <a:solidFill>
                <a:srgbClr val="000000"/>
              </a:solidFill>
            </a:endParaRPr>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77602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E88F9B-71EE-4D5C-B44E-012EF44E925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003083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6CDD1B-50E0-44E8-82B7-F85F69F6D40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06837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5185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272388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915260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6292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366467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703737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123950"/>
            <a:ext cx="2058988" cy="48974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123950"/>
            <a:ext cx="6029325" cy="4897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05649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
        <p:nvSpPr>
          <p:cNvPr id="2" name="Title 1"/>
          <p:cNvSpPr>
            <a:spLocks noGrp="1"/>
          </p:cNvSpPr>
          <p:nvPr>
            <p:ph type="title"/>
          </p:nvPr>
        </p:nvSpPr>
        <p:spPr>
          <a:xfrm>
            <a:off x="468313" y="1556271"/>
            <a:ext cx="82296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457200" y="2636912"/>
            <a:ext cx="8229600" cy="3384476"/>
          </a:xfrm>
        </p:spPr>
        <p:txBody>
          <a:bodyPr/>
          <a:lstStyle>
            <a:lvl1pPr marL="0" indent="-342900">
              <a:buClr>
                <a:srgbClr val="0F5494"/>
              </a:buClr>
              <a:buSzPct val="120000"/>
              <a:buFont typeface="Arial" pitchFamily="34" charset="0"/>
              <a:buChar char="•"/>
              <a:defRPr/>
            </a:lvl1pPr>
            <a:lvl2pPr>
              <a:buClr>
                <a:srgbClr val="009FBA"/>
              </a:buClr>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7" name="Rectangle 4"/>
          <p:cNvSpPr>
            <a:spLocks noGrp="1" noChangeArrowheads="1"/>
          </p:cNvSpPr>
          <p:nvPr>
            <p:ph type="dt" sz="half" idx="10"/>
          </p:nvPr>
        </p:nvSpPr>
        <p:spPr>
          <a:xfrm>
            <a:off x="457200" y="6093296"/>
            <a:ext cx="2133600" cy="476250"/>
          </a:xfrm>
        </p:spPr>
        <p:txBody>
          <a:bodyPr/>
          <a:lstStyle>
            <a:lvl1pPr>
              <a:defRPr dirty="0">
                <a:solidFill>
                  <a:schemeClr val="tx1"/>
                </a:solidFill>
              </a:defRPr>
            </a:lvl1pPr>
          </a:lstStyle>
          <a:p>
            <a:pPr>
              <a:defRPr/>
            </a:pPr>
            <a:endParaRPr lang="en-GB">
              <a:solidFill>
                <a:srgbClr val="000000"/>
              </a:solidFill>
            </a:endParaRPr>
          </a:p>
        </p:txBody>
      </p:sp>
      <p:sp>
        <p:nvSpPr>
          <p:cNvPr id="18" name="Rectangle 5"/>
          <p:cNvSpPr>
            <a:spLocks noGrp="1" noChangeArrowheads="1"/>
          </p:cNvSpPr>
          <p:nvPr>
            <p:ph type="ftr" sz="quarter" idx="11"/>
          </p:nvPr>
        </p:nvSpPr>
        <p:spPr>
          <a:xfrm>
            <a:off x="3124200" y="6093296"/>
            <a:ext cx="2895600" cy="476250"/>
          </a:xfrm>
        </p:spPr>
        <p:txBody>
          <a:bodyPr/>
          <a:lstStyle>
            <a:lvl1pPr>
              <a:defRPr dirty="0">
                <a:solidFill>
                  <a:schemeClr val="tx1"/>
                </a:solidFill>
              </a:defRPr>
            </a:lvl1pPr>
          </a:lstStyle>
          <a:p>
            <a:pPr>
              <a:defRPr/>
            </a:pPr>
            <a:endParaRPr>
              <a:solidFill>
                <a:srgbClr val="000000"/>
              </a:solidFill>
            </a:endParaRPr>
          </a:p>
        </p:txBody>
      </p:sp>
      <p:sp>
        <p:nvSpPr>
          <p:cNvPr id="19" name="Rectangle 6"/>
          <p:cNvSpPr>
            <a:spLocks noGrp="1" noChangeArrowheads="1"/>
          </p:cNvSpPr>
          <p:nvPr>
            <p:ph type="sldNum" sz="quarter" idx="12"/>
          </p:nvPr>
        </p:nvSpPr>
        <p:spPr>
          <a:xfrm>
            <a:off x="6553200" y="6093296"/>
            <a:ext cx="2133600" cy="476250"/>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800" y="306000"/>
            <a:ext cx="1620466" cy="124920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49832" y="6453336"/>
            <a:ext cx="610200" cy="406800"/>
          </a:xfrm>
          <a:prstGeom prst="rect">
            <a:avLst/>
          </a:prstGeom>
        </p:spPr>
      </p:pic>
      <p:pic>
        <p:nvPicPr>
          <p:cNvPr id="12" name="Picture 2" descr="C:\Users\lupasst\Desktop\Graphics\Footer Box NEAR2.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233226" y="6437738"/>
            <a:ext cx="630932" cy="426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4229100" y="6416311"/>
            <a:ext cx="675900" cy="45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434950"/>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8457649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037899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76035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014973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164526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93502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pPr>
                <a:defRPr/>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3746740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5078309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0259253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2279003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389272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0">
                <a:solidFill>
                  <a:srgbClr val="09064A"/>
                </a:solidFill>
                <a:latin typeface="+mj-lt"/>
              </a:defRPr>
            </a:lvl1pPr>
          </a:lstStyle>
          <a:p>
            <a:r>
              <a:rPr lang="en-US" dirty="0"/>
              <a:t>Click to edit Master title style</a:t>
            </a:r>
            <a:endParaRPr lang="en-GB" dirty="0"/>
          </a:p>
        </p:txBody>
      </p:sp>
      <p:sp>
        <p:nvSpPr>
          <p:cNvPr id="3" name="Date Placeholder 2"/>
          <p:cNvSpPr>
            <a:spLocks noGrp="1"/>
          </p:cNvSpPr>
          <p:nvPr>
            <p:ph type="dt" sz="half" idx="10"/>
          </p:nvPr>
        </p:nvSpPr>
        <p:spPr>
          <a:xfrm>
            <a:off x="6516216" y="476672"/>
            <a:ext cx="2133600" cy="476250"/>
          </a:xfrm>
        </p:spPr>
        <p:txBody>
          <a:bodyPr/>
          <a:lstStyle/>
          <a:p>
            <a:pPr>
              <a:defRPr/>
            </a:pPr>
            <a:endParaRPr lang="en-GB" dirty="0">
              <a:solidFill>
                <a:prstClr val="black">
                  <a:tint val="75000"/>
                </a:prstClr>
              </a:solidFill>
            </a:endParaRPr>
          </a:p>
        </p:txBody>
      </p:sp>
      <p:sp>
        <p:nvSpPr>
          <p:cNvPr id="5" name="Slide Number Placeholder 4"/>
          <p:cNvSpPr>
            <a:spLocks noGrp="1"/>
          </p:cNvSpPr>
          <p:nvPr>
            <p:ph type="sldNum" sz="quarter" idx="12"/>
          </p:nvPr>
        </p:nvSpPr>
        <p:spPr>
          <a:xfrm>
            <a:off x="467544" y="6245225"/>
            <a:ext cx="2133600" cy="476250"/>
          </a:xfrm>
        </p:spPr>
        <p:txBody>
          <a:bodyPr/>
          <a:lstStyle>
            <a:lvl1pPr algn="l">
              <a:defRPr/>
            </a:lvl1p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46038"/>
            <a:ext cx="3672408" cy="561326"/>
          </a:xfrm>
          <a:prstGeom prst="rect">
            <a:avLst/>
          </a:prstGeom>
        </p:spPr>
      </p:pic>
      <p:sp>
        <p:nvSpPr>
          <p:cNvPr id="7" name="Content Placeholder 2"/>
          <p:cNvSpPr>
            <a:spLocks noGrp="1"/>
          </p:cNvSpPr>
          <p:nvPr>
            <p:ph idx="1"/>
          </p:nvPr>
        </p:nvSpPr>
        <p:spPr>
          <a:xfrm>
            <a:off x="457200" y="2636912"/>
            <a:ext cx="8229600" cy="3384476"/>
          </a:xfrm>
        </p:spPr>
        <p:txBody>
          <a:bodyPr/>
          <a:lstStyle>
            <a:lvl1pPr marL="0" indent="-342900">
              <a:buClr>
                <a:srgbClr val="09064A"/>
              </a:buClr>
              <a:buSzPct val="120000"/>
              <a:buFont typeface="Arial" pitchFamily="34" charset="0"/>
              <a:buChar char="•"/>
              <a:defRPr>
                <a:solidFill>
                  <a:srgbClr val="09064A"/>
                </a:solidFill>
              </a:defRPr>
            </a:lvl1pPr>
            <a:lvl2pPr>
              <a:buClr>
                <a:srgbClr val="09064A"/>
              </a:buClr>
              <a:defRPr>
                <a:solidFill>
                  <a:srgbClr val="09064A"/>
                </a:solidFill>
              </a:defRPr>
            </a:lvl2pPr>
            <a:lvl3pPr>
              <a:buFontTx/>
              <a:buChar char="-"/>
              <a:defRPr>
                <a:solidFill>
                  <a:srgbClr val="09064A"/>
                </a:solidFill>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40187259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
        <p:nvSpPr>
          <p:cNvPr id="2" name="Title 1"/>
          <p:cNvSpPr>
            <a:spLocks noGrp="1"/>
          </p:cNvSpPr>
          <p:nvPr>
            <p:ph type="title"/>
          </p:nvPr>
        </p:nvSpPr>
        <p:spPr>
          <a:xfrm>
            <a:off x="468313" y="1556271"/>
            <a:ext cx="82296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457200" y="2636912"/>
            <a:ext cx="8229600" cy="3384476"/>
          </a:xfrm>
        </p:spPr>
        <p:txBody>
          <a:bodyPr/>
          <a:lstStyle>
            <a:lvl1pPr marL="0" indent="-342900">
              <a:buClr>
                <a:srgbClr val="0F5494"/>
              </a:buClr>
              <a:buSzPct val="120000"/>
              <a:buFont typeface="Arial" pitchFamily="34" charset="0"/>
              <a:buChar char="•"/>
              <a:defRPr/>
            </a:lvl1pPr>
            <a:lvl2pPr>
              <a:buClr>
                <a:srgbClr val="009FBA"/>
              </a:buClr>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7" name="Rectangle 4"/>
          <p:cNvSpPr>
            <a:spLocks noGrp="1" noChangeArrowheads="1"/>
          </p:cNvSpPr>
          <p:nvPr>
            <p:ph type="dt" sz="half" idx="10"/>
          </p:nvPr>
        </p:nvSpPr>
        <p:spPr>
          <a:xfrm>
            <a:off x="457200" y="6093296"/>
            <a:ext cx="2133600" cy="476250"/>
          </a:xfrm>
        </p:spPr>
        <p:txBody>
          <a:bodyPr/>
          <a:lstStyle>
            <a:lvl1pPr>
              <a:defRPr dirty="0">
                <a:solidFill>
                  <a:schemeClr val="tx1"/>
                </a:solidFill>
              </a:defRPr>
            </a:lvl1pPr>
          </a:lstStyle>
          <a:p>
            <a:pPr>
              <a:defRPr/>
            </a:pPr>
            <a:endParaRPr lang="en-GB">
              <a:solidFill>
                <a:srgbClr val="000000"/>
              </a:solidFill>
            </a:endParaRPr>
          </a:p>
        </p:txBody>
      </p:sp>
      <p:sp>
        <p:nvSpPr>
          <p:cNvPr id="18" name="Rectangle 5"/>
          <p:cNvSpPr>
            <a:spLocks noGrp="1" noChangeArrowheads="1"/>
          </p:cNvSpPr>
          <p:nvPr>
            <p:ph type="ftr" sz="quarter" idx="11"/>
          </p:nvPr>
        </p:nvSpPr>
        <p:spPr>
          <a:xfrm>
            <a:off x="3124200" y="6093296"/>
            <a:ext cx="2895600" cy="476250"/>
          </a:xfrm>
        </p:spPr>
        <p:txBody>
          <a:bodyPr/>
          <a:lstStyle>
            <a:lvl1pPr>
              <a:defRPr dirty="0">
                <a:solidFill>
                  <a:schemeClr val="tx1"/>
                </a:solidFill>
              </a:defRPr>
            </a:lvl1pPr>
          </a:lstStyle>
          <a:p>
            <a:pPr>
              <a:defRPr/>
            </a:pPr>
            <a:endParaRPr lang="en-GB">
              <a:solidFill>
                <a:srgbClr val="000000"/>
              </a:solidFill>
            </a:endParaRPr>
          </a:p>
        </p:txBody>
      </p:sp>
      <p:sp>
        <p:nvSpPr>
          <p:cNvPr id="19" name="Rectangle 6"/>
          <p:cNvSpPr>
            <a:spLocks noGrp="1" noChangeArrowheads="1"/>
          </p:cNvSpPr>
          <p:nvPr>
            <p:ph type="sldNum" sz="quarter" idx="12"/>
          </p:nvPr>
        </p:nvSpPr>
        <p:spPr>
          <a:xfrm>
            <a:off x="6553200" y="6093296"/>
            <a:ext cx="2133600" cy="476250"/>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800" y="306000"/>
            <a:ext cx="1620466" cy="124920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49832" y="6453336"/>
            <a:ext cx="610200" cy="406800"/>
          </a:xfrm>
          <a:prstGeom prst="rect">
            <a:avLst/>
          </a:prstGeom>
        </p:spPr>
      </p:pic>
      <p:pic>
        <p:nvPicPr>
          <p:cNvPr id="12" name="Picture 2" descr="C:\Users\lupasst\Desktop\Graphics\Footer Box NEAR2.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233226" y="6437738"/>
            <a:ext cx="630932" cy="426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4229100" y="6416311"/>
            <a:ext cx="675900" cy="45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685892"/>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6716730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539379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80745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pPr>
                <a:defRPr/>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5922650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827098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7588425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41280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9918744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5957363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8169791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3619183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0">
                <a:solidFill>
                  <a:srgbClr val="09064A"/>
                </a:solidFill>
                <a:latin typeface="+mj-lt"/>
              </a:defRPr>
            </a:lvl1pPr>
          </a:lstStyle>
          <a:p>
            <a:r>
              <a:rPr lang="en-US" dirty="0"/>
              <a:t>Click to edit Master title style</a:t>
            </a:r>
            <a:endParaRPr lang="en-GB" dirty="0"/>
          </a:p>
        </p:txBody>
      </p:sp>
      <p:sp>
        <p:nvSpPr>
          <p:cNvPr id="3" name="Date Placeholder 2"/>
          <p:cNvSpPr>
            <a:spLocks noGrp="1"/>
          </p:cNvSpPr>
          <p:nvPr>
            <p:ph type="dt" sz="half" idx="10"/>
          </p:nvPr>
        </p:nvSpPr>
        <p:spPr>
          <a:xfrm>
            <a:off x="6516216" y="476672"/>
            <a:ext cx="2133600" cy="476250"/>
          </a:xfrm>
        </p:spPr>
        <p:txBody>
          <a:bodyPr/>
          <a:lstStyle/>
          <a:p>
            <a:pPr>
              <a:defRPr/>
            </a:pPr>
            <a:endParaRPr lang="en-GB" dirty="0">
              <a:solidFill>
                <a:prstClr val="black">
                  <a:tint val="75000"/>
                </a:prstClr>
              </a:solidFill>
            </a:endParaRPr>
          </a:p>
        </p:txBody>
      </p:sp>
      <p:sp>
        <p:nvSpPr>
          <p:cNvPr id="5" name="Slide Number Placeholder 4"/>
          <p:cNvSpPr>
            <a:spLocks noGrp="1"/>
          </p:cNvSpPr>
          <p:nvPr>
            <p:ph type="sldNum" sz="quarter" idx="12"/>
          </p:nvPr>
        </p:nvSpPr>
        <p:spPr>
          <a:xfrm>
            <a:off x="467544" y="6245225"/>
            <a:ext cx="2133600" cy="476250"/>
          </a:xfrm>
        </p:spPr>
        <p:txBody>
          <a:bodyPr/>
          <a:lstStyle>
            <a:lvl1pPr algn="l">
              <a:defRPr/>
            </a:lvl1p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46038"/>
            <a:ext cx="3672408" cy="561326"/>
          </a:xfrm>
          <a:prstGeom prst="rect">
            <a:avLst/>
          </a:prstGeom>
        </p:spPr>
      </p:pic>
      <p:sp>
        <p:nvSpPr>
          <p:cNvPr id="7" name="Content Placeholder 2"/>
          <p:cNvSpPr>
            <a:spLocks noGrp="1"/>
          </p:cNvSpPr>
          <p:nvPr>
            <p:ph idx="1"/>
          </p:nvPr>
        </p:nvSpPr>
        <p:spPr>
          <a:xfrm>
            <a:off x="457200" y="2636912"/>
            <a:ext cx="8229600" cy="3384476"/>
          </a:xfrm>
        </p:spPr>
        <p:txBody>
          <a:bodyPr/>
          <a:lstStyle>
            <a:lvl1pPr marL="0" indent="-342900">
              <a:buClr>
                <a:srgbClr val="09064A"/>
              </a:buClr>
              <a:buSzPct val="120000"/>
              <a:buFont typeface="Arial" pitchFamily="34" charset="0"/>
              <a:buChar char="•"/>
              <a:defRPr>
                <a:solidFill>
                  <a:srgbClr val="09064A"/>
                </a:solidFill>
              </a:defRPr>
            </a:lvl1pPr>
            <a:lvl2pPr>
              <a:buClr>
                <a:srgbClr val="09064A"/>
              </a:buClr>
              <a:defRPr>
                <a:solidFill>
                  <a:srgbClr val="09064A"/>
                </a:solidFill>
              </a:defRPr>
            </a:lvl2pPr>
            <a:lvl3pPr>
              <a:buFontTx/>
              <a:buChar char="-"/>
              <a:defRPr>
                <a:solidFill>
                  <a:srgbClr val="09064A"/>
                </a:solidFill>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2269355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endParaRPr>
          </a:p>
        </p:txBody>
      </p:sp>
      <p:sp>
        <p:nvSpPr>
          <p:cNvPr id="2" name="Title 1"/>
          <p:cNvSpPr>
            <a:spLocks noGrp="1"/>
          </p:cNvSpPr>
          <p:nvPr>
            <p:ph type="title"/>
          </p:nvPr>
        </p:nvSpPr>
        <p:spPr>
          <a:xfrm>
            <a:off x="468313" y="1556271"/>
            <a:ext cx="82296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457200" y="2636912"/>
            <a:ext cx="8229600" cy="3384476"/>
          </a:xfrm>
        </p:spPr>
        <p:txBody>
          <a:bodyPr/>
          <a:lstStyle>
            <a:lvl1pPr marL="0" indent="-342900">
              <a:buClr>
                <a:srgbClr val="0F5494"/>
              </a:buClr>
              <a:buSzPct val="120000"/>
              <a:buFont typeface="Arial" pitchFamily="34" charset="0"/>
              <a:buChar char="•"/>
              <a:defRPr/>
            </a:lvl1pPr>
            <a:lvl2pPr>
              <a:buClr>
                <a:srgbClr val="009FBA"/>
              </a:buClr>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7" name="Rectangle 4"/>
          <p:cNvSpPr>
            <a:spLocks noGrp="1" noChangeArrowheads="1"/>
          </p:cNvSpPr>
          <p:nvPr>
            <p:ph type="dt" sz="half" idx="10"/>
          </p:nvPr>
        </p:nvSpPr>
        <p:spPr>
          <a:xfrm>
            <a:off x="457200" y="6093296"/>
            <a:ext cx="2133600" cy="476250"/>
          </a:xfrm>
        </p:spPr>
        <p:txBody>
          <a:bodyPr/>
          <a:lstStyle>
            <a:lvl1pPr>
              <a:defRPr dirty="0">
                <a:solidFill>
                  <a:schemeClr val="tx1"/>
                </a:solidFill>
              </a:defRPr>
            </a:lvl1pPr>
          </a:lstStyle>
          <a:p>
            <a:pPr>
              <a:defRPr/>
            </a:pPr>
            <a:endParaRPr lang="en-GB">
              <a:solidFill>
                <a:srgbClr val="000000"/>
              </a:solidFill>
            </a:endParaRPr>
          </a:p>
        </p:txBody>
      </p:sp>
      <p:sp>
        <p:nvSpPr>
          <p:cNvPr id="18" name="Rectangle 5"/>
          <p:cNvSpPr>
            <a:spLocks noGrp="1" noChangeArrowheads="1"/>
          </p:cNvSpPr>
          <p:nvPr>
            <p:ph type="ftr" sz="quarter" idx="11"/>
          </p:nvPr>
        </p:nvSpPr>
        <p:spPr>
          <a:xfrm>
            <a:off x="3124200" y="6093296"/>
            <a:ext cx="2895600" cy="476250"/>
          </a:xfrm>
        </p:spPr>
        <p:txBody>
          <a:bodyPr/>
          <a:lstStyle>
            <a:lvl1pPr>
              <a:defRPr dirty="0">
                <a:solidFill>
                  <a:schemeClr val="tx1"/>
                </a:solidFill>
              </a:defRPr>
            </a:lvl1pPr>
          </a:lstStyle>
          <a:p>
            <a:pPr>
              <a:defRPr/>
            </a:pPr>
            <a:endParaRPr lang="en-GB">
              <a:solidFill>
                <a:srgbClr val="000000"/>
              </a:solidFill>
            </a:endParaRPr>
          </a:p>
        </p:txBody>
      </p:sp>
      <p:sp>
        <p:nvSpPr>
          <p:cNvPr id="19" name="Rectangle 6"/>
          <p:cNvSpPr>
            <a:spLocks noGrp="1" noChangeArrowheads="1"/>
          </p:cNvSpPr>
          <p:nvPr>
            <p:ph type="sldNum" sz="quarter" idx="12"/>
          </p:nvPr>
        </p:nvSpPr>
        <p:spPr>
          <a:xfrm>
            <a:off x="6553200" y="6093296"/>
            <a:ext cx="2133600" cy="476250"/>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800" y="306000"/>
            <a:ext cx="1620466" cy="124920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49832" y="6453336"/>
            <a:ext cx="610200" cy="406800"/>
          </a:xfrm>
          <a:prstGeom prst="rect">
            <a:avLst/>
          </a:prstGeom>
        </p:spPr>
      </p:pic>
      <p:pic>
        <p:nvPicPr>
          <p:cNvPr id="12" name="Picture 2" descr="C:\Users\lupasst\Desktop\Graphics\Footer Box NEAR2.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233226" y="6437738"/>
            <a:ext cx="630932" cy="426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4229100" y="6416311"/>
            <a:ext cx="675900" cy="45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62865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dolor fragum</a:t>
            </a:r>
            <a:endParaRPr lang="en-GB" dirty="0"/>
          </a:p>
          <a:p>
            <a:pPr lvl="1"/>
            <a:r>
              <a:rPr lang="en-GB" dirty="0"/>
              <a:t>Et </a:t>
            </a:r>
            <a:r>
              <a:rPr lang="en-GB" dirty="0" err="1"/>
              <a:t>dolor</a:t>
            </a:r>
            <a:r>
              <a:rPr lang="en-GB" dirty="0"/>
              <a:t> </a:t>
            </a:r>
            <a:r>
              <a:rPr lang="en-GB"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53" r:id="rId1"/>
    <p:sldLayoutId id="2147483752"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66" r:id="rId12"/>
  </p:sldLayoutIdLst>
  <p:hf sldNum="0" hdr="0" ftr="0" dt="0"/>
  <p:txStyles>
    <p:title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D25E8FC6-BE54-4FEC-9C45-4AB819C4FAA4}" type="slidenum">
              <a:rPr lang="en-GB" altLang="en-US"/>
              <a:pPr/>
              <a:t>‹#›</a:t>
            </a:fld>
            <a:endParaRPr lang="en-GB" altLang="en-US"/>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95580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8" r:id="rId12"/>
  </p:sldLayoutIdLst>
  <p:hf hdr="0" ftr="0" dt="0"/>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1"/>
            <a:ext cx="8229600" cy="55244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a:t>
            </a:r>
            <a:r>
              <a:rPr lang="fr-BE" dirty="0" err="1"/>
              <a:t>dolor</a:t>
            </a:r>
            <a:r>
              <a:rPr lang="fr-BE" dirty="0"/>
              <a:t> </a:t>
            </a:r>
            <a:r>
              <a:rPr lang="fr-BE" dirty="0" err="1"/>
              <a:t>fragum</a:t>
            </a:r>
            <a:endParaRPr lang="en-GB" dirty="0"/>
          </a:p>
          <a:p>
            <a:pPr lvl="1"/>
            <a:r>
              <a:rPr lang="en-GB" dirty="0"/>
              <a:t>Et </a:t>
            </a:r>
            <a:r>
              <a:rPr lang="en-GB" dirty="0" err="1"/>
              <a:t>dolor</a:t>
            </a:r>
            <a:r>
              <a:rPr lang="en-GB" dirty="0"/>
              <a:t> </a:t>
            </a:r>
            <a:r>
              <a:rPr lang="en-GB" dirty="0" err="1"/>
              <a:t>fragum</a:t>
            </a:r>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solidFill>
                  <a:srgbClr val="000000"/>
                </a:solidFill>
                <a:cs typeface="Arial" charset="0"/>
              </a:rPr>
              <a:pPr>
                <a:defRPr/>
              </a:pPr>
              <a:t>‹#›</a:t>
            </a:fld>
            <a:endParaRPr lang="en-GB" dirty="0">
              <a:solidFill>
                <a:srgbClr val="000000"/>
              </a:solidFill>
              <a:cs typeface="Arial" charset="0"/>
            </a:endParaRPr>
          </a:p>
        </p:txBody>
      </p:sp>
    </p:spTree>
    <p:extLst>
      <p:ext uri="{BB962C8B-B14F-4D97-AF65-F5344CB8AC3E}">
        <p14:creationId xmlns:p14="http://schemas.microsoft.com/office/powerpoint/2010/main" val="114303100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hf hdr="0" ftr="0" dt="0"/>
  <p:txStyles>
    <p:titleStyle>
      <a:lvl1pPr marL="0" indent="0" algn="l" rtl="0" eaLnBrk="0" fontAlgn="base" hangingPunct="0">
        <a:spcBef>
          <a:spcPct val="0"/>
        </a:spcBef>
        <a:spcAft>
          <a:spcPct val="0"/>
        </a:spcAft>
        <a:defRPr sz="24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0" indent="0" algn="l" rtl="0" eaLnBrk="0" fontAlgn="base" hangingPunct="0">
        <a:spcBef>
          <a:spcPts val="0"/>
        </a:spcBef>
        <a:spcAft>
          <a:spcPct val="0"/>
        </a:spcAft>
        <a:buClr>
          <a:srgbClr val="0F5494"/>
        </a:buClr>
        <a:buNone/>
        <a:defRPr sz="2400" i="0">
          <a:solidFill>
            <a:srgbClr val="0F5494"/>
          </a:solidFill>
          <a:latin typeface="+mn-lt"/>
          <a:ea typeface="+mn-ea"/>
          <a:cs typeface="+mn-cs"/>
        </a:defRPr>
      </a:lvl1pPr>
      <a:lvl2pPr marL="720000" indent="-360000" algn="l" rtl="0" eaLnBrk="0" fontAlgn="base" hangingPunct="0">
        <a:spcBef>
          <a:spcPts val="1000"/>
        </a:spcBef>
        <a:spcAft>
          <a:spcPct val="0"/>
        </a:spcAft>
        <a:buClr>
          <a:srgbClr val="669966"/>
        </a:buClr>
        <a:buChar char="•"/>
        <a:defRPr sz="2000" b="0">
          <a:solidFill>
            <a:srgbClr val="666666"/>
          </a:solidFill>
          <a:latin typeface="+mn-lt"/>
        </a:defRPr>
      </a:lvl2pPr>
      <a:lvl3pPr marL="1080000" indent="-360000" algn="l" rtl="0" eaLnBrk="0" fontAlgn="base" hangingPunct="0">
        <a:spcBef>
          <a:spcPts val="8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08237149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646C7E4-DC0F-49CB-9086-7035E1CAFB2F}" type="datetimeFigureOut">
              <a:rPr lang="en-GB" b="0" smtClean="0">
                <a:solidFill>
                  <a:prstClr val="black">
                    <a:tint val="75000"/>
                  </a:prstClr>
                </a:solidFill>
                <a:latin typeface="Calibri"/>
              </a:rPr>
              <a:pPr fontAlgn="auto">
                <a:spcBef>
                  <a:spcPts val="0"/>
                </a:spcBef>
                <a:spcAft>
                  <a:spcPts val="0"/>
                </a:spcAft>
              </a:pPr>
              <a:t>10/12/2019</a:t>
            </a:fld>
            <a:endParaRPr lang="en-GB"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3DDB02A-8E28-4B18-A3D9-A7502F9CB758}" type="slidenum">
              <a:rPr lang="en-GB" b="0" smtClean="0">
                <a:solidFill>
                  <a:prstClr val="black">
                    <a:tint val="75000"/>
                  </a:prstClr>
                </a:solidFill>
                <a:latin typeface="Calibri"/>
              </a:rPr>
              <a:pPr fontAlgn="auto">
                <a:spcBef>
                  <a:spcPts val="0"/>
                </a:spcBef>
                <a:spcAft>
                  <a:spcPts val="0"/>
                </a:spcAft>
              </a:pPr>
              <a:t>‹#›</a:t>
            </a:fld>
            <a:endParaRPr lang="en-GB" b="0">
              <a:solidFill>
                <a:prstClr val="black">
                  <a:tint val="75000"/>
                </a:prstClr>
              </a:solidFill>
              <a:latin typeface="Calibri"/>
            </a:endParaRPr>
          </a:p>
        </p:txBody>
      </p:sp>
    </p:spTree>
    <p:extLst>
      <p:ext uri="{BB962C8B-B14F-4D97-AF65-F5344CB8AC3E}">
        <p14:creationId xmlns:p14="http://schemas.microsoft.com/office/powerpoint/2010/main" val="347908667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dolor fragum</a:t>
            </a:r>
            <a:endParaRPr lang="en-GB" dirty="0"/>
          </a:p>
          <a:p>
            <a:pPr lvl="1"/>
            <a:r>
              <a:rPr lang="en-GB" dirty="0"/>
              <a:t>Et </a:t>
            </a:r>
            <a:r>
              <a:rPr lang="en-GB" dirty="0" err="1"/>
              <a:t>dolor</a:t>
            </a:r>
            <a:r>
              <a:rPr lang="en-GB" dirty="0"/>
              <a:t> </a:t>
            </a:r>
            <a:r>
              <a:rPr lang="en-GB"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65385549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6092465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68087573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8D21B7-B314-438C-91E9-7FF9087DC078}"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29527576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36.xml"/><Relationship Id="rId4" Type="http://schemas.openxmlformats.org/officeDocument/2006/relationships/image" Target="../media/image84.png"/></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3.xml"/><Relationship Id="rId1" Type="http://schemas.openxmlformats.org/officeDocument/2006/relationships/slideLayout" Target="../slideLayouts/slideLayout73.xml"/><Relationship Id="rId5" Type="http://schemas.openxmlformats.org/officeDocument/2006/relationships/image" Target="../media/image86.png"/><Relationship Id="rId4" Type="http://schemas.openxmlformats.org/officeDocument/2006/relationships/chart" Target="../charts/chart47.xml"/></Relationships>
</file>

<file path=ppt/slides/_rels/slide1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4.xml"/><Relationship Id="rId1" Type="http://schemas.openxmlformats.org/officeDocument/2006/relationships/slideLayout" Target="../slideLayouts/slideLayout73.xml"/><Relationship Id="rId5" Type="http://schemas.openxmlformats.org/officeDocument/2006/relationships/image" Target="../media/image87.png"/><Relationship Id="rId4" Type="http://schemas.openxmlformats.org/officeDocument/2006/relationships/chart" Target="../charts/char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8" Type="http://schemas.openxmlformats.org/officeDocument/2006/relationships/hyperlink" Target="https://eeas.europa.eu/delegations/pakistan_en" TargetMode="External"/><Relationship Id="rId3" Type="http://schemas.openxmlformats.org/officeDocument/2006/relationships/image" Target="../media/image21.jpeg"/><Relationship Id="rId7"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2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38.xml"/><Relationship Id="rId4" Type="http://schemas.openxmlformats.org/officeDocument/2006/relationships/image" Target="../media/image93.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chart" Target="../charts/char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chart" Target="../charts/char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chart" Target="../charts/char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chart" Target="../charts/chart14.xml"/><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chart" Target="../charts/char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chart" Target="../charts/char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chart" Target="../charts/char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chart" Target="../charts/chart1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chart" Target="../charts/char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chart" Target="../charts/chart21.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chart" Target="../charts/chart2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chart" Target="../charts/char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5.emf"/><Relationship Id="rId4" Type="http://schemas.openxmlformats.org/officeDocument/2006/relationships/chart" Target="../charts/char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chart" Target="../charts/chart25.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chart" Target="../charts/chart26.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chart" Target="../charts/chart27.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chart" Target="../charts/char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chart" Target="../charts/chart29.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chart" Target="../charts/chart30.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chart" Target="../charts/chart31.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chart" Target="../charts/chart3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chart" Target="../charts/chart33.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chart" Target="../charts/chart34.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chart" Target="../charts/chart35.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chart" Target="../charts/chart36.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chart" Target="../charts/chart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hyperlink" Target="https://www.deval.org/en/synthesis-and-exit-evaluation-budget-support.html" TargetMode="External"/><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chart" Target="../charts/chart38.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chart" Target="../charts/chart39.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chart" Target="../charts/chart40.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chart" Target="../charts/chart41.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chart" Target="../charts/chart42.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8.xml"/><Relationship Id="rId1" Type="http://schemas.openxmlformats.org/officeDocument/2006/relationships/slideLayout" Target="../slideLayouts/slideLayout24.xml"/><Relationship Id="rId4" Type="http://schemas.openxmlformats.org/officeDocument/2006/relationships/chart" Target="../charts/chart43.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0.jpeg"/><Relationship Id="rId7" Type="http://schemas.openxmlformats.org/officeDocument/2006/relationships/image" Target="../media/image54.jpeg"/><Relationship Id="rId2" Type="http://schemas.openxmlformats.org/officeDocument/2006/relationships/slideLayout" Target="../slideLayouts/slideLayout80.xml"/><Relationship Id="rId1" Type="http://schemas.openxmlformats.org/officeDocument/2006/relationships/vmlDrawing" Target="../drawings/vmlDrawing1.vml"/><Relationship Id="rId6" Type="http://schemas.openxmlformats.org/officeDocument/2006/relationships/image" Target="../media/image53.png"/><Relationship Id="rId11" Type="http://schemas.openxmlformats.org/officeDocument/2006/relationships/image" Target="../media/image50.wmf"/><Relationship Id="rId5" Type="http://schemas.openxmlformats.org/officeDocument/2006/relationships/image" Target="../media/image52.png"/><Relationship Id="rId10" Type="http://schemas.openxmlformats.org/officeDocument/2006/relationships/oleObject" Target="../embeddings/oleObject1.bin"/><Relationship Id="rId4" Type="http://schemas.openxmlformats.org/officeDocument/2006/relationships/image" Target="../media/image51.png"/><Relationship Id="rId9"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9.xml"/><Relationship Id="rId1" Type="http://schemas.openxmlformats.org/officeDocument/2006/relationships/slideLayout" Target="../slideLayouts/slideLayout86.xml"/><Relationship Id="rId5" Type="http://schemas.openxmlformats.org/officeDocument/2006/relationships/image" Target="../media/image58.jp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0.xml"/><Relationship Id="rId1" Type="http://schemas.openxmlformats.org/officeDocument/2006/relationships/slideLayout" Target="../slideLayouts/slideLayout86.xml"/><Relationship Id="rId4" Type="http://schemas.openxmlformats.org/officeDocument/2006/relationships/image" Target="../media/image59.jpeg"/></Relationships>
</file>

<file path=ppt/slides/_rels/slide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1.xml"/><Relationship Id="rId1" Type="http://schemas.openxmlformats.org/officeDocument/2006/relationships/slideLayout" Target="../slideLayouts/slideLayout86.xml"/><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2.xml"/><Relationship Id="rId1" Type="http://schemas.openxmlformats.org/officeDocument/2006/relationships/slideLayout" Target="../slideLayouts/slideLayout86.xml"/><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3.xml"/><Relationship Id="rId1" Type="http://schemas.openxmlformats.org/officeDocument/2006/relationships/slideLayout" Target="../slideLayouts/slideLayout86.xml"/><Relationship Id="rId4" Type="http://schemas.openxmlformats.org/officeDocument/2006/relationships/image" Target="../media/image62.jpeg"/></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4.xml"/><Relationship Id="rId1" Type="http://schemas.openxmlformats.org/officeDocument/2006/relationships/slideLayout" Target="../slideLayouts/slideLayout86.xml"/><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5.xml"/><Relationship Id="rId1" Type="http://schemas.openxmlformats.org/officeDocument/2006/relationships/slideLayout" Target="../slideLayouts/slideLayout86.xml"/><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6.xml"/><Relationship Id="rId1" Type="http://schemas.openxmlformats.org/officeDocument/2006/relationships/slideLayout" Target="../slideLayouts/slideLayout99.xml"/><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7.xml"/><Relationship Id="rId1" Type="http://schemas.openxmlformats.org/officeDocument/2006/relationships/slideLayout" Target="../slideLayouts/slideLayout99.xml"/><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8.xml"/><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9.xml"/><Relationship Id="rId1" Type="http://schemas.openxmlformats.org/officeDocument/2006/relationships/slideLayout" Target="../slideLayouts/slideLayout99.xml"/><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0.xml"/><Relationship Id="rId1" Type="http://schemas.openxmlformats.org/officeDocument/2006/relationships/slideLayout" Target="../slideLayouts/slideLayout99.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1.xml"/><Relationship Id="rId1" Type="http://schemas.openxmlformats.org/officeDocument/2006/relationships/slideLayout" Target="../slideLayouts/slideLayout86.xml"/><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2.xml"/><Relationship Id="rId1" Type="http://schemas.openxmlformats.org/officeDocument/2006/relationships/slideLayout" Target="../slideLayouts/slideLayout86.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3.xml"/><Relationship Id="rId1" Type="http://schemas.openxmlformats.org/officeDocument/2006/relationships/slideLayout" Target="../slideLayouts/slideLayout86.xml"/><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4.xml"/><Relationship Id="rId1" Type="http://schemas.openxmlformats.org/officeDocument/2006/relationships/slideLayout" Target="../slideLayouts/slideLayout86.xml"/><Relationship Id="rId5" Type="http://schemas.openxmlformats.org/officeDocument/2006/relationships/image" Target="../media/image73.jpe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5.xml"/><Relationship Id="rId1" Type="http://schemas.openxmlformats.org/officeDocument/2006/relationships/slideLayout" Target="../slideLayouts/slideLayout86.xml"/><Relationship Id="rId4" Type="http://schemas.openxmlformats.org/officeDocument/2006/relationships/image" Target="../media/image74.png"/></Relationships>
</file>

<file path=ppt/slides/_rels/slide8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6.xml"/><Relationship Id="rId1" Type="http://schemas.openxmlformats.org/officeDocument/2006/relationships/slideLayout" Target="../slideLayouts/slideLayout86.xml"/><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jpeg"/><Relationship Id="rId7" Type="http://schemas.openxmlformats.org/officeDocument/2006/relationships/diagramColors" Target="../diagrams/colors3.xml"/><Relationship Id="rId2" Type="http://schemas.openxmlformats.org/officeDocument/2006/relationships/notesSlide" Target="../notesSlides/notesSlide77.xml"/><Relationship Id="rId1" Type="http://schemas.openxmlformats.org/officeDocument/2006/relationships/slideLayout" Target="../slideLayouts/slideLayout8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8.jpg"/></Relationships>
</file>

<file path=ppt/slides/_rels/slide8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jpeg"/><Relationship Id="rId7" Type="http://schemas.openxmlformats.org/officeDocument/2006/relationships/diagramColors" Target="../diagrams/colors4.xml"/><Relationship Id="rId2" Type="http://schemas.openxmlformats.org/officeDocument/2006/relationships/notesSlide" Target="../notesSlides/notesSlide78.xml"/><Relationship Id="rId1" Type="http://schemas.openxmlformats.org/officeDocument/2006/relationships/slideLayout" Target="../slideLayouts/slideLayout8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8.jpg"/></Relationships>
</file>

<file path=ppt/slides/_rels/slide8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9.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0.xml"/><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1.xml"/><Relationship Id="rId1" Type="http://schemas.openxmlformats.org/officeDocument/2006/relationships/slideLayout" Target="../slideLayouts/slideLayout24.xml"/><Relationship Id="rId4" Type="http://schemas.openxmlformats.org/officeDocument/2006/relationships/image" Target="../media/image76.emf"/></Relationships>
</file>

<file path=ppt/slides/_rels/slide9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2.xml"/><Relationship Id="rId1" Type="http://schemas.openxmlformats.org/officeDocument/2006/relationships/slideLayout" Target="../slideLayouts/slideLayout24.xml"/><Relationship Id="rId4" Type="http://schemas.openxmlformats.org/officeDocument/2006/relationships/chart" Target="../charts/chart44.xml"/></Relationships>
</file>

<file path=ppt/slides/_rels/slide9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3.xml"/><Relationship Id="rId1" Type="http://schemas.openxmlformats.org/officeDocument/2006/relationships/slideLayout" Target="../slideLayouts/slideLayout24.xml"/><Relationship Id="rId4" Type="http://schemas.openxmlformats.org/officeDocument/2006/relationships/chart" Target="../charts/chart45.xml"/></Relationships>
</file>

<file path=ppt/slides/_rels/slide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4.xml"/><Relationship Id="rId1" Type="http://schemas.openxmlformats.org/officeDocument/2006/relationships/slideLayout" Target="../slideLayouts/slideLayout24.xml"/><Relationship Id="rId4" Type="http://schemas.openxmlformats.org/officeDocument/2006/relationships/chart" Target="../charts/chart46.xml"/></Relationships>
</file>

<file path=ppt/slides/_rels/slide9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5.xml"/><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 xmlns:a16="http://schemas.microsoft.com/office/drawing/2014/main" id="{99D3B57B-1FFE-4CC6-B793-4A3D57A09569}"/>
              </a:ext>
            </a:extLst>
          </p:cNvPr>
          <p:cNvSpPr/>
          <p:nvPr/>
        </p:nvSpPr>
        <p:spPr>
          <a:xfrm>
            <a:off x="470336" y="2276872"/>
            <a:ext cx="7702064" cy="1323439"/>
          </a:xfrm>
          <a:prstGeom prst="rect">
            <a:avLst/>
          </a:prstGeom>
        </p:spPr>
        <p:txBody>
          <a:bodyPr wrap="square">
            <a:spAutoFit/>
          </a:bodyPr>
          <a:lstStyle/>
          <a:p>
            <a:r>
              <a:rPr lang="en-GB" sz="2800" dirty="0">
                <a:solidFill>
                  <a:srgbClr val="FFFF00"/>
                </a:solidFill>
                <a:latin typeface="Segoe UI" panose="020B0502040204020203" pitchFamily="34" charset="0"/>
                <a:ea typeface="Segoe UI" panose="020B0502040204020203" pitchFamily="34" charset="0"/>
                <a:cs typeface="Segoe UI" panose="020B0502040204020203" pitchFamily="34" charset="0"/>
              </a:rPr>
              <a:t>Development Cooperation</a:t>
            </a:r>
            <a:br>
              <a:rPr lang="en-GB" sz="2800" dirty="0">
                <a:solidFill>
                  <a:srgbClr val="FFFF00"/>
                </a:solidFill>
                <a:latin typeface="Segoe UI" panose="020B0502040204020203" pitchFamily="34" charset="0"/>
                <a:ea typeface="Segoe UI" panose="020B0502040204020203" pitchFamily="34" charset="0"/>
                <a:cs typeface="Segoe UI" panose="020B0502040204020203" pitchFamily="34" charset="0"/>
              </a:rPr>
            </a:br>
            <a:r>
              <a:rPr lang="en-GB" sz="2800" dirty="0">
                <a:solidFill>
                  <a:srgbClr val="FFFF00"/>
                </a:solidFill>
                <a:latin typeface="Segoe UI" panose="020B0502040204020203" pitchFamily="34" charset="0"/>
                <a:ea typeface="Segoe UI" panose="020B0502040204020203" pitchFamily="34" charset="0"/>
                <a:cs typeface="Segoe UI" panose="020B0502040204020203" pitchFamily="34" charset="0"/>
              </a:rPr>
              <a:t> </a:t>
            </a:r>
          </a:p>
          <a:p>
            <a:r>
              <a:rPr lang="en-GB" sz="2400" b="0" dirty="0">
                <a:solidFill>
                  <a:schemeClr val="bg1"/>
                </a:solidFill>
                <a:latin typeface="Segoe UI" panose="020B0502040204020203" pitchFamily="34" charset="0"/>
                <a:ea typeface="Segoe UI" panose="020B0502040204020203" pitchFamily="34" charset="0"/>
                <a:cs typeface="Segoe UI" panose="020B0502040204020203" pitchFamily="34" charset="0"/>
              </a:rPr>
              <a:t>Delegation of the European Union to Pakistan</a:t>
            </a:r>
            <a:endParaRPr lang="en-US" sz="2400" dirty="0"/>
          </a:p>
        </p:txBody>
      </p:sp>
      <p:cxnSp>
        <p:nvCxnSpPr>
          <p:cNvPr id="5" name="Straight Connector 4">
            <a:extLst>
              <a:ext uri="{FF2B5EF4-FFF2-40B4-BE49-F238E27FC236}">
                <a16:creationId xmlns="" xmlns:a16="http://schemas.microsoft.com/office/drawing/2014/main" id="{5279CB36-40C0-4381-BD78-8551909E32C2}"/>
              </a:ext>
            </a:extLst>
          </p:cNvPr>
          <p:cNvCxnSpPr>
            <a:cxnSpLocks/>
          </p:cNvCxnSpPr>
          <p:nvPr/>
        </p:nvCxnSpPr>
        <p:spPr bwMode="auto">
          <a:xfrm>
            <a:off x="470336" y="4149080"/>
            <a:ext cx="6189896" cy="0"/>
          </a:xfrm>
          <a:prstGeom prst="line">
            <a:avLst/>
          </a:prstGeom>
          <a:noFill/>
          <a:ln w="9525" cap="flat" cmpd="sng" algn="ctr">
            <a:solidFill>
              <a:schemeClr val="bg1"/>
            </a:solidFill>
            <a:prstDash val="solid"/>
            <a:round/>
            <a:headEnd type="none" w="med" len="med"/>
            <a:tailEnd type="none" w="med" len="med"/>
          </a:ln>
          <a:effectLst/>
        </p:spPr>
      </p:cxnSp>
      <p:sp>
        <p:nvSpPr>
          <p:cNvPr id="7" name="Title 3">
            <a:extLst>
              <a:ext uri="{FF2B5EF4-FFF2-40B4-BE49-F238E27FC236}">
                <a16:creationId xmlns="" xmlns:a16="http://schemas.microsoft.com/office/drawing/2014/main" id="{66B82857-F7BC-4213-8C44-51B7D6AFEAEC}"/>
              </a:ext>
            </a:extLst>
          </p:cNvPr>
          <p:cNvSpPr txBox="1">
            <a:spLocks/>
          </p:cNvSpPr>
          <p:nvPr/>
        </p:nvSpPr>
        <p:spPr>
          <a:xfrm>
            <a:off x="539552" y="4293096"/>
            <a:ext cx="2517488" cy="11521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sz="1400" b="0" dirty="0">
                <a:solidFill>
                  <a:schemeClr val="bg1"/>
                </a:solidFill>
                <a:latin typeface="Segoe UI" panose="020B0502040204020203" pitchFamily="34" charset="0"/>
                <a:ea typeface="Segoe UI" panose="020B0502040204020203" pitchFamily="34" charset="0"/>
                <a:cs typeface="Segoe UI" panose="020B0502040204020203" pitchFamily="34" charset="0"/>
              </a:rPr>
              <a:t>30 November 2019</a:t>
            </a:r>
            <a:endParaRPr lang="en-GB" sz="1400" b="0" dirty="0">
              <a:latin typeface="Segoe UI" panose="020B0502040204020203" pitchFamily="34" charset="0"/>
              <a:ea typeface="Segoe UI" panose="020B0502040204020203" pitchFamily="34" charset="0"/>
              <a:cs typeface="Segoe UI" panose="020B0502040204020203" pitchFamily="34" charset="0"/>
            </a:endParaRPr>
          </a:p>
        </p:txBody>
      </p:sp>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03213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26942017"/>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5"/>
          <p:cNvSpPr txBox="1">
            <a:spLocks/>
          </p:cNvSpPr>
          <p:nvPr/>
        </p:nvSpPr>
        <p:spPr bwMode="auto">
          <a:xfrm>
            <a:off x="685800" y="1484785"/>
            <a:ext cx="7772400" cy="4320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sz="2800" kern="0">
                <a:solidFill>
                  <a:srgbClr val="24439C"/>
                </a:solidFill>
                <a:latin typeface="Arial Rounded MT Bold" panose="020F0704030504030204" pitchFamily="34" charset="0"/>
              </a:rPr>
              <a:t>DG DEVCO tasks</a:t>
            </a:r>
            <a:endParaRPr lang="en-GB" sz="2800" kern="0" dirty="0">
              <a:solidFill>
                <a:srgbClr val="24439C"/>
              </a:solidFill>
              <a:latin typeface="Arial Rounded MT Bold" panose="020F0704030504030204" pitchFamily="34" charset="0"/>
            </a:endParaRPr>
          </a:p>
        </p:txBody>
      </p:sp>
      <p:sp>
        <p:nvSpPr>
          <p:cNvPr id="6" name="Subtitle 6"/>
          <p:cNvSpPr txBox="1">
            <a:spLocks/>
          </p:cNvSpPr>
          <p:nvPr/>
        </p:nvSpPr>
        <p:spPr bwMode="auto">
          <a:xfrm>
            <a:off x="683568" y="2276872"/>
            <a:ext cx="7848872" cy="381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342900" algn="just">
              <a:lnSpc>
                <a:spcPct val="110000"/>
              </a:lnSpc>
              <a:spcAft>
                <a:spcPts val="600"/>
              </a:spcAft>
              <a:buClr>
                <a:srgbClr val="24439C"/>
              </a:buClr>
            </a:pPr>
            <a:r>
              <a:rPr lang="en-GB" altLang="en-US" sz="2600" b="1" kern="0" dirty="0">
                <a:solidFill>
                  <a:srgbClr val="CC6600"/>
                </a:solidFill>
                <a:latin typeface="Arial Rounded MT Bold" panose="020F0704030504030204" pitchFamily="34" charset="0"/>
                <a:cs typeface="Arial" charset="0"/>
              </a:rPr>
              <a:t>Defining development policy </a:t>
            </a:r>
            <a:r>
              <a:rPr lang="en-GB" altLang="en-US" sz="2100" b="0" kern="0" dirty="0">
                <a:solidFill>
                  <a:srgbClr val="24439C"/>
                </a:solidFill>
                <a:latin typeface="Arial Rounded MT Bold" panose="020F0704030504030204" pitchFamily="34" charset="0"/>
                <a:cs typeface="Arial" charset="0"/>
              </a:rPr>
              <a:t>in</a:t>
            </a:r>
            <a:r>
              <a:rPr lang="en-GB" altLang="en-US" sz="2100" b="0" kern="0" dirty="0">
                <a:solidFill>
                  <a:srgbClr val="003399"/>
                </a:solidFill>
                <a:latin typeface="Arial Rounded MT Bold" panose="020F0704030504030204" pitchFamily="34" charset="0"/>
                <a:cs typeface="Arial" charset="0"/>
              </a:rPr>
              <a:t> </a:t>
            </a:r>
            <a:r>
              <a:rPr lang="en-GB" altLang="en-US" sz="2100" b="0" kern="0" dirty="0">
                <a:solidFill>
                  <a:srgbClr val="24439C"/>
                </a:solidFill>
                <a:latin typeface="Arial Rounded MT Bold" panose="020F0704030504030204" pitchFamily="34" charset="0"/>
                <a:cs typeface="Arial" charset="0"/>
              </a:rPr>
              <a:t>an international cooperation context;</a:t>
            </a:r>
          </a:p>
          <a:p>
            <a:pPr algn="just">
              <a:lnSpc>
                <a:spcPct val="110000"/>
              </a:lnSpc>
              <a:spcAft>
                <a:spcPts val="600"/>
              </a:spcAft>
              <a:buClr>
                <a:schemeClr val="tx1"/>
              </a:buClr>
            </a:pPr>
            <a:endParaRPr lang="en-GB" altLang="en-US" sz="2100" b="0" kern="0" dirty="0">
              <a:solidFill>
                <a:srgbClr val="24439C"/>
              </a:solidFill>
              <a:latin typeface="Arial Rounded MT Bold" panose="020F0704030504030204" pitchFamily="34" charset="0"/>
              <a:cs typeface="Arial" charset="0"/>
            </a:endParaRPr>
          </a:p>
          <a:p>
            <a:pPr marL="342900" algn="just">
              <a:lnSpc>
                <a:spcPct val="110000"/>
              </a:lnSpc>
              <a:spcAft>
                <a:spcPts val="600"/>
              </a:spcAft>
              <a:buClr>
                <a:srgbClr val="24439C"/>
              </a:buClr>
            </a:pPr>
            <a:r>
              <a:rPr lang="en-GB" altLang="en-US" sz="2600" b="1" kern="0" dirty="0">
                <a:solidFill>
                  <a:srgbClr val="CC6600"/>
                </a:solidFill>
                <a:latin typeface="Arial Rounded MT Bold" panose="020F0704030504030204" pitchFamily="34" charset="0"/>
                <a:cs typeface="Arial" charset="0"/>
              </a:rPr>
              <a:t>Implementi</a:t>
            </a:r>
            <a:r>
              <a:rPr lang="en-GB" altLang="en-US" sz="2600" kern="0" dirty="0">
                <a:solidFill>
                  <a:srgbClr val="CC6600"/>
                </a:solidFill>
                <a:latin typeface="Arial Rounded MT Bold" panose="020F0704030504030204" pitchFamily="34" charset="0"/>
                <a:cs typeface="Arial" charset="0"/>
              </a:rPr>
              <a:t>ng</a:t>
            </a:r>
            <a:r>
              <a:rPr lang="en-GB" altLang="en-US" sz="2100" b="0" kern="0" dirty="0">
                <a:solidFill>
                  <a:srgbClr val="CC6600"/>
                </a:solidFill>
                <a:latin typeface="Arial Rounded MT Bold" panose="020F0704030504030204" pitchFamily="34" charset="0"/>
                <a:cs typeface="Arial" charset="0"/>
              </a:rPr>
              <a:t> </a:t>
            </a:r>
            <a:r>
              <a:rPr lang="en-GB" altLang="en-US" sz="2100" b="0" kern="0" dirty="0">
                <a:solidFill>
                  <a:srgbClr val="24439C"/>
                </a:solidFill>
                <a:latin typeface="Arial Rounded MT Bold" panose="020F0704030504030204" pitchFamily="34" charset="0"/>
                <a:cs typeface="Arial" charset="0"/>
              </a:rPr>
              <a:t>external aid programmes across the world;</a:t>
            </a:r>
          </a:p>
          <a:p>
            <a:pPr algn="just">
              <a:lnSpc>
                <a:spcPct val="110000"/>
              </a:lnSpc>
              <a:spcAft>
                <a:spcPts val="600"/>
              </a:spcAft>
              <a:buClr>
                <a:schemeClr val="tx1"/>
              </a:buClr>
            </a:pPr>
            <a:endParaRPr lang="en-GB" altLang="en-US" sz="2100" b="0" kern="0" dirty="0">
              <a:solidFill>
                <a:srgbClr val="24439C"/>
              </a:solidFill>
              <a:latin typeface="Arial Rounded MT Bold" panose="020F0704030504030204" pitchFamily="34" charset="0"/>
              <a:cs typeface="Arial" charset="0"/>
            </a:endParaRPr>
          </a:p>
          <a:p>
            <a:pPr marL="342900" algn="just">
              <a:lnSpc>
                <a:spcPct val="110000"/>
              </a:lnSpc>
              <a:spcAft>
                <a:spcPts val="600"/>
              </a:spcAft>
              <a:buClr>
                <a:srgbClr val="24439C"/>
              </a:buClr>
            </a:pPr>
            <a:r>
              <a:rPr lang="en-GB" altLang="en-US" sz="2600" b="1" kern="0" dirty="0">
                <a:solidFill>
                  <a:srgbClr val="CC6600"/>
                </a:solidFill>
                <a:latin typeface="Arial Rounded MT Bold" panose="020F0704030504030204" pitchFamily="34" charset="0"/>
                <a:cs typeface="Arial" charset="0"/>
              </a:rPr>
              <a:t>Translating policies into practical cooperation/aid </a:t>
            </a:r>
            <a:r>
              <a:rPr lang="en-GB" altLang="en-US" sz="2800" b="1" kern="0" dirty="0">
                <a:solidFill>
                  <a:srgbClr val="CC6600"/>
                </a:solidFill>
                <a:latin typeface="Arial Rounded MT Bold" panose="020F0704030504030204" pitchFamily="34" charset="0"/>
                <a:cs typeface="Arial" charset="0"/>
              </a:rPr>
              <a:t>actions</a:t>
            </a:r>
            <a:r>
              <a:rPr lang="en-GB" altLang="en-US" sz="2100" b="0" kern="0" dirty="0">
                <a:solidFill>
                  <a:srgbClr val="CC6600"/>
                </a:solidFill>
                <a:latin typeface="Arial Rounded MT Bold" panose="020F0704030504030204" pitchFamily="34" charset="0"/>
                <a:cs typeface="Arial" charset="0"/>
              </a:rPr>
              <a:t> </a:t>
            </a:r>
            <a:r>
              <a:rPr lang="en-GB" altLang="en-US" sz="2100" b="0" kern="0" dirty="0">
                <a:solidFill>
                  <a:srgbClr val="24439C"/>
                </a:solidFill>
                <a:latin typeface="Arial Rounded MT Bold" panose="020F0704030504030204" pitchFamily="34" charset="0"/>
                <a:cs typeface="Arial" charset="0"/>
              </a:rPr>
              <a:t>and </a:t>
            </a:r>
            <a:r>
              <a:rPr lang="en-GB" altLang="en-US" sz="2600" b="1" kern="0" dirty="0">
                <a:solidFill>
                  <a:srgbClr val="CC6600"/>
                </a:solidFill>
                <a:latin typeface="Arial Rounded MT Bold" panose="020F0704030504030204" pitchFamily="34" charset="0"/>
                <a:cs typeface="Arial" charset="0"/>
              </a:rPr>
              <a:t>developing new methods</a:t>
            </a:r>
            <a:r>
              <a:rPr lang="en-GB" altLang="en-US" sz="2600" b="0" kern="0" dirty="0">
                <a:solidFill>
                  <a:srgbClr val="CC6600"/>
                </a:solidFill>
                <a:latin typeface="Arial Rounded MT Bold" panose="020F0704030504030204" pitchFamily="34" charset="0"/>
                <a:cs typeface="Arial" charset="0"/>
              </a:rPr>
              <a:t> </a:t>
            </a:r>
            <a:r>
              <a:rPr lang="en-GB" altLang="en-US" sz="2100" b="0" kern="0" dirty="0">
                <a:solidFill>
                  <a:srgbClr val="24439C"/>
                </a:solidFill>
                <a:latin typeface="Arial Rounded MT Bold" panose="020F0704030504030204" pitchFamily="34" charset="0"/>
                <a:cs typeface="Arial" charset="0"/>
              </a:rPr>
              <a:t>of aid delivery;</a:t>
            </a:r>
          </a:p>
          <a:p>
            <a:pPr algn="just">
              <a:lnSpc>
                <a:spcPct val="110000"/>
              </a:lnSpc>
              <a:spcAft>
                <a:spcPts val="600"/>
              </a:spcAft>
              <a:buClr>
                <a:schemeClr val="tx1"/>
              </a:buClr>
            </a:pPr>
            <a:endParaRPr lang="en-GB" altLang="en-US" sz="2100" b="0" kern="0" dirty="0">
              <a:solidFill>
                <a:srgbClr val="24439C"/>
              </a:solidFill>
              <a:latin typeface="Arial Rounded MT Bold" panose="020F0704030504030204" pitchFamily="34" charset="0"/>
              <a:cs typeface="Arial" charset="0"/>
            </a:endParaRPr>
          </a:p>
          <a:p>
            <a:pPr marL="342900" algn="just">
              <a:lnSpc>
                <a:spcPct val="110000"/>
              </a:lnSpc>
              <a:spcAft>
                <a:spcPts val="600"/>
              </a:spcAft>
              <a:buClr>
                <a:srgbClr val="24439C"/>
              </a:buClr>
            </a:pPr>
            <a:r>
              <a:rPr lang="en-GB" altLang="en-US" sz="2800" b="1" kern="0" dirty="0">
                <a:solidFill>
                  <a:srgbClr val="CC6600"/>
                </a:solidFill>
                <a:latin typeface="Arial Rounded MT Bold" panose="020F0704030504030204" pitchFamily="34" charset="0"/>
                <a:cs typeface="Arial" charset="0"/>
              </a:rPr>
              <a:t>Steps of aid delivery</a:t>
            </a:r>
            <a:r>
              <a:rPr lang="en-GB" altLang="en-US" sz="2100" b="0" kern="0" dirty="0">
                <a:latin typeface="Arial Rounded MT Bold" panose="020F0704030504030204" pitchFamily="34" charset="0"/>
                <a:cs typeface="Arial" charset="0"/>
              </a:rPr>
              <a:t>: </a:t>
            </a:r>
            <a:r>
              <a:rPr lang="en-GB" altLang="en-US" sz="2100" b="0" kern="0" dirty="0">
                <a:solidFill>
                  <a:srgbClr val="24439C"/>
                </a:solidFill>
                <a:latin typeface="Arial Rounded MT Bold" panose="020F0704030504030204" pitchFamily="34" charset="0"/>
                <a:cs typeface="Arial" charset="0"/>
              </a:rPr>
              <a:t>programming (together with the EEAS), identification, feasibility, financial decisions and controls, tendering, contracting, monitoring and evaluation. </a:t>
            </a:r>
          </a:p>
        </p:txBody>
      </p:sp>
    </p:spTree>
    <p:extLst>
      <p:ext uri="{BB962C8B-B14F-4D97-AF65-F5344CB8AC3E}">
        <p14:creationId xmlns:p14="http://schemas.microsoft.com/office/powerpoint/2010/main" val="36465201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985292"/>
            <a:ext cx="7272808" cy="1143000"/>
          </a:xfrm>
        </p:spPr>
        <p:txBody>
          <a:bodyPr>
            <a:normAutofit/>
          </a:bodyPr>
          <a:lstStyle/>
          <a:p>
            <a:r>
              <a:rPr lang="en-GB" sz="3000" b="1" dirty="0">
                <a:solidFill>
                  <a:srgbClr val="FF0000"/>
                </a:solidFill>
                <a:latin typeface="Arial Rounded MT Bold" panose="020F0704030504030204" pitchFamily="34" charset="0"/>
              </a:rPr>
              <a:t>            </a:t>
            </a:r>
            <a:r>
              <a:rPr lang="en-GB" sz="3000" b="1" dirty="0">
                <a:solidFill>
                  <a:schemeClr val="accent2"/>
                </a:solidFill>
                <a:latin typeface="Arial Rounded MT Bold" panose="020F0704030504030204" pitchFamily="34" charset="0"/>
              </a:rPr>
              <a:t>New External Instruments</a:t>
            </a:r>
            <a:endParaRPr lang="en-GB" sz="2800" b="1" dirty="0">
              <a:solidFill>
                <a:schemeClr val="accent2"/>
              </a:solidFill>
              <a:latin typeface="Arial Rounded MT Bold" panose="020F07040305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26084" cy="1196752"/>
          </a:xfrm>
          <a:prstGeom prst="rect">
            <a:avLst/>
          </a:prstGeom>
        </p:spPr>
      </p:pic>
      <p:pic>
        <p:nvPicPr>
          <p:cNvPr id="13" name="Picture 12"/>
          <p:cNvPicPr>
            <a:picLocks noChangeAspect="1"/>
          </p:cNvPicPr>
          <p:nvPr/>
        </p:nvPicPr>
        <p:blipFill>
          <a:blip r:embed="rId4"/>
          <a:stretch>
            <a:fillRect/>
          </a:stretch>
        </p:blipFill>
        <p:spPr>
          <a:xfrm>
            <a:off x="107504" y="1740136"/>
            <a:ext cx="8806782" cy="5095238"/>
          </a:xfrm>
          <a:prstGeom prst="rect">
            <a:avLst/>
          </a:prstGeom>
        </p:spPr>
      </p:pic>
    </p:spTree>
    <p:extLst>
      <p:ext uri="{BB962C8B-B14F-4D97-AF65-F5344CB8AC3E}">
        <p14:creationId xmlns:p14="http://schemas.microsoft.com/office/powerpoint/2010/main" val="32194059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2" name="Title 1"/>
          <p:cNvSpPr>
            <a:spLocks noGrp="1"/>
          </p:cNvSpPr>
          <p:nvPr>
            <p:ph type="title"/>
          </p:nvPr>
        </p:nvSpPr>
        <p:spPr>
          <a:xfrm>
            <a:off x="389339" y="1124744"/>
            <a:ext cx="8647157" cy="936625"/>
          </a:xfrm>
        </p:spPr>
        <p:txBody>
          <a:bodyPr>
            <a:normAutofit/>
          </a:bodyPr>
          <a:lstStyle/>
          <a:p>
            <a:r>
              <a:rPr lang="en-GB" sz="3200" b="1" dirty="0">
                <a:solidFill>
                  <a:srgbClr val="0F5494"/>
                </a:solidFill>
                <a:latin typeface="Segoe UI" panose="020B0502040204020203" pitchFamily="34" charset="0"/>
                <a:ea typeface="Segoe UI" panose="020B0502040204020203" pitchFamily="34" charset="0"/>
                <a:cs typeface="Segoe UI" panose="020B0502040204020203" pitchFamily="34" charset="0"/>
              </a:rPr>
              <a:t>EU External Budget 2021-2027</a:t>
            </a:r>
          </a:p>
        </p:txBody>
      </p:sp>
      <p:sp>
        <p:nvSpPr>
          <p:cNvPr id="3" name="Content Placeholder 2"/>
          <p:cNvSpPr>
            <a:spLocks noGrp="1"/>
          </p:cNvSpPr>
          <p:nvPr>
            <p:ph idx="1"/>
          </p:nvPr>
        </p:nvSpPr>
        <p:spPr>
          <a:xfrm>
            <a:off x="467543" y="2276872"/>
            <a:ext cx="8164391" cy="3672408"/>
          </a:xfrm>
        </p:spPr>
        <p:txBody>
          <a:bodyPr>
            <a:noAutofit/>
          </a:bodyPr>
          <a:lstStyle/>
          <a:p>
            <a:pPr indent="0" algn="just">
              <a:buNone/>
            </a:pP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The main, simplified Instrument to deliver cooperation funding will be the Neighbourhood, Development and International Cooperation Instrument (NDICI)</a:t>
            </a:r>
          </a:p>
          <a:p>
            <a:pPr indent="0" algn="just">
              <a:buNone/>
            </a:pPr>
            <a:r>
              <a:rPr lang="en-GB" sz="1800" dirty="0">
                <a:solidFill>
                  <a:srgbClr val="0F5494"/>
                </a:solidFill>
                <a:latin typeface="Segoe UI" panose="020B0502040204020203" pitchFamily="34" charset="0"/>
                <a:ea typeface="Segoe UI" panose="020B0502040204020203" pitchFamily="34" charset="0"/>
                <a:cs typeface="Segoe UI" panose="020B0502040204020203" pitchFamily="34" charset="0"/>
              </a:rPr>
              <a:t>It has three pillars: </a:t>
            </a:r>
          </a:p>
          <a:p>
            <a:pPr indent="0" algn="just">
              <a:buNone/>
            </a:pPr>
            <a:r>
              <a:rPr lang="en-GB" sz="1800" dirty="0">
                <a:solidFill>
                  <a:srgbClr val="0F5494"/>
                </a:solidFill>
                <a:latin typeface="Segoe UI" panose="020B0502040204020203" pitchFamily="34" charset="0"/>
                <a:ea typeface="Segoe UI" panose="020B0502040204020203" pitchFamily="34" charset="0"/>
                <a:cs typeface="Segoe UI" panose="020B0502040204020203" pitchFamily="34" charset="0"/>
              </a:rPr>
              <a:t>1.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geographic</a:t>
            </a:r>
            <a:r>
              <a:rPr lang="en-GB" sz="1800" dirty="0">
                <a:solidFill>
                  <a:srgbClr val="0F5494"/>
                </a:solidFill>
                <a:latin typeface="Segoe UI" panose="020B0502040204020203" pitchFamily="34" charset="0"/>
                <a:ea typeface="Segoe UI" panose="020B0502040204020203" pitchFamily="34" charset="0"/>
                <a:cs typeface="Segoe UI" panose="020B0502040204020203" pitchFamily="34" charset="0"/>
              </a:rPr>
              <a:t>, to jointly address global challenges such as human development including gender equality, climate change, environmental protection, migration and food security </a:t>
            </a:r>
          </a:p>
          <a:p>
            <a:pPr indent="0" algn="just">
              <a:buNone/>
            </a:pPr>
            <a:r>
              <a:rPr lang="en-GB" sz="1800" dirty="0">
                <a:solidFill>
                  <a:srgbClr val="0F5494"/>
                </a:solidFill>
                <a:latin typeface="Segoe UI" panose="020B0502040204020203" pitchFamily="34" charset="0"/>
                <a:ea typeface="Segoe UI" panose="020B0502040204020203" pitchFamily="34" charset="0"/>
                <a:cs typeface="Segoe UI" panose="020B0502040204020203" pitchFamily="34" charset="0"/>
              </a:rPr>
              <a:t>2.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thematic</a:t>
            </a:r>
            <a:r>
              <a:rPr lang="en-GB" sz="1800" dirty="0">
                <a:solidFill>
                  <a:srgbClr val="0F5494"/>
                </a:solidFill>
                <a:latin typeface="Segoe UI" panose="020B0502040204020203" pitchFamily="34" charset="0"/>
                <a:ea typeface="Segoe UI" panose="020B0502040204020203" pitchFamily="34" charset="0"/>
                <a:cs typeface="Segoe UI" panose="020B0502040204020203" pitchFamily="34" charset="0"/>
              </a:rPr>
              <a:t>, focussing on support for human rights and democracy, civil society, stability and peace </a:t>
            </a:r>
          </a:p>
          <a:p>
            <a:pPr indent="0" algn="just">
              <a:buNone/>
            </a:pPr>
            <a:r>
              <a:rPr lang="en-GB" sz="1800" dirty="0">
                <a:solidFill>
                  <a:srgbClr val="0F5494"/>
                </a:solidFill>
                <a:latin typeface="Segoe UI" panose="020B0502040204020203" pitchFamily="34" charset="0"/>
                <a:ea typeface="Segoe UI" panose="020B0502040204020203" pitchFamily="34" charset="0"/>
                <a:cs typeface="Segoe UI" panose="020B0502040204020203" pitchFamily="34" charset="0"/>
              </a:rPr>
              <a:t>3.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rapid response</a:t>
            </a:r>
            <a:r>
              <a:rPr lang="en-GB" sz="1800" dirty="0">
                <a:solidFill>
                  <a:srgbClr val="0F5494"/>
                </a:solidFill>
                <a:latin typeface="Segoe UI" panose="020B0502040204020203" pitchFamily="34" charset="0"/>
                <a:ea typeface="Segoe UI" panose="020B0502040204020203" pitchFamily="34" charset="0"/>
                <a:cs typeface="Segoe UI" panose="020B0502040204020203" pitchFamily="34" charset="0"/>
              </a:rPr>
              <a:t>, to allow the EU to swiftly respond to crises, as well as to support conflict prevention, build resilience, link humanitarian aid and development action</a:t>
            </a:r>
          </a:p>
        </p:txBody>
      </p:sp>
      <p:cxnSp>
        <p:nvCxnSpPr>
          <p:cNvPr id="12" name="Straight Connector 11"/>
          <p:cNvCxnSpPr/>
          <p:nvPr/>
        </p:nvCxnSpPr>
        <p:spPr bwMode="auto">
          <a:xfrm>
            <a:off x="323528" y="1124744"/>
            <a:ext cx="0" cy="5472608"/>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27" name="Straight Connector 26"/>
          <p:cNvCxnSpPr/>
          <p:nvPr/>
        </p:nvCxnSpPr>
        <p:spPr bwMode="auto">
          <a:xfrm flipH="1">
            <a:off x="323362" y="1772816"/>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1287884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2"/>
          <a:stretch>
            <a:fillRect/>
          </a:stretch>
        </p:blipFill>
        <p:spPr>
          <a:xfrm>
            <a:off x="321766" y="671283"/>
            <a:ext cx="8836414" cy="5515434"/>
          </a:xfrm>
          <a:prstGeom prst="rect">
            <a:avLst/>
          </a:prstGeom>
        </p:spPr>
      </p:pic>
      <p:sp>
        <p:nvSpPr>
          <p:cNvPr id="5" name="TextBox 4"/>
          <p:cNvSpPr txBox="1"/>
          <p:nvPr/>
        </p:nvSpPr>
        <p:spPr>
          <a:xfrm>
            <a:off x="344793" y="4451375"/>
            <a:ext cx="2546815" cy="116955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sng" strike="noStrike" kern="0" cap="none" spc="0" normalizeH="0" baseline="0" noProof="0" dirty="0">
                <a:ln>
                  <a:noFill/>
                </a:ln>
                <a:solidFill>
                  <a:prstClr val="black"/>
                </a:solidFill>
                <a:effectLst/>
                <a:uLnTx/>
                <a:uFillTx/>
              </a:rPr>
              <a:t>End 2019:</a:t>
            </a:r>
            <a:r>
              <a:rPr kumimoji="0" lang="en-US" sz="1400" b="0" i="0" u="none" strike="noStrike" kern="0" cap="none" spc="0" normalizeH="0" baseline="0" noProof="0" dirty="0">
                <a:ln>
                  <a:noFill/>
                </a:ln>
                <a:solidFill>
                  <a:prstClr val="black"/>
                </a:solidFill>
                <a:effectLst/>
                <a:uLnTx/>
                <a:uFillTx/>
              </a:rPr>
              <a:t> Start programming process in order to develop programming documents</a:t>
            </a:r>
          </a:p>
        </p:txBody>
      </p:sp>
      <p:cxnSp>
        <p:nvCxnSpPr>
          <p:cNvPr id="6" name="Curved Connector 5"/>
          <p:cNvCxnSpPr/>
          <p:nvPr/>
        </p:nvCxnSpPr>
        <p:spPr bwMode="auto">
          <a:xfrm rot="16200000" flipH="1">
            <a:off x="4428055" y="3293691"/>
            <a:ext cx="914400" cy="1120938"/>
          </a:xfrm>
          <a:prstGeom prst="curvedConnector4">
            <a:avLst>
              <a:gd name="adj1" fmla="val -25000"/>
              <a:gd name="adj2" fmla="val -120394"/>
            </a:avLst>
          </a:prstGeom>
          <a:noFill/>
          <a:ln w="9525" cap="flat" cmpd="sng" algn="ctr">
            <a:noFill/>
            <a:prstDash val="solid"/>
            <a:round/>
            <a:headEnd type="none" w="med" len="med"/>
            <a:tailEnd type="arrow"/>
          </a:ln>
          <a:effectLst/>
        </p:spPr>
      </p:cxnSp>
      <p:cxnSp>
        <p:nvCxnSpPr>
          <p:cNvPr id="7" name="Curved Connector 6"/>
          <p:cNvCxnSpPr/>
          <p:nvPr/>
        </p:nvCxnSpPr>
        <p:spPr bwMode="auto">
          <a:xfrm rot="16200000" flipH="1">
            <a:off x="4580455" y="3446091"/>
            <a:ext cx="914400" cy="1120938"/>
          </a:xfrm>
          <a:prstGeom prst="curvedConnector4">
            <a:avLst>
              <a:gd name="adj1" fmla="val -25000"/>
              <a:gd name="adj2" fmla="val -120394"/>
            </a:avLst>
          </a:prstGeom>
          <a:noFill/>
          <a:ln w="9525" cap="flat" cmpd="sng" algn="ctr">
            <a:noFill/>
            <a:prstDash val="solid"/>
            <a:round/>
            <a:headEnd type="none" w="med" len="med"/>
            <a:tailEnd type="arrow"/>
          </a:ln>
          <a:effectLst/>
        </p:spPr>
      </p:cxnSp>
      <p:sp>
        <p:nvSpPr>
          <p:cNvPr id="8" name="TextBox 7"/>
          <p:cNvSpPr txBox="1"/>
          <p:nvPr/>
        </p:nvSpPr>
        <p:spPr>
          <a:xfrm>
            <a:off x="5868145" y="2741700"/>
            <a:ext cx="3096344" cy="1384995"/>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sng" strike="noStrike" kern="0" cap="none" spc="0" normalizeH="0" baseline="0" noProof="0" dirty="0">
                <a:ln>
                  <a:noFill/>
                </a:ln>
                <a:solidFill>
                  <a:prstClr val="black"/>
                </a:solidFill>
                <a:effectLst/>
                <a:uLnTx/>
                <a:uFillTx/>
              </a:rPr>
              <a:t>Early 2021: </a:t>
            </a:r>
            <a:r>
              <a:rPr kumimoji="0" lang="en-US" sz="1400" b="0" i="0" u="none" strike="noStrike" kern="0" cap="none" spc="0" normalizeH="0" baseline="0" noProof="0" dirty="0">
                <a:ln>
                  <a:noFill/>
                </a:ln>
                <a:solidFill>
                  <a:prstClr val="black"/>
                </a:solidFill>
                <a:effectLst/>
                <a:uLnTx/>
                <a:uFillTx/>
              </a:rPr>
              <a:t>NDICI Committee approves programming documents  followed by financing decisions which Commission subsequently adopts</a:t>
            </a:r>
          </a:p>
        </p:txBody>
      </p:sp>
      <p:sp>
        <p:nvSpPr>
          <p:cNvPr id="9" name="TextBox 8"/>
          <p:cNvSpPr txBox="1"/>
          <p:nvPr/>
        </p:nvSpPr>
        <p:spPr>
          <a:xfrm>
            <a:off x="2771800" y="3650719"/>
            <a:ext cx="3168352" cy="224676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sng" strike="noStrike" kern="0" cap="none" spc="0" normalizeH="0" baseline="0" noProof="0" dirty="0">
                <a:ln>
                  <a:noFill/>
                </a:ln>
                <a:solidFill>
                  <a:srgbClr val="000000"/>
                </a:solidFill>
                <a:effectLst/>
                <a:uLnTx/>
                <a:uFillTx/>
                <a:latin typeface="Verdana"/>
              </a:rPr>
              <a:t>Early 2020:</a:t>
            </a:r>
            <a:r>
              <a:rPr kumimoji="0" lang="en-US" sz="1400" b="0" i="0" u="none" strike="noStrike" kern="0" cap="none" spc="0" normalizeH="0" baseline="0" noProof="0" dirty="0">
                <a:ln>
                  <a:noFill/>
                </a:ln>
                <a:solidFill>
                  <a:srgbClr val="000000"/>
                </a:solidFill>
                <a:effectLst/>
                <a:uLnTx/>
                <a:uFillTx/>
                <a:latin typeface="Verdana"/>
              </a:rPr>
              <a:t> Early  indicative estimation </a:t>
            </a:r>
            <a:r>
              <a:rPr kumimoji="0" lang="en-US" sz="1400" b="0" i="0" u="none" strike="noStrike" kern="0" cap="none" spc="0" normalizeH="0" baseline="0" noProof="0" dirty="0">
                <a:ln>
                  <a:noFill/>
                </a:ln>
                <a:solidFill>
                  <a:prstClr val="black"/>
                </a:solidFill>
                <a:effectLst/>
                <a:uLnTx/>
                <a:uFillTx/>
              </a:rPr>
              <a:t>per year and per geographic area </a:t>
            </a:r>
          </a:p>
          <a:p>
            <a:pPr marL="742950" lvl="1" indent="-285750" fontAlgn="auto">
              <a:spcBef>
                <a:spcPts val="0"/>
              </a:spcBef>
              <a:spcAft>
                <a:spcPts val="0"/>
              </a:spcAft>
              <a:buFont typeface="Wingdings" panose="05000000000000000000" pitchFamily="2" charset="2"/>
              <a:buChar char="§"/>
            </a:pPr>
            <a:r>
              <a:rPr kumimoji="0" lang="en-US" sz="1400" b="0" i="0" u="none" strike="noStrike" kern="0" cap="none" spc="0" normalizeH="0" baseline="0" noProof="0" dirty="0">
                <a:ln>
                  <a:noFill/>
                </a:ln>
                <a:solidFill>
                  <a:prstClr val="black"/>
                </a:solidFill>
                <a:effectLst/>
                <a:uLnTx/>
                <a:uFillTx/>
              </a:rPr>
              <a:t>of sovereign/private lending</a:t>
            </a:r>
          </a:p>
          <a:p>
            <a:pPr marL="742950" lvl="1" indent="-285750" fontAlgn="auto">
              <a:spcBef>
                <a:spcPts val="0"/>
              </a:spcBef>
              <a:spcAft>
                <a:spcPts val="0"/>
              </a:spcAft>
              <a:buFont typeface="Wingdings" panose="05000000000000000000" pitchFamily="2" charset="2"/>
              <a:buChar char="§"/>
            </a:pPr>
            <a:r>
              <a:rPr kumimoji="0" lang="en-US" sz="1400" b="0" i="0" u="none" strike="noStrike" kern="0" cap="none" spc="0" normalizeH="0" baseline="0" noProof="0" dirty="0">
                <a:ln>
                  <a:noFill/>
                </a:ln>
                <a:solidFill>
                  <a:srgbClr val="000000"/>
                </a:solidFill>
                <a:effectLst/>
                <a:uLnTx/>
                <a:uFillTx/>
                <a:latin typeface="Verdana"/>
              </a:rPr>
              <a:t>for ERASMUS+</a:t>
            </a:r>
          </a:p>
          <a:p>
            <a:pPr lvl="1" fontAlgn="auto">
              <a:spcBef>
                <a:spcPts val="0"/>
              </a:spcBef>
              <a:spcAft>
                <a:spcPts val="0"/>
              </a:spcAft>
            </a:pPr>
            <a:r>
              <a:rPr kumimoji="0" lang="en-US" sz="1400" b="0" i="0" u="none" strike="noStrike" kern="0" cap="none" spc="0" normalizeH="0" baseline="0" noProof="0" dirty="0">
                <a:ln>
                  <a:noFill/>
                </a:ln>
                <a:solidFill>
                  <a:srgbClr val="000000"/>
                </a:solidFill>
                <a:effectLst/>
                <a:uLnTx/>
                <a:uFillTx/>
                <a:latin typeface="Verdana"/>
              </a:rPr>
              <a:t>   </a:t>
            </a:r>
            <a:r>
              <a:rPr kumimoji="0" lang="en-US" sz="1400" b="0" i="0" u="none" strike="noStrike" kern="0" cap="none" spc="0" normalizeH="0" baseline="0" noProof="0" dirty="0">
                <a:ln>
                  <a:noFill/>
                </a:ln>
                <a:solidFill>
                  <a:prstClr val="black"/>
                </a:solidFill>
                <a:effectLst/>
                <a:uLnTx/>
                <a:uFillTx/>
              </a:rPr>
              <a:t>for </a:t>
            </a:r>
            <a:r>
              <a:rPr kumimoji="0" lang="en-US" sz="1400" b="0" i="0" u="none" strike="noStrike" kern="0" cap="none" spc="0" normalizeH="0" baseline="0" noProof="0" dirty="0">
                <a:ln>
                  <a:noFill/>
                </a:ln>
                <a:solidFill>
                  <a:srgbClr val="000000"/>
                </a:solidFill>
                <a:effectLst/>
                <a:uLnTx/>
                <a:uFillTx/>
                <a:latin typeface="Verdana"/>
              </a:rPr>
              <a:t>budgeting process in</a:t>
            </a:r>
          </a:p>
          <a:p>
            <a:pPr lvl="1" fontAlgn="auto">
              <a:spcBef>
                <a:spcPts val="0"/>
              </a:spcBef>
              <a:spcAft>
                <a:spcPts val="0"/>
              </a:spcAft>
            </a:pPr>
            <a:r>
              <a:rPr kumimoji="0" lang="en-US" sz="1400" b="0" i="0" u="none" strike="noStrike" kern="0" cap="none" spc="0" normalizeH="0" baseline="0" noProof="0" dirty="0">
                <a:ln>
                  <a:noFill/>
                </a:ln>
                <a:solidFill>
                  <a:srgbClr val="000000"/>
                </a:solidFill>
                <a:effectLst/>
                <a:uLnTx/>
                <a:uFillTx/>
                <a:latin typeface="Verdana"/>
              </a:rPr>
              <a:t>   2020 (EU Budget 2021)</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sng" strike="noStrike" kern="0" cap="none" spc="0" normalizeH="0" baseline="0" noProof="0" dirty="0">
                <a:ln>
                  <a:noFill/>
                </a:ln>
                <a:solidFill>
                  <a:srgbClr val="000000"/>
                </a:solidFill>
                <a:effectLst/>
                <a:uLnTx/>
                <a:uFillTx/>
                <a:latin typeface="Verdana"/>
              </a:rPr>
              <a:t>Late 2020: </a:t>
            </a:r>
            <a:r>
              <a:rPr kumimoji="0" lang="en-US" sz="1400" b="0" i="0" u="none" strike="noStrike" kern="0" cap="none" spc="0" normalizeH="0" baseline="0" noProof="0" dirty="0">
                <a:ln>
                  <a:noFill/>
                </a:ln>
                <a:solidFill>
                  <a:srgbClr val="000000"/>
                </a:solidFill>
                <a:effectLst/>
                <a:uLnTx/>
                <a:uFillTx/>
                <a:latin typeface="Verdana"/>
              </a:rPr>
              <a:t>Finish programming process</a:t>
            </a:r>
          </a:p>
        </p:txBody>
      </p:sp>
      <p:sp>
        <p:nvSpPr>
          <p:cNvPr id="10" name="TextBox 9"/>
          <p:cNvSpPr txBox="1"/>
          <p:nvPr/>
        </p:nvSpPr>
        <p:spPr>
          <a:xfrm>
            <a:off x="321766" y="1210666"/>
            <a:ext cx="6747487"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000" dirty="0">
                <a:solidFill>
                  <a:srgbClr val="0070C0"/>
                </a:solidFill>
                <a:latin typeface="+mj-lt"/>
                <a:ea typeface="+mj-ea"/>
                <a:cs typeface="+mj-cs"/>
              </a:rPr>
              <a:t>Timeline</a:t>
            </a:r>
            <a:r>
              <a:rPr kumimoji="0" lang="en-US" sz="1800" b="0" i="0" u="none" strike="noStrike" kern="0" cap="none" spc="0" normalizeH="0" baseline="0" noProof="0" dirty="0">
                <a:ln>
                  <a:noFill/>
                </a:ln>
                <a:solidFill>
                  <a:srgbClr val="C0504D">
                    <a:lumMod val="75000"/>
                  </a:srgbClr>
                </a:solidFill>
                <a:effectLst/>
                <a:uLnTx/>
                <a:uFillTx/>
              </a:rPr>
              <a:t> </a:t>
            </a:r>
            <a:r>
              <a:rPr lang="en-US" sz="3000" dirty="0">
                <a:solidFill>
                  <a:srgbClr val="0070C0"/>
                </a:solidFill>
                <a:latin typeface="+mj-lt"/>
                <a:ea typeface="+mj-ea"/>
                <a:cs typeface="+mj-cs"/>
              </a:rPr>
              <a:t>Programming </a:t>
            </a:r>
          </a:p>
          <a:p>
            <a:pPr marL="0" marR="0" lvl="0" indent="0" defTabSz="914400" eaLnBrk="1" fontAlgn="auto" latinLnBrk="0" hangingPunct="1">
              <a:lnSpc>
                <a:spcPct val="100000"/>
              </a:lnSpc>
              <a:spcBef>
                <a:spcPts val="0"/>
              </a:spcBef>
              <a:spcAft>
                <a:spcPts val="0"/>
              </a:spcAft>
              <a:buClrTx/>
              <a:buSzTx/>
              <a:buFontTx/>
              <a:buNone/>
              <a:tabLst/>
              <a:defRPr/>
            </a:pPr>
            <a:r>
              <a:rPr lang="en-US" sz="3000" dirty="0">
                <a:solidFill>
                  <a:srgbClr val="0070C0"/>
                </a:solidFill>
                <a:latin typeface="+mj-lt"/>
                <a:ea typeface="+mj-ea"/>
                <a:cs typeface="+mj-cs"/>
              </a:rPr>
              <a:t>MPP 2021-2027</a:t>
            </a:r>
            <a:endParaRPr lang="en-GB" sz="3000" dirty="0">
              <a:solidFill>
                <a:srgbClr val="0070C0"/>
              </a:solidFill>
              <a:latin typeface="+mj-lt"/>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F5494"/>
              </a:solidFill>
              <a:effectLst/>
              <a:uLnTx/>
              <a:uFillTx/>
            </a:endParaRPr>
          </a:p>
        </p:txBody>
      </p:sp>
    </p:spTree>
    <p:extLst>
      <p:ext uri="{BB962C8B-B14F-4D97-AF65-F5344CB8AC3E}">
        <p14:creationId xmlns:p14="http://schemas.microsoft.com/office/powerpoint/2010/main" val="16998507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61140" y="116632"/>
            <a:ext cx="6127284" cy="1138138"/>
          </a:xfrm>
        </p:spPr>
        <p:txBody>
          <a:bodyPr>
            <a:normAutofit/>
          </a:bodyPr>
          <a:lstStyle/>
          <a:p>
            <a:r>
              <a:rPr lang="en-GB" sz="3200" b="1" dirty="0">
                <a:solidFill>
                  <a:schemeClr val="accent2"/>
                </a:solidFill>
                <a:latin typeface="Arial Rounded MT Bold" panose="020F0704030504030204" pitchFamily="34" charset="0"/>
              </a:rPr>
              <a:t> NDICI 2021-2027</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1726084" cy="1196752"/>
          </a:xfrm>
          <a:prstGeom prst="rect">
            <a:avLst/>
          </a:prstGeom>
        </p:spPr>
      </p:pic>
      <p:pic>
        <p:nvPicPr>
          <p:cNvPr id="6" name="Content Placeholder 5"/>
          <p:cNvPicPr>
            <a:picLocks noGrp="1" noChangeAspect="1"/>
          </p:cNvPicPr>
          <p:nvPr>
            <p:ph idx="1"/>
          </p:nvPr>
        </p:nvPicPr>
        <p:blipFill>
          <a:blip r:embed="rId4"/>
          <a:stretch>
            <a:fillRect/>
          </a:stretch>
        </p:blipFill>
        <p:spPr>
          <a:xfrm>
            <a:off x="755576" y="4981657"/>
            <a:ext cx="1463167" cy="481626"/>
          </a:xfrm>
          <a:prstGeom prst="rect">
            <a:avLst/>
          </a:prstGeom>
        </p:spPr>
      </p:pic>
      <p:sp>
        <p:nvSpPr>
          <p:cNvPr id="7" name="Rectangle 6"/>
          <p:cNvSpPr/>
          <p:nvPr/>
        </p:nvSpPr>
        <p:spPr>
          <a:xfrm>
            <a:off x="5871390" y="1720415"/>
            <a:ext cx="2448272" cy="25922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500" dirty="0">
                <a:solidFill>
                  <a:srgbClr val="000000"/>
                </a:solidFill>
                <a:latin typeface="Arial Rounded MT Bold" panose="020F0704030504030204" pitchFamily="34" charset="0"/>
              </a:rPr>
              <a:t>Crisis Response and Conflict Prevention</a:t>
            </a:r>
          </a:p>
          <a:p>
            <a:pPr marL="285750" indent="-285750">
              <a:buFont typeface="Arial" panose="020B0604020202020204" pitchFamily="34" charset="0"/>
              <a:buChar char="•"/>
            </a:pPr>
            <a:r>
              <a:rPr lang="en-GB" sz="1500" dirty="0">
                <a:solidFill>
                  <a:srgbClr val="000000"/>
                </a:solidFill>
                <a:latin typeface="Arial Rounded MT Bold" panose="020F0704030504030204" pitchFamily="34" charset="0"/>
              </a:rPr>
              <a:t>Resilience and linking humanitarian and development actions</a:t>
            </a:r>
          </a:p>
          <a:p>
            <a:pPr marL="285750" indent="-285750">
              <a:buFont typeface="Arial" panose="020B0604020202020204" pitchFamily="34" charset="0"/>
              <a:buChar char="•"/>
            </a:pPr>
            <a:r>
              <a:rPr lang="en-GB" sz="1500" dirty="0">
                <a:solidFill>
                  <a:srgbClr val="000000"/>
                </a:solidFill>
                <a:latin typeface="Arial Rounded MT Bold" panose="020F0704030504030204" pitchFamily="34" charset="0"/>
              </a:rPr>
              <a:t>Foreign policy needs and priorities</a:t>
            </a:r>
          </a:p>
        </p:txBody>
      </p:sp>
      <p:sp>
        <p:nvSpPr>
          <p:cNvPr id="10" name="Rectangle 9"/>
          <p:cNvSpPr/>
          <p:nvPr/>
        </p:nvSpPr>
        <p:spPr>
          <a:xfrm>
            <a:off x="3281710" y="1735302"/>
            <a:ext cx="2430760" cy="257567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solidFill>
                <a:srgbClr val="000000"/>
              </a:solidFill>
              <a:latin typeface="Arial Rounded MT Bold" panose="020F0704030504030204" pitchFamily="34" charset="0"/>
            </a:endParaRPr>
          </a:p>
          <a:p>
            <a:pPr marL="285750" indent="-285750">
              <a:buFont typeface="Arial" panose="020B0604020202020204" pitchFamily="34" charset="0"/>
              <a:buChar char="•"/>
            </a:pPr>
            <a:r>
              <a:rPr lang="en-GB" sz="1600" dirty="0">
                <a:solidFill>
                  <a:srgbClr val="000000"/>
                </a:solidFill>
                <a:latin typeface="Arial Rounded MT Bold" panose="020F0704030504030204" pitchFamily="34" charset="0"/>
              </a:rPr>
              <a:t>Human Rights and Democracy</a:t>
            </a:r>
          </a:p>
          <a:p>
            <a:pPr marL="285750" indent="-285750">
              <a:buFont typeface="Arial" panose="020B0604020202020204" pitchFamily="34" charset="0"/>
              <a:buChar char="•"/>
            </a:pPr>
            <a:r>
              <a:rPr lang="en-GB" sz="1600" dirty="0">
                <a:solidFill>
                  <a:srgbClr val="000000"/>
                </a:solidFill>
                <a:latin typeface="Arial Rounded MT Bold" panose="020F0704030504030204" pitchFamily="34" charset="0"/>
              </a:rPr>
              <a:t>Civil Society Organisations</a:t>
            </a:r>
          </a:p>
          <a:p>
            <a:pPr marL="285750" indent="-285750">
              <a:buFont typeface="Arial" panose="020B0604020202020204" pitchFamily="34" charset="0"/>
              <a:buChar char="•"/>
            </a:pPr>
            <a:r>
              <a:rPr lang="en-GB" sz="1600" dirty="0">
                <a:solidFill>
                  <a:srgbClr val="000000"/>
                </a:solidFill>
                <a:latin typeface="Arial Rounded MT Bold" panose="020F0704030504030204" pitchFamily="34" charset="0"/>
              </a:rPr>
              <a:t>Stability and Peace</a:t>
            </a:r>
          </a:p>
          <a:p>
            <a:pPr marL="285750" indent="-285750">
              <a:buFont typeface="Arial" panose="020B0604020202020204" pitchFamily="34" charset="0"/>
              <a:buChar char="•"/>
            </a:pPr>
            <a:r>
              <a:rPr lang="en-GB" sz="1600" dirty="0">
                <a:solidFill>
                  <a:srgbClr val="000000"/>
                </a:solidFill>
                <a:latin typeface="Arial Rounded MT Bold" panose="020F0704030504030204" pitchFamily="34" charset="0"/>
              </a:rPr>
              <a:t>Global Challenges</a:t>
            </a:r>
          </a:p>
          <a:p>
            <a:pPr algn="ctr"/>
            <a:endParaRPr lang="en-GB" sz="1600" dirty="0">
              <a:solidFill>
                <a:srgbClr val="000000"/>
              </a:solidFill>
              <a:latin typeface="Arial Rounded MT Bold" panose="020F0704030504030204" pitchFamily="34" charset="0"/>
            </a:endParaRPr>
          </a:p>
        </p:txBody>
      </p:sp>
      <p:sp>
        <p:nvSpPr>
          <p:cNvPr id="11" name="Rectangle 10"/>
          <p:cNvSpPr/>
          <p:nvPr/>
        </p:nvSpPr>
        <p:spPr>
          <a:xfrm>
            <a:off x="643814" y="1700808"/>
            <a:ext cx="2448272" cy="25922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rgbClr val="000000"/>
                </a:solidFill>
                <a:latin typeface="Arial Rounded MT Bold" panose="020F0704030504030204" pitchFamily="34" charset="0"/>
              </a:rPr>
              <a:t>Neighbourhood</a:t>
            </a:r>
          </a:p>
          <a:p>
            <a:pPr marL="285750" indent="-285750">
              <a:buFont typeface="Arial" panose="020B0604020202020204" pitchFamily="34" charset="0"/>
              <a:buChar char="•"/>
            </a:pPr>
            <a:r>
              <a:rPr lang="en-GB" sz="1600" dirty="0">
                <a:solidFill>
                  <a:srgbClr val="000000"/>
                </a:solidFill>
                <a:latin typeface="Arial Rounded MT Bold" panose="020F0704030504030204" pitchFamily="34" charset="0"/>
              </a:rPr>
              <a:t>Sub-Sahara Africa</a:t>
            </a:r>
          </a:p>
          <a:p>
            <a:pPr marL="285750" indent="-285750">
              <a:buFont typeface="Arial" panose="020B0604020202020204" pitchFamily="34" charset="0"/>
              <a:buChar char="•"/>
            </a:pPr>
            <a:r>
              <a:rPr lang="en-GB" sz="1600" dirty="0">
                <a:solidFill>
                  <a:srgbClr val="000000"/>
                </a:solidFill>
                <a:latin typeface="Arial Rounded MT Bold" panose="020F0704030504030204" pitchFamily="34" charset="0"/>
              </a:rPr>
              <a:t>Asia and Pacific</a:t>
            </a:r>
          </a:p>
          <a:p>
            <a:pPr marL="285750" indent="-285750">
              <a:buFont typeface="Arial" panose="020B0604020202020204" pitchFamily="34" charset="0"/>
              <a:buChar char="•"/>
            </a:pPr>
            <a:r>
              <a:rPr lang="en-GB" sz="1600" dirty="0">
                <a:solidFill>
                  <a:srgbClr val="000000"/>
                </a:solidFill>
                <a:latin typeface="Arial Rounded MT Bold" panose="020F0704030504030204" pitchFamily="34" charset="0"/>
              </a:rPr>
              <a:t>The Americas and the Caribbean</a:t>
            </a:r>
          </a:p>
        </p:txBody>
      </p:sp>
      <p:sp>
        <p:nvSpPr>
          <p:cNvPr id="12" name="TextBox 11"/>
          <p:cNvSpPr txBox="1"/>
          <p:nvPr/>
        </p:nvSpPr>
        <p:spPr>
          <a:xfrm>
            <a:off x="943670" y="1190907"/>
            <a:ext cx="1644617" cy="400110"/>
          </a:xfrm>
          <a:prstGeom prst="rect">
            <a:avLst/>
          </a:prstGeom>
          <a:noFill/>
        </p:spPr>
        <p:txBody>
          <a:bodyPr wrap="none" rtlCol="0">
            <a:spAutoFit/>
          </a:bodyPr>
          <a:lstStyle/>
          <a:p>
            <a:r>
              <a:rPr lang="en-GB" sz="2000" dirty="0">
                <a:latin typeface="Arial Rounded MT Bold" panose="020F0704030504030204" pitchFamily="34" charset="0"/>
                <a:cs typeface="Arial" charset="0"/>
              </a:rPr>
              <a:t>Geographic</a:t>
            </a:r>
          </a:p>
        </p:txBody>
      </p:sp>
      <p:sp>
        <p:nvSpPr>
          <p:cNvPr id="13" name="TextBox 12"/>
          <p:cNvSpPr txBox="1"/>
          <p:nvPr/>
        </p:nvSpPr>
        <p:spPr>
          <a:xfrm>
            <a:off x="5871390" y="1206480"/>
            <a:ext cx="2200859" cy="400110"/>
          </a:xfrm>
          <a:prstGeom prst="rect">
            <a:avLst/>
          </a:prstGeom>
          <a:noFill/>
        </p:spPr>
        <p:txBody>
          <a:bodyPr wrap="none" rtlCol="0">
            <a:spAutoFit/>
          </a:bodyPr>
          <a:lstStyle/>
          <a:p>
            <a:r>
              <a:rPr lang="en-GB" sz="2000" dirty="0">
                <a:latin typeface="Arial Rounded MT Bold" panose="020F0704030504030204" pitchFamily="34" charset="0"/>
                <a:cs typeface="Arial" charset="0"/>
              </a:rPr>
              <a:t>Rapid Response</a:t>
            </a:r>
          </a:p>
        </p:txBody>
      </p:sp>
      <p:sp>
        <p:nvSpPr>
          <p:cNvPr id="2" name="Up Arrow 1"/>
          <p:cNvSpPr/>
          <p:nvPr/>
        </p:nvSpPr>
        <p:spPr>
          <a:xfrm rot="10800000">
            <a:off x="1308641" y="4293096"/>
            <a:ext cx="311848" cy="68856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FF"/>
              </a:solidFill>
              <a:latin typeface="Arial Rounded MT Bold" panose="020F0704030504030204" pitchFamily="34" charset="0"/>
            </a:endParaRPr>
          </a:p>
        </p:txBody>
      </p:sp>
      <p:sp>
        <p:nvSpPr>
          <p:cNvPr id="4" name="TextBox 3"/>
          <p:cNvSpPr txBox="1"/>
          <p:nvPr/>
        </p:nvSpPr>
        <p:spPr>
          <a:xfrm>
            <a:off x="2261140" y="4877337"/>
            <a:ext cx="4680519" cy="707886"/>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dirty="0">
                <a:solidFill>
                  <a:srgbClr val="333399"/>
                </a:solidFill>
                <a:latin typeface="Arial Rounded MT Bold" panose="020F0704030504030204" pitchFamily="34" charset="0"/>
                <a:cs typeface="Arial" charset="0"/>
              </a:rPr>
              <a:t>Emerging challenges and priorities cushion</a:t>
            </a:r>
          </a:p>
        </p:txBody>
      </p:sp>
      <p:sp>
        <p:nvSpPr>
          <p:cNvPr id="9" name="Up Arrow 8"/>
          <p:cNvSpPr/>
          <p:nvPr/>
        </p:nvSpPr>
        <p:spPr>
          <a:xfrm>
            <a:off x="2529273" y="4293096"/>
            <a:ext cx="242525"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FF"/>
              </a:solidFill>
              <a:latin typeface="Arial Rounded MT Bold" panose="020F0704030504030204" pitchFamily="34" charset="0"/>
            </a:endParaRPr>
          </a:p>
        </p:txBody>
      </p:sp>
      <p:sp>
        <p:nvSpPr>
          <p:cNvPr id="14" name="Up Arrow 13"/>
          <p:cNvSpPr/>
          <p:nvPr/>
        </p:nvSpPr>
        <p:spPr>
          <a:xfrm>
            <a:off x="4330739" y="4307626"/>
            <a:ext cx="270661" cy="5760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FF"/>
              </a:solidFill>
              <a:latin typeface="Arial Rounded MT Bold" panose="020F0704030504030204" pitchFamily="34" charset="0"/>
            </a:endParaRPr>
          </a:p>
        </p:txBody>
      </p:sp>
      <p:sp>
        <p:nvSpPr>
          <p:cNvPr id="15" name="Up Arrow 14"/>
          <p:cNvSpPr/>
          <p:nvPr/>
        </p:nvSpPr>
        <p:spPr>
          <a:xfrm>
            <a:off x="6245028" y="4296679"/>
            <a:ext cx="271188" cy="6027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FF"/>
              </a:solidFill>
              <a:latin typeface="Arial Rounded MT Bold" panose="020F0704030504030204" pitchFamily="34" charset="0"/>
            </a:endParaRPr>
          </a:p>
        </p:txBody>
      </p:sp>
      <p:sp>
        <p:nvSpPr>
          <p:cNvPr id="8" name="Rectangle 7"/>
          <p:cNvSpPr/>
          <p:nvPr/>
        </p:nvSpPr>
        <p:spPr>
          <a:xfrm>
            <a:off x="3557531" y="1210461"/>
            <a:ext cx="1335430" cy="400110"/>
          </a:xfrm>
          <a:prstGeom prst="rect">
            <a:avLst/>
          </a:prstGeom>
        </p:spPr>
        <p:txBody>
          <a:bodyPr wrap="none">
            <a:spAutoFit/>
          </a:bodyPr>
          <a:lstStyle/>
          <a:p>
            <a:r>
              <a:rPr lang="en-GB" sz="2000" dirty="0">
                <a:latin typeface="Arial Rounded MT Bold" panose="020F0704030504030204" pitchFamily="34" charset="0"/>
                <a:cs typeface="Arial" charset="0"/>
              </a:rPr>
              <a:t>Thematic</a:t>
            </a:r>
          </a:p>
        </p:txBody>
      </p:sp>
      <p:sp>
        <p:nvSpPr>
          <p:cNvPr id="18" name="TextBox 17"/>
          <p:cNvSpPr txBox="1"/>
          <p:nvPr/>
        </p:nvSpPr>
        <p:spPr>
          <a:xfrm>
            <a:off x="545649" y="6003663"/>
            <a:ext cx="8598351" cy="338554"/>
          </a:xfrm>
          <a:prstGeom prst="rect">
            <a:avLst/>
          </a:prstGeom>
          <a:noFill/>
        </p:spPr>
        <p:txBody>
          <a:bodyPr wrap="square" rtlCol="0">
            <a:spAutoFit/>
          </a:bodyPr>
          <a:lstStyle/>
          <a:p>
            <a:r>
              <a:rPr lang="es-ES_tradnl" sz="1300" dirty="0" err="1">
                <a:solidFill>
                  <a:srgbClr val="333399"/>
                </a:solidFill>
                <a:latin typeface="Arial Rounded MT Bold" panose="020F0704030504030204" pitchFamily="34" charset="0"/>
                <a:cs typeface="Arial" charset="0"/>
              </a:rPr>
              <a:t>Geographic</a:t>
            </a:r>
            <a:r>
              <a:rPr lang="es-ES_tradnl" sz="1300" dirty="0">
                <a:solidFill>
                  <a:srgbClr val="333399"/>
                </a:solidFill>
                <a:latin typeface="Arial Rounded MT Bold" panose="020F0704030504030204" pitchFamily="34" charset="0"/>
                <a:cs typeface="Arial" charset="0"/>
              </a:rPr>
              <a:t> </a:t>
            </a:r>
            <a:r>
              <a:rPr lang="es-ES_tradnl" sz="1300" dirty="0" err="1">
                <a:solidFill>
                  <a:srgbClr val="333399"/>
                </a:solidFill>
                <a:latin typeface="Arial Rounded MT Bold" panose="020F0704030504030204" pitchFamily="34" charset="0"/>
                <a:cs typeface="Arial" charset="0"/>
              </a:rPr>
              <a:t>approach</a:t>
            </a:r>
            <a:r>
              <a:rPr lang="es-ES_tradnl" sz="1300" dirty="0">
                <a:solidFill>
                  <a:srgbClr val="333399"/>
                </a:solidFill>
                <a:latin typeface="Arial Rounded MT Bold" panose="020F0704030504030204" pitchFamily="34" charset="0"/>
                <a:cs typeface="Arial" charset="0"/>
              </a:rPr>
              <a:t> </a:t>
            </a:r>
            <a:r>
              <a:rPr lang="es-ES_tradnl" sz="1300" b="0" dirty="0" err="1">
                <a:solidFill>
                  <a:srgbClr val="333399"/>
                </a:solidFill>
                <a:latin typeface="Arial Rounded MT Bold" panose="020F0704030504030204" pitchFamily="34" charset="0"/>
                <a:cs typeface="Arial" charset="0"/>
              </a:rPr>
              <a:t>preferred</a:t>
            </a:r>
            <a:r>
              <a:rPr lang="es-ES_tradnl" sz="1300" b="0" dirty="0">
                <a:solidFill>
                  <a:srgbClr val="333399"/>
                </a:solidFill>
                <a:latin typeface="Arial Rounded MT Bold" panose="020F0704030504030204" pitchFamily="34" charset="0"/>
                <a:cs typeface="Arial" charset="0"/>
              </a:rPr>
              <a:t>; </a:t>
            </a:r>
            <a:r>
              <a:rPr lang="es-ES_tradnl" sz="1300" dirty="0" err="1">
                <a:solidFill>
                  <a:srgbClr val="333399"/>
                </a:solidFill>
                <a:latin typeface="Arial Rounded MT Bold" panose="020F0704030504030204" pitchFamily="34" charset="0"/>
                <a:cs typeface="Arial" charset="0"/>
              </a:rPr>
              <a:t>thematic</a:t>
            </a:r>
            <a:r>
              <a:rPr lang="es-ES_tradnl" sz="1300" dirty="0">
                <a:solidFill>
                  <a:srgbClr val="333399"/>
                </a:solidFill>
                <a:latin typeface="Arial Rounded MT Bold" panose="020F0704030504030204" pitchFamily="34" charset="0"/>
                <a:cs typeface="Arial" charset="0"/>
              </a:rPr>
              <a:t> </a:t>
            </a:r>
            <a:r>
              <a:rPr lang="es-ES_tradnl" sz="1600" dirty="0" err="1">
                <a:solidFill>
                  <a:srgbClr val="333399"/>
                </a:solidFill>
                <a:latin typeface="Arial Rounded MT Bold" panose="020F0704030504030204" pitchFamily="34" charset="0"/>
                <a:cs typeface="Arial" charset="0"/>
              </a:rPr>
              <a:t>programmes</a:t>
            </a:r>
            <a:r>
              <a:rPr lang="es-ES_tradnl" sz="1300" dirty="0">
                <a:solidFill>
                  <a:srgbClr val="333399"/>
                </a:solidFill>
                <a:latin typeface="Arial Rounded MT Bold" panose="020F0704030504030204" pitchFamily="34" charset="0"/>
                <a:cs typeface="Arial" charset="0"/>
              </a:rPr>
              <a:t> </a:t>
            </a:r>
            <a:r>
              <a:rPr lang="es-ES_tradnl" sz="1300" b="0" dirty="0">
                <a:solidFill>
                  <a:srgbClr val="333399"/>
                </a:solidFill>
                <a:latin typeface="Arial Rounded MT Bold" panose="020F0704030504030204" pitchFamily="34" charset="0"/>
                <a:cs typeface="Arial" charset="0"/>
              </a:rPr>
              <a:t>+ </a:t>
            </a:r>
            <a:r>
              <a:rPr lang="es-ES_tradnl" sz="1300" dirty="0" err="1">
                <a:solidFill>
                  <a:srgbClr val="333399"/>
                </a:solidFill>
                <a:latin typeface="Arial Rounded MT Bold" panose="020F0704030504030204" pitchFamily="34" charset="0"/>
                <a:cs typeface="Arial" charset="0"/>
              </a:rPr>
              <a:t>rapid</a:t>
            </a:r>
            <a:r>
              <a:rPr lang="es-ES_tradnl" sz="1300" dirty="0">
                <a:solidFill>
                  <a:srgbClr val="333399"/>
                </a:solidFill>
                <a:latin typeface="Arial Rounded MT Bold" panose="020F0704030504030204" pitchFamily="34" charset="0"/>
                <a:cs typeface="Arial" charset="0"/>
              </a:rPr>
              <a:t> response</a:t>
            </a:r>
            <a:r>
              <a:rPr lang="es-ES_tradnl" sz="1300" b="0" dirty="0">
                <a:solidFill>
                  <a:srgbClr val="333399"/>
                </a:solidFill>
                <a:latin typeface="Arial Rounded MT Bold" panose="020F0704030504030204" pitchFamily="34" charset="0"/>
                <a:cs typeface="Arial" charset="0"/>
              </a:rPr>
              <a:t> </a:t>
            </a:r>
            <a:r>
              <a:rPr lang="es-ES_tradnl" sz="1300" b="0" dirty="0" err="1">
                <a:solidFill>
                  <a:srgbClr val="333399"/>
                </a:solidFill>
                <a:latin typeface="Arial Rounded MT Bold" panose="020F0704030504030204" pitchFamily="34" charset="0"/>
                <a:cs typeface="Arial" charset="0"/>
              </a:rPr>
              <a:t>complementary</a:t>
            </a:r>
            <a:endParaRPr lang="en-GB" sz="1300" b="0" dirty="0">
              <a:solidFill>
                <a:srgbClr val="333399"/>
              </a:solidFill>
              <a:latin typeface="Arial Rounded MT Bold" panose="020F0704030504030204" pitchFamily="34" charset="0"/>
              <a:cs typeface="Arial" charset="0"/>
            </a:endParaRPr>
          </a:p>
        </p:txBody>
      </p:sp>
    </p:spTree>
    <p:extLst>
      <p:ext uri="{BB962C8B-B14F-4D97-AF65-F5344CB8AC3E}">
        <p14:creationId xmlns:p14="http://schemas.microsoft.com/office/powerpoint/2010/main" val="34214790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576" y="1196752"/>
            <a:ext cx="7416823" cy="1944216"/>
          </a:xfrm>
        </p:spPr>
        <p:txBody>
          <a:bodyPr>
            <a:normAutofit/>
          </a:bodyPr>
          <a:lstStyle/>
          <a:p>
            <a:r>
              <a:rPr lang="en-GB" sz="3200" dirty="0">
                <a:solidFill>
                  <a:schemeClr val="accent2"/>
                </a:solidFill>
                <a:latin typeface="Arial Rounded MT Bold" panose="020F0704030504030204" pitchFamily="34" charset="0"/>
              </a:rPr>
              <a:t>Official Development Assistance and Aid Effectiveness</a:t>
            </a:r>
            <a:endParaRPr lang="en-GB" sz="3200" b="1" dirty="0">
              <a:solidFill>
                <a:schemeClr val="accent2"/>
              </a:solidFill>
              <a:latin typeface="Arial Rounded MT Bold" panose="020F07040305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1726084" cy="1196752"/>
          </a:xfrm>
          <a:prstGeom prst="rect">
            <a:avLst/>
          </a:prstGeom>
        </p:spPr>
      </p:pic>
      <p:sp>
        <p:nvSpPr>
          <p:cNvPr id="2" name="Content Placeholder 1"/>
          <p:cNvSpPr>
            <a:spLocks noGrp="1"/>
          </p:cNvSpPr>
          <p:nvPr>
            <p:ph idx="1"/>
          </p:nvPr>
        </p:nvSpPr>
        <p:spPr>
          <a:xfrm>
            <a:off x="179512" y="3212976"/>
            <a:ext cx="8435280" cy="3024336"/>
          </a:xfrm>
        </p:spPr>
        <p:txBody>
          <a:bodyPr>
            <a:normAutofit/>
          </a:bodyPr>
          <a:lstStyle/>
          <a:p>
            <a:r>
              <a:rPr lang="en-GB" sz="2000" dirty="0"/>
              <a:t>Official development assistance (ODA) is a term coined by the Development Assistance Committee (DAC) of the Organisation for Economic Co-operation and Development to measure aid; it forms a key pillar of aid accountability. Aid that qualifies as ODA is referred to as "DAC-able"</a:t>
            </a:r>
          </a:p>
          <a:p>
            <a:r>
              <a:rPr lang="en-GB" sz="2000" dirty="0"/>
              <a:t>The EU subscribes to the five principles of development assistance of the Paris Declaration: Ownership, alignment, harmonisation, results, mutual accountability.</a:t>
            </a:r>
          </a:p>
        </p:txBody>
      </p:sp>
    </p:spTree>
    <p:extLst>
      <p:ext uri="{BB962C8B-B14F-4D97-AF65-F5344CB8AC3E}">
        <p14:creationId xmlns:p14="http://schemas.microsoft.com/office/powerpoint/2010/main" val="19019391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576" y="1196752"/>
            <a:ext cx="7416823" cy="1656184"/>
          </a:xfrm>
        </p:spPr>
        <p:txBody>
          <a:bodyPr>
            <a:normAutofit/>
          </a:bodyPr>
          <a:lstStyle/>
          <a:p>
            <a:r>
              <a:rPr lang="en-GB" sz="4400" dirty="0">
                <a:solidFill>
                  <a:schemeClr val="accent2"/>
                </a:solidFill>
                <a:latin typeface="Arial Rounded MT Bold" panose="020F0704030504030204" pitchFamily="34" charset="0"/>
              </a:rPr>
              <a:t>EU ODA Commitments</a:t>
            </a:r>
            <a:endParaRPr lang="en-GB" sz="4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1726084" cy="1196752"/>
          </a:xfrm>
          <a:prstGeom prst="rect">
            <a:avLst/>
          </a:prstGeom>
        </p:spPr>
      </p:pic>
      <p:sp>
        <p:nvSpPr>
          <p:cNvPr id="2" name="Content Placeholder 1"/>
          <p:cNvSpPr>
            <a:spLocks noGrp="1"/>
          </p:cNvSpPr>
          <p:nvPr>
            <p:ph idx="1"/>
          </p:nvPr>
        </p:nvSpPr>
        <p:spPr>
          <a:xfrm>
            <a:off x="179512" y="2708920"/>
            <a:ext cx="8435280" cy="3456384"/>
          </a:xfrm>
        </p:spPr>
        <p:txBody>
          <a:bodyPr>
            <a:noAutofit/>
          </a:bodyPr>
          <a:lstStyle/>
          <a:p>
            <a:r>
              <a:rPr lang="en-GB" sz="2000" dirty="0"/>
              <a:t>The EU and its Member States in 2018 spent more than </a:t>
            </a:r>
            <a:r>
              <a:rPr lang="en-GB" sz="2000" b="1" dirty="0"/>
              <a:t>€74.4 billion in ODA, </a:t>
            </a:r>
            <a:r>
              <a:rPr lang="en-GB" sz="2000" dirty="0"/>
              <a:t>almost 57% of the world's total.</a:t>
            </a:r>
          </a:p>
          <a:p>
            <a:r>
              <a:rPr lang="en-GB" sz="2000" dirty="0"/>
              <a:t>The EU and its Member Stages have committed to spend 0.7% or more of Gross National Income in ODA. Currently the rate is 0.47%; four EU Member States have reached the target: Denmark, Luxembourg, Sweden, and the UK.</a:t>
            </a:r>
          </a:p>
          <a:p>
            <a:endParaRPr lang="en-GB" sz="2000" dirty="0"/>
          </a:p>
          <a:p>
            <a:r>
              <a:rPr lang="en-GB" sz="2000" dirty="0"/>
              <a:t>More information:</a:t>
            </a:r>
          </a:p>
          <a:p>
            <a:r>
              <a:rPr lang="en-GB" sz="2000" dirty="0"/>
              <a:t>https://euaidexplorer.ec.europa.eu/</a:t>
            </a:r>
          </a:p>
        </p:txBody>
      </p:sp>
    </p:spTree>
    <p:extLst>
      <p:ext uri="{BB962C8B-B14F-4D97-AF65-F5344CB8AC3E}">
        <p14:creationId xmlns:p14="http://schemas.microsoft.com/office/powerpoint/2010/main" val="17628852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576" y="1196752"/>
            <a:ext cx="7416823" cy="1944216"/>
          </a:xfrm>
        </p:spPr>
        <p:txBody>
          <a:bodyPr>
            <a:normAutofit/>
          </a:bodyPr>
          <a:lstStyle/>
          <a:p>
            <a:r>
              <a:rPr lang="en-GB" sz="3600" dirty="0">
                <a:solidFill>
                  <a:schemeClr val="accent2"/>
                </a:solidFill>
                <a:latin typeface="Arial Rounded MT Bold" panose="020F0704030504030204" pitchFamily="34" charset="0"/>
              </a:rPr>
              <a:t>Joint Programming</a:t>
            </a:r>
            <a:endParaRPr lang="en-GB" sz="3600" b="1" dirty="0">
              <a:solidFill>
                <a:schemeClr val="accent2"/>
              </a:solidFill>
              <a:latin typeface="Arial Rounded MT Bold" panose="020F07040305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1726084" cy="1196752"/>
          </a:xfrm>
          <a:prstGeom prst="rect">
            <a:avLst/>
          </a:prstGeom>
        </p:spPr>
      </p:pic>
      <p:sp>
        <p:nvSpPr>
          <p:cNvPr id="2" name="Content Placeholder 1"/>
          <p:cNvSpPr>
            <a:spLocks noGrp="1"/>
          </p:cNvSpPr>
          <p:nvPr>
            <p:ph idx="1"/>
          </p:nvPr>
        </p:nvSpPr>
        <p:spPr>
          <a:xfrm>
            <a:off x="179512" y="3212976"/>
            <a:ext cx="8435280" cy="3024336"/>
          </a:xfrm>
        </p:spPr>
        <p:txBody>
          <a:bodyPr>
            <a:normAutofit/>
          </a:bodyPr>
          <a:lstStyle/>
          <a:p>
            <a:r>
              <a:rPr lang="en-GB" dirty="0"/>
              <a:t>Joint programming refers to a joint response from the EU and its member states to the national development plan of a partner country. It is one of the key commitments by EU countries that work together in development, to ensure that aid is effective, enshrined in the 2017 European Consensus for Development.</a:t>
            </a:r>
          </a:p>
          <a:p>
            <a:endParaRPr lang="en-GB" sz="2000" dirty="0"/>
          </a:p>
        </p:txBody>
      </p:sp>
    </p:spTree>
    <p:extLst>
      <p:ext uri="{BB962C8B-B14F-4D97-AF65-F5344CB8AC3E}">
        <p14:creationId xmlns:p14="http://schemas.microsoft.com/office/powerpoint/2010/main" val="34006807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 xmlns:a16="http://schemas.microsoft.com/office/drawing/2014/main" id="{70B554BF-AFD7-431C-9D2D-D8FD4C61872C}"/>
              </a:ext>
            </a:extLst>
          </p:cNvPr>
          <p:cNvPicPr>
            <a:picLocks noChangeAspect="1"/>
          </p:cNvPicPr>
          <p:nvPr/>
        </p:nvPicPr>
        <p:blipFill rotWithShape="1">
          <a:blip r:embed="rId2"/>
          <a:srcRect r="665" b="-2"/>
          <a:stretch/>
        </p:blipFill>
        <p:spPr>
          <a:xfrm>
            <a:off x="20" y="10"/>
            <a:ext cx="9143980" cy="6857990"/>
          </a:xfrm>
          <a:prstGeom prst="rect">
            <a:avLst/>
          </a:prstGeom>
        </p:spPr>
      </p:pic>
    </p:spTree>
    <p:extLst>
      <p:ext uri="{BB962C8B-B14F-4D97-AF65-F5344CB8AC3E}">
        <p14:creationId xmlns:p14="http://schemas.microsoft.com/office/powerpoint/2010/main" val="42279194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2974519705"/>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6" y="1176338"/>
            <a:ext cx="8516624" cy="477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58936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3626630599"/>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2"/>
          <p:cNvSpPr>
            <a:spLocks noGrp="1" noChangeArrowheads="1"/>
          </p:cNvSpPr>
          <p:nvPr>
            <p:ph type="title" idx="4294967295"/>
          </p:nvPr>
        </p:nvSpPr>
        <p:spPr>
          <a:xfrm>
            <a:off x="467544" y="1052736"/>
            <a:ext cx="7848872" cy="416698"/>
          </a:xfrm>
        </p:spPr>
        <p:txBody>
          <a:bodyPr/>
          <a:lstStyle/>
          <a:p>
            <a:pPr algn="l" eaLnBrk="1" hangingPunct="1">
              <a:defRPr/>
            </a:pPr>
            <a:r>
              <a:rPr lang="en-GB" altLang="en-US" b="1" kern="1200" dirty="0">
                <a:solidFill>
                  <a:srgbClr val="003399"/>
                </a:solidFill>
                <a:latin typeface="Arial Rounded MT Bold" panose="020F0704030504030204" pitchFamily="34" charset="0"/>
                <a:ea typeface="+mn-ea"/>
                <a:cs typeface="+mn-cs"/>
              </a:rPr>
              <a:t>Reference documents for implementation (2)</a:t>
            </a:r>
            <a:endParaRPr lang="en-US" altLang="en-US" b="1" kern="1200" dirty="0">
              <a:solidFill>
                <a:srgbClr val="003399"/>
              </a:solidFill>
              <a:latin typeface="Arial Rounded MT Bold" panose="020F0704030504030204" pitchFamily="34" charset="0"/>
              <a:ea typeface="+mn-ea"/>
              <a:cs typeface="+mn-cs"/>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772816"/>
            <a:ext cx="8086725"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084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dirty="0">
                <a:solidFill>
                  <a:srgbClr val="FFFF00"/>
                </a:solidFill>
                <a:latin typeface="Arial Rounded MT Bold" panose="020F0704030504030204" pitchFamily="34" charset="0"/>
              </a:rPr>
              <a:t>EU development policies &amp; international context</a:t>
            </a:r>
          </a:p>
          <a:p>
            <a:endParaRPr lang="en-GB" b="1" kern="0" dirty="0">
              <a:solidFill>
                <a:srgbClr val="FFFF00"/>
              </a:solidFill>
              <a:latin typeface="Arial Rounded MT Bold" panose="020F0704030504030204" pitchFamily="34" charset="0"/>
            </a:endParaRPr>
          </a:p>
        </p:txBody>
      </p:sp>
      <p:sp>
        <p:nvSpPr>
          <p:cNvPr id="10" name="TextBox 9"/>
          <p:cNvSpPr txBox="1"/>
          <p:nvPr/>
        </p:nvSpPr>
        <p:spPr>
          <a:xfrm>
            <a:off x="1259632" y="1700808"/>
            <a:ext cx="2088232" cy="3939540"/>
          </a:xfrm>
          <a:prstGeom prst="rect">
            <a:avLst/>
          </a:prstGeom>
          <a:noFill/>
        </p:spPr>
        <p:txBody>
          <a:bodyPr wrap="square" rtlCol="0">
            <a:spAutoFit/>
          </a:bodyPr>
          <a:lstStyle/>
          <a:p>
            <a:r>
              <a:rPr lang="en-GB" sz="25000" dirty="0">
                <a:solidFill>
                  <a:schemeClr val="bg1"/>
                </a:solidFill>
                <a:latin typeface="Arial Rounded MT Bold" panose="020F0704030504030204" pitchFamily="34" charset="0"/>
              </a:rPr>
              <a:t>2</a:t>
            </a:r>
          </a:p>
        </p:txBody>
      </p:sp>
    </p:spTree>
    <p:extLst>
      <p:ext uri="{BB962C8B-B14F-4D97-AF65-F5344CB8AC3E}">
        <p14:creationId xmlns:p14="http://schemas.microsoft.com/office/powerpoint/2010/main" val="7315281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3648" y="980728"/>
            <a:ext cx="6120680" cy="1138138"/>
          </a:xfrm>
        </p:spPr>
        <p:txBody>
          <a:bodyPr>
            <a:normAutofit/>
          </a:bodyPr>
          <a:lstStyle/>
          <a:p>
            <a:r>
              <a:rPr lang="en-GB" sz="3200" b="1" dirty="0">
                <a:solidFill>
                  <a:schemeClr val="accent2"/>
                </a:solidFill>
                <a:latin typeface="Arial Rounded MT Bold" panose="020F0704030504030204" pitchFamily="34" charset="0"/>
              </a:rPr>
              <a:t>NDICI’s Specific Targets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1726084" cy="1196752"/>
          </a:xfrm>
          <a:prstGeom prst="rect">
            <a:avLst/>
          </a:prstGeom>
        </p:spPr>
      </p:pic>
      <p:sp>
        <p:nvSpPr>
          <p:cNvPr id="2" name="Content Placeholder 1"/>
          <p:cNvSpPr>
            <a:spLocks noGrp="1"/>
          </p:cNvSpPr>
          <p:nvPr>
            <p:ph idx="1"/>
          </p:nvPr>
        </p:nvSpPr>
        <p:spPr>
          <a:xfrm>
            <a:off x="251520" y="1844824"/>
            <a:ext cx="8435280" cy="4392488"/>
          </a:xfrm>
        </p:spPr>
        <p:txBody>
          <a:bodyPr>
            <a:normAutofit fontScale="92500" lnSpcReduction="20000"/>
          </a:bodyPr>
          <a:lstStyle/>
          <a:p>
            <a:pPr>
              <a:buFont typeface="Wingdings" panose="05000000000000000000" pitchFamily="2" charset="2"/>
              <a:buChar char="Ø"/>
            </a:pPr>
            <a:r>
              <a:rPr lang="en-US" dirty="0">
                <a:latin typeface="Arial Rounded MT Bold" panose="020F0704030504030204" pitchFamily="34" charset="0"/>
              </a:rPr>
              <a:t>A level of at least </a:t>
            </a:r>
            <a:r>
              <a:rPr lang="en-US" b="1" dirty="0">
                <a:latin typeface="Arial Rounded MT Bold" panose="020F0704030504030204" pitchFamily="34" charset="0"/>
              </a:rPr>
              <a:t>92% of DAC-ability </a:t>
            </a:r>
            <a:r>
              <a:rPr lang="en-US" dirty="0">
                <a:latin typeface="Arial Rounded MT Bold" panose="020F0704030504030204" pitchFamily="34" charset="0"/>
              </a:rPr>
              <a:t>has been set for the whole instrument (article 3) – NDICI should contribute to the collective Union objective of providing </a:t>
            </a:r>
            <a:r>
              <a:rPr lang="en-US" b="1" dirty="0">
                <a:latin typeface="Arial Rounded MT Bold" panose="020F0704030504030204" pitchFamily="34" charset="0"/>
              </a:rPr>
              <a:t>0.7% GNI as ODA /0.2% for LDCs</a:t>
            </a:r>
          </a:p>
          <a:p>
            <a:pPr marL="0" indent="0">
              <a:buNone/>
            </a:pPr>
            <a:endParaRPr lang="en-US" dirty="0">
              <a:latin typeface="Arial Rounded MT Bold" panose="020F0704030504030204" pitchFamily="34" charset="0"/>
            </a:endParaRPr>
          </a:p>
          <a:p>
            <a:pPr>
              <a:buFont typeface="Wingdings" panose="05000000000000000000" pitchFamily="2" charset="2"/>
              <a:buChar char="Ø"/>
            </a:pPr>
            <a:r>
              <a:rPr lang="fr-BE" b="1" dirty="0" err="1">
                <a:latin typeface="Arial Rounded MT Bold" panose="020F0704030504030204" pitchFamily="34" charset="0"/>
              </a:rPr>
              <a:t>Other</a:t>
            </a:r>
            <a:r>
              <a:rPr lang="fr-BE" b="1" dirty="0">
                <a:latin typeface="Arial Rounded MT Bold" panose="020F0704030504030204" pitchFamily="34" charset="0"/>
              </a:rPr>
              <a:t> </a:t>
            </a:r>
            <a:r>
              <a:rPr lang="fr-BE" b="1" dirty="0" err="1">
                <a:latin typeface="Arial Rounded MT Bold" panose="020F0704030504030204" pitchFamily="34" charset="0"/>
              </a:rPr>
              <a:t>targets</a:t>
            </a:r>
            <a:endParaRPr lang="en-US" dirty="0">
              <a:latin typeface="Arial Rounded MT Bold" panose="020F0704030504030204" pitchFamily="34" charset="0"/>
            </a:endParaRPr>
          </a:p>
          <a:p>
            <a:pPr marL="685800" lvl="1">
              <a:buFont typeface="Wingdings" panose="05000000000000000000" pitchFamily="2" charset="2"/>
              <a:buChar char="à"/>
            </a:pPr>
            <a:r>
              <a:rPr lang="en-US" dirty="0">
                <a:latin typeface="Arial Rounded MT Bold" panose="020F0704030504030204" pitchFamily="34" charset="0"/>
              </a:rPr>
              <a:t>25% for climate-related actions</a:t>
            </a:r>
          </a:p>
          <a:p>
            <a:pPr marL="685800" lvl="1">
              <a:buFont typeface="Wingdings" panose="05000000000000000000" pitchFamily="2" charset="2"/>
              <a:buChar char="à"/>
            </a:pPr>
            <a:r>
              <a:rPr lang="en-US" dirty="0">
                <a:latin typeface="Arial Rounded MT Bold" panose="020F0704030504030204" pitchFamily="34" charset="0"/>
              </a:rPr>
              <a:t>20% of ODA-eligible funds for social inclusion and human development, including gender equality and women empowerment</a:t>
            </a:r>
          </a:p>
          <a:p>
            <a:pPr marL="685800" lvl="1">
              <a:buFont typeface="Wingdings" panose="05000000000000000000" pitchFamily="2" charset="2"/>
              <a:buChar char="à"/>
            </a:pPr>
            <a:r>
              <a:rPr lang="en-US" dirty="0">
                <a:latin typeface="Arial Rounded MT Bold" panose="020F0704030504030204" pitchFamily="34" charset="0"/>
              </a:rPr>
              <a:t>10% for migration-related actions</a:t>
            </a:r>
          </a:p>
          <a:p>
            <a:endParaRPr lang="en-US" dirty="0">
              <a:latin typeface="Arial Rounded MT Bold" panose="020F0704030504030204" pitchFamily="34" charset="0"/>
            </a:endParaRPr>
          </a:p>
          <a:p>
            <a:pPr marL="285750" indent="-285750">
              <a:buFont typeface="Wingdings" panose="05000000000000000000" pitchFamily="2" charset="2"/>
              <a:buChar char="Ø"/>
            </a:pPr>
            <a:r>
              <a:rPr lang="en-US" b="1" dirty="0">
                <a:latin typeface="Arial Rounded MT Bold" panose="020F0704030504030204" pitchFamily="34" charset="0"/>
              </a:rPr>
              <a:t>Mainstreaming</a:t>
            </a:r>
            <a:r>
              <a:rPr lang="en-US" dirty="0">
                <a:latin typeface="Arial Rounded MT Bold" panose="020F0704030504030204" pitchFamily="34" charset="0"/>
              </a:rPr>
              <a:t>: climate change, environmental protection and gender equality (article 8)</a:t>
            </a:r>
          </a:p>
          <a:p>
            <a:endParaRPr lang="en-GB" dirty="0">
              <a:latin typeface="Arial Rounded MT Bold" panose="020F0704030504030204" pitchFamily="34" charset="0"/>
            </a:endParaRPr>
          </a:p>
        </p:txBody>
      </p:sp>
    </p:spTree>
    <p:extLst>
      <p:ext uri="{BB962C8B-B14F-4D97-AF65-F5344CB8AC3E}">
        <p14:creationId xmlns:p14="http://schemas.microsoft.com/office/powerpoint/2010/main" val="26038601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sz="3600" i="0" kern="0" dirty="0">
                <a:solidFill>
                  <a:srgbClr val="FFFF00"/>
                </a:solidFill>
                <a:latin typeface="Arial Rounded MT Bold" panose="020F0704030504030204" pitchFamily="34" charset="0"/>
              </a:rPr>
              <a:t>Practical information</a:t>
            </a:r>
            <a:endParaRPr lang="en-GB" sz="3600" b="1" i="0" kern="0" dirty="0">
              <a:solidFill>
                <a:srgbClr val="FFFF00"/>
              </a:solidFill>
              <a:latin typeface="Arial Rounded MT Bold" panose="020F0704030504030204" pitchFamily="34" charset="0"/>
            </a:endParaRPr>
          </a:p>
        </p:txBody>
      </p:sp>
      <p:sp>
        <p:nvSpPr>
          <p:cNvPr id="10" name="TextBox 9"/>
          <p:cNvSpPr txBox="1"/>
          <p:nvPr/>
        </p:nvSpPr>
        <p:spPr>
          <a:xfrm>
            <a:off x="1259632" y="1700808"/>
            <a:ext cx="2088232" cy="3939540"/>
          </a:xfrm>
          <a:prstGeom prst="rect">
            <a:avLst/>
          </a:prstGeom>
          <a:noFill/>
        </p:spPr>
        <p:txBody>
          <a:bodyPr wrap="square" rtlCol="0">
            <a:spAutoFit/>
          </a:bodyPr>
          <a:lstStyle/>
          <a:p>
            <a:r>
              <a:rPr lang="en-GB" sz="25000" dirty="0">
                <a:solidFill>
                  <a:schemeClr val="bg1"/>
                </a:solidFill>
                <a:latin typeface="Arial Rounded MT Bold" panose="020F0704030504030204" pitchFamily="34" charset="0"/>
              </a:rPr>
              <a:t>6</a:t>
            </a:r>
          </a:p>
        </p:txBody>
      </p:sp>
    </p:spTree>
    <p:extLst>
      <p:ext uri="{BB962C8B-B14F-4D97-AF65-F5344CB8AC3E}">
        <p14:creationId xmlns:p14="http://schemas.microsoft.com/office/powerpoint/2010/main" val="20467757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sp>
        <p:nvSpPr>
          <p:cNvPr id="6" name="Title 5"/>
          <p:cNvSpPr txBox="1">
            <a:spLocks/>
          </p:cNvSpPr>
          <p:nvPr/>
        </p:nvSpPr>
        <p:spPr bwMode="auto">
          <a:xfrm>
            <a:off x="971600" y="692696"/>
            <a:ext cx="7124328" cy="4320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US" sz="2800" kern="0" dirty="0">
                <a:solidFill>
                  <a:srgbClr val="24439C"/>
                </a:solidFill>
                <a:latin typeface="Arial Rounded MT Bold" panose="020F0704030504030204" pitchFamily="34" charset="0"/>
              </a:rPr>
              <a:t>EU Delegation on social media</a:t>
            </a:r>
            <a:endParaRPr lang="en-GB" sz="2800" kern="0" dirty="0">
              <a:solidFill>
                <a:srgbClr val="24439C"/>
              </a:solidFill>
              <a:latin typeface="Arial Rounded MT Bold" panose="020F0704030504030204" pitchFamily="34" charset="0"/>
            </a:endParaRPr>
          </a:p>
        </p:txBody>
      </p:sp>
      <p:pic>
        <p:nvPicPr>
          <p:cNvPr id="10" name="Picture 4" descr="U:\Brussels infopoint\logos-and-badges_f-logo_online\png\FB-f-Logo__blue_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893" y="1630334"/>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U:\Brussels infopoint\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269" y="2575732"/>
            <a:ext cx="50323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U:\Brussels infopoint\YouTube-logo-full_col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852" y="4005064"/>
            <a:ext cx="11652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384" t="21396" r="26383" b="22267"/>
          <a:stretch/>
        </p:blipFill>
        <p:spPr bwMode="auto">
          <a:xfrm>
            <a:off x="476715" y="5089006"/>
            <a:ext cx="694532" cy="620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1"/>
          <p:cNvSpPr>
            <a:spLocks noGrp="1"/>
          </p:cNvSpPr>
          <p:nvPr>
            <p:ph idx="1"/>
          </p:nvPr>
        </p:nvSpPr>
        <p:spPr>
          <a:xfrm>
            <a:off x="254852" y="1630334"/>
            <a:ext cx="8431947" cy="4606978"/>
          </a:xfrm>
        </p:spPr>
        <p:txBody>
          <a:bodyPr>
            <a:normAutofit/>
          </a:bodyPr>
          <a:lstStyle/>
          <a:p>
            <a:pPr marL="0" indent="0">
              <a:buNone/>
            </a:pPr>
            <a:r>
              <a:rPr lang="en-US" dirty="0" smtClean="0">
                <a:latin typeface="Arial Rounded MT Bold" panose="020F0704030504030204" pitchFamily="34" charset="0"/>
              </a:rPr>
              <a:t>	@</a:t>
            </a:r>
            <a:r>
              <a:rPr lang="en-US" dirty="0" err="1" smtClean="0">
                <a:latin typeface="Arial Rounded MT Bold" panose="020F0704030504030204" pitchFamily="34" charset="0"/>
              </a:rPr>
              <a:t>EUinPakistan</a:t>
            </a:r>
            <a:endParaRPr lang="en-US" dirty="0" smtClean="0">
              <a:latin typeface="Arial Rounded MT Bold" panose="020F0704030504030204" pitchFamily="34" charset="0"/>
            </a:endParaRPr>
          </a:p>
          <a:p>
            <a:pPr indent="0">
              <a:buNone/>
            </a:pPr>
            <a:endParaRPr lang="en-GB" dirty="0" smtClean="0">
              <a:latin typeface="Arial Rounded MT Bold" panose="020F0704030504030204" pitchFamily="34" charset="0"/>
            </a:endParaRPr>
          </a:p>
          <a:p>
            <a:pPr indent="0">
              <a:buNone/>
            </a:pPr>
            <a:r>
              <a:rPr lang="en-GB" dirty="0">
                <a:latin typeface="Arial Rounded MT Bold" panose="020F0704030504030204" pitchFamily="34" charset="0"/>
              </a:rPr>
              <a:t>	</a:t>
            </a:r>
            <a:r>
              <a:rPr lang="en-GB" dirty="0" smtClean="0">
                <a:latin typeface="Arial Rounded MT Bold" panose="020F0704030504030204" pitchFamily="34" charset="0"/>
              </a:rPr>
              <a:t>@</a:t>
            </a:r>
            <a:r>
              <a:rPr lang="en-GB" dirty="0" err="1" smtClean="0">
                <a:latin typeface="Arial Rounded MT Bold" panose="020F0704030504030204" pitchFamily="34" charset="0"/>
              </a:rPr>
              <a:t>EUPakistan</a:t>
            </a:r>
            <a:endParaRPr lang="en-GB" dirty="0" smtClean="0">
              <a:latin typeface="Arial Rounded MT Bold" panose="020F0704030504030204" pitchFamily="34" charset="0"/>
            </a:endParaRPr>
          </a:p>
          <a:p>
            <a:pPr indent="0">
              <a:buNone/>
            </a:pPr>
            <a:endParaRPr lang="en-GB" dirty="0" smtClean="0">
              <a:latin typeface="Arial Rounded MT Bold" panose="020F0704030504030204" pitchFamily="34" charset="0"/>
            </a:endParaRPr>
          </a:p>
          <a:p>
            <a:pPr indent="0">
              <a:buNone/>
            </a:pPr>
            <a:r>
              <a:rPr lang="en-GB" dirty="0" smtClean="0">
                <a:latin typeface="Arial Rounded MT Bold" panose="020F0704030504030204" pitchFamily="34" charset="0"/>
              </a:rPr>
              <a:t>Web	</a:t>
            </a:r>
            <a:r>
              <a:rPr lang="en-GB" dirty="0" smtClean="0">
                <a:latin typeface="Arial Rounded MT Bold" panose="020F0704030504030204" pitchFamily="34" charset="0"/>
                <a:hlinkClick r:id="rId8"/>
              </a:rPr>
              <a:t>https://eeas.europa.eu/delegations/pakistan_en</a:t>
            </a:r>
            <a:endParaRPr lang="en-GB" dirty="0" smtClean="0">
              <a:latin typeface="Arial Rounded MT Bold" panose="020F0704030504030204" pitchFamily="34" charset="0"/>
            </a:endParaRPr>
          </a:p>
          <a:p>
            <a:pPr indent="0">
              <a:buNone/>
            </a:pPr>
            <a:r>
              <a:rPr lang="en-GB" dirty="0">
                <a:latin typeface="Arial Rounded MT Bold" panose="020F0704030504030204" pitchFamily="34" charset="0"/>
              </a:rPr>
              <a:t>	</a:t>
            </a:r>
            <a:endParaRPr lang="en-GB" dirty="0" smtClean="0">
              <a:latin typeface="Arial Rounded MT Bold" panose="020F0704030504030204" pitchFamily="34" charset="0"/>
            </a:endParaRPr>
          </a:p>
          <a:p>
            <a:pPr indent="0">
              <a:buNone/>
            </a:pPr>
            <a:r>
              <a:rPr lang="en-GB" dirty="0">
                <a:latin typeface="Arial Rounded MT Bold" panose="020F0704030504030204" pitchFamily="34" charset="0"/>
              </a:rPr>
              <a:t>	</a:t>
            </a:r>
            <a:r>
              <a:rPr lang="en-GB" dirty="0" smtClean="0">
                <a:latin typeface="Arial Rounded MT Bold" panose="020F0704030504030204" pitchFamily="34" charset="0"/>
              </a:rPr>
              <a:t>EU Delegation to Pakistan</a:t>
            </a:r>
          </a:p>
          <a:p>
            <a:pPr indent="0">
              <a:buNone/>
            </a:pPr>
            <a:endParaRPr lang="en-GB" dirty="0">
              <a:latin typeface="Arial Rounded MT Bold" panose="020F0704030504030204" pitchFamily="34" charset="0"/>
            </a:endParaRPr>
          </a:p>
          <a:p>
            <a:pPr indent="0">
              <a:buNone/>
            </a:pPr>
            <a:r>
              <a:rPr lang="en-GB" dirty="0" smtClean="0">
                <a:latin typeface="Arial Rounded MT Bold" panose="020F0704030504030204" pitchFamily="34" charset="0"/>
              </a:rPr>
              <a:t>	@</a:t>
            </a:r>
            <a:r>
              <a:rPr lang="en-GB" dirty="0" err="1" smtClean="0">
                <a:latin typeface="Arial Rounded MT Bold" panose="020F0704030504030204" pitchFamily="34" charset="0"/>
              </a:rPr>
              <a:t>eudelegaitonpakistan</a:t>
            </a:r>
            <a:endParaRPr lang="en-GB" dirty="0" smtClean="0">
              <a:latin typeface="Arial Rounded MT Bold" panose="020F0704030504030204" pitchFamily="34" charset="0"/>
            </a:endParaRPr>
          </a:p>
          <a:p>
            <a:pPr indent="0">
              <a:buNone/>
            </a:pPr>
            <a:endParaRPr lang="en-GB" dirty="0">
              <a:latin typeface="Arial Rounded MT Bold" panose="020F0704030504030204" pitchFamily="34" charset="0"/>
            </a:endParaRPr>
          </a:p>
          <a:p>
            <a:pPr indent="0">
              <a:buNone/>
            </a:pPr>
            <a:endParaRPr lang="en-GB" dirty="0">
              <a:latin typeface="Arial Rounded MT Bold" panose="020F0704030504030204" pitchFamily="34" charset="0"/>
            </a:endParaRPr>
          </a:p>
        </p:txBody>
      </p:sp>
    </p:spTree>
    <p:extLst>
      <p:ext uri="{BB962C8B-B14F-4D97-AF65-F5344CB8AC3E}">
        <p14:creationId xmlns:p14="http://schemas.microsoft.com/office/powerpoint/2010/main" val="259474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1196752"/>
            <a:ext cx="7704856" cy="1138138"/>
          </a:xfrm>
        </p:spPr>
        <p:txBody>
          <a:bodyPr>
            <a:normAutofit/>
          </a:bodyPr>
          <a:lstStyle/>
          <a:p>
            <a:r>
              <a:rPr lang="en-GB" sz="3200" b="1" dirty="0">
                <a:solidFill>
                  <a:schemeClr val="accent2"/>
                </a:solidFill>
                <a:latin typeface="Arial Rounded MT Bold" panose="020F0704030504030204" pitchFamily="34" charset="0"/>
              </a:rPr>
              <a:t>EU Financial Transparency System (FTS)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1726084" cy="1196752"/>
          </a:xfrm>
          <a:prstGeom prst="rect">
            <a:avLst/>
          </a:prstGeom>
        </p:spPr>
      </p:pic>
      <p:sp>
        <p:nvSpPr>
          <p:cNvPr id="2" name="Content Placeholder 1"/>
          <p:cNvSpPr>
            <a:spLocks noGrp="1"/>
          </p:cNvSpPr>
          <p:nvPr>
            <p:ph idx="1"/>
          </p:nvPr>
        </p:nvSpPr>
        <p:spPr>
          <a:xfrm>
            <a:off x="251520" y="2492896"/>
            <a:ext cx="8435280" cy="4032448"/>
          </a:xfrm>
        </p:spPr>
        <p:txBody>
          <a:bodyPr>
            <a:normAutofit lnSpcReduction="10000"/>
          </a:bodyPr>
          <a:lstStyle/>
          <a:p>
            <a:r>
              <a:rPr lang="en-US" dirty="0"/>
              <a:t>https://ec.europa.eu/budget/fts/index_en.htm</a:t>
            </a:r>
          </a:p>
          <a:p>
            <a:endParaRPr lang="en-US" dirty="0"/>
          </a:p>
          <a:p>
            <a:pPr algn="just"/>
            <a:r>
              <a:rPr lang="en-US" dirty="0"/>
              <a:t>FTS lets you search through the beneficiaries of funding from the EU budget implemented directly at headquarters or in EU delegations.</a:t>
            </a:r>
          </a:p>
          <a:p>
            <a:pPr algn="just"/>
            <a:endParaRPr lang="en-US" dirty="0"/>
          </a:p>
          <a:p>
            <a:pPr algn="just"/>
            <a:r>
              <a:rPr lang="en-US" dirty="0"/>
              <a:t>FTS does not provide information on funding from the EU budget implemented indirectly by other international </a:t>
            </a:r>
            <a:r>
              <a:rPr lang="en-US" dirty="0" err="1"/>
              <a:t>organisations</a:t>
            </a:r>
            <a:r>
              <a:rPr lang="en-US" dirty="0"/>
              <a:t> or non-EU countries ('indirect management').</a:t>
            </a:r>
          </a:p>
          <a:p>
            <a:endParaRPr lang="en-GB" dirty="0">
              <a:latin typeface="Arial Rounded MT Bold" panose="020F0704030504030204" pitchFamily="34" charset="0"/>
            </a:endParaRPr>
          </a:p>
        </p:txBody>
      </p:sp>
    </p:spTree>
    <p:extLst>
      <p:ext uri="{BB962C8B-B14F-4D97-AF65-F5344CB8AC3E}">
        <p14:creationId xmlns:p14="http://schemas.microsoft.com/office/powerpoint/2010/main" val="14423143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2555776" y="3501008"/>
            <a:ext cx="4071222" cy="2520280"/>
          </a:xfrm>
        </p:spPr>
        <p:txBody>
          <a:bodyPr>
            <a:normAutofit fontScale="90000"/>
          </a:bodyPr>
          <a:lstStyle/>
          <a:p>
            <a:pPr lvl="0">
              <a:lnSpc>
                <a:spcPct val="100000"/>
              </a:lnSpc>
              <a:spcBef>
                <a:spcPct val="20000"/>
              </a:spcBef>
            </a:pPr>
            <a:r>
              <a:rPr lang="en-GB" sz="6300" b="0" dirty="0">
                <a:solidFill>
                  <a:srgbClr val="FFFF00"/>
                </a:solidFill>
                <a:latin typeface="Segoe UI" panose="020B0502040204020203" pitchFamily="34" charset="0"/>
                <a:ea typeface="Segoe UI" panose="020B0502040204020203" pitchFamily="34" charset="0"/>
                <a:cs typeface="Segoe UI" panose="020B0502040204020203" pitchFamily="34" charset="0"/>
              </a:rPr>
              <a:t>Thank you </a:t>
            </a:r>
            <a:r>
              <a:rPr lang="en-GB" sz="4400" b="0" dirty="0">
                <a:latin typeface="Segoe UI" panose="020B0502040204020203" pitchFamily="34" charset="0"/>
                <a:ea typeface="Segoe UI" panose="020B0502040204020203" pitchFamily="34" charset="0"/>
                <a:cs typeface="Segoe UI" panose="020B0502040204020203" pitchFamily="34" charset="0"/>
              </a:rPr>
              <a:t/>
            </a:r>
            <a:br>
              <a:rPr lang="en-GB" sz="4400" b="0" dirty="0">
                <a:latin typeface="Segoe UI" panose="020B0502040204020203" pitchFamily="34" charset="0"/>
                <a:ea typeface="Segoe UI" panose="020B0502040204020203" pitchFamily="34" charset="0"/>
                <a:cs typeface="Segoe UI" panose="020B0502040204020203" pitchFamily="34" charset="0"/>
              </a:rPr>
            </a:br>
            <a:r>
              <a:rPr lang="en-GB" sz="2800" b="0" dirty="0">
                <a:solidFill>
                  <a:schemeClr val="bg1"/>
                </a:solidFill>
                <a:latin typeface="Segoe UI" panose="020B0502040204020203" pitchFamily="34" charset="0"/>
                <a:ea typeface="Segoe UI" panose="020B0502040204020203" pitchFamily="34" charset="0"/>
                <a:cs typeface="Segoe UI" panose="020B0502040204020203" pitchFamily="34" charset="0"/>
              </a:rPr>
              <a:t>FOR YOUR ATTENTION</a:t>
            </a:r>
            <a:br>
              <a:rPr lang="en-GB" sz="2800" b="0"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GB" sz="2800" dirty="0">
                <a:solidFill>
                  <a:schemeClr val="bg1"/>
                </a:solidFill>
                <a:latin typeface="Segoe UI" panose="020B0502040204020203" pitchFamily="34" charset="0"/>
                <a:ea typeface="Segoe UI" panose="020B0502040204020203" pitchFamily="34" charset="0"/>
                <a:cs typeface="Segoe UI" panose="020B0502040204020203" pitchFamily="34" charset="0"/>
              </a:rPr>
              <a:t/>
            </a:r>
            <a:br>
              <a:rPr lang="en-GB" sz="2800"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GB" sz="2800" dirty="0">
                <a:solidFill>
                  <a:schemeClr val="bg1"/>
                </a:solidFill>
                <a:latin typeface="Segoe UI" panose="020B0502040204020203" pitchFamily="34" charset="0"/>
                <a:ea typeface="Segoe UI" panose="020B0502040204020203" pitchFamily="34" charset="0"/>
                <a:cs typeface="Segoe UI" panose="020B0502040204020203" pitchFamily="34" charset="0"/>
              </a:rPr>
              <a:t/>
            </a:r>
            <a:br>
              <a:rPr lang="en-GB" sz="2800"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ur-PK" sz="6000" dirty="0">
                <a:solidFill>
                  <a:prstClr val="white"/>
                </a:solidFill>
                <a:latin typeface="Calibri"/>
                <a:ea typeface="+mn-ea"/>
                <a:cs typeface="Arial"/>
              </a:rPr>
              <a:t>بہت شکریہ</a:t>
            </a:r>
            <a:r>
              <a:rPr lang="fr-BE" sz="6000" dirty="0">
                <a:solidFill>
                  <a:prstClr val="white"/>
                </a:solidFill>
                <a:latin typeface="Calibri"/>
                <a:ea typeface="+mn-ea"/>
                <a:cs typeface="+mn-cs"/>
              </a:rPr>
              <a:t/>
            </a:r>
            <a:br>
              <a:rPr lang="fr-BE" sz="6000" dirty="0">
                <a:solidFill>
                  <a:prstClr val="white"/>
                </a:solidFill>
                <a:latin typeface="Calibri"/>
                <a:ea typeface="+mn-ea"/>
                <a:cs typeface="+mn-cs"/>
              </a:rPr>
            </a:br>
            <a:endParaRPr lang="en-GB" sz="3600"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20847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26942017"/>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5"/>
          <p:cNvSpPr txBox="1">
            <a:spLocks/>
          </p:cNvSpPr>
          <p:nvPr/>
        </p:nvSpPr>
        <p:spPr bwMode="auto">
          <a:xfrm>
            <a:off x="152949" y="1304764"/>
            <a:ext cx="8820472"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altLang="en-US" sz="2800" kern="1200">
                <a:solidFill>
                  <a:srgbClr val="24439C"/>
                </a:solidFill>
                <a:latin typeface="Arial Rounded MT Bold" panose="020F0704030504030204" pitchFamily="34" charset="0"/>
              </a:rPr>
              <a:t>Development cooperation under the </a:t>
            </a:r>
            <a:br>
              <a:rPr lang="en-GB" altLang="en-US" sz="2800" kern="1200">
                <a:solidFill>
                  <a:srgbClr val="24439C"/>
                </a:solidFill>
                <a:latin typeface="Arial Rounded MT Bold" panose="020F0704030504030204" pitchFamily="34" charset="0"/>
              </a:rPr>
            </a:br>
            <a:r>
              <a:rPr lang="en-GB" altLang="en-US" sz="2800" kern="1200">
                <a:solidFill>
                  <a:srgbClr val="24439C"/>
                </a:solidFill>
                <a:latin typeface="Arial Rounded MT Bold" panose="020F0704030504030204" pitchFamily="34" charset="0"/>
              </a:rPr>
              <a:t>Treaty on the Functioning of the EU (TFEU)</a:t>
            </a:r>
            <a:endParaRPr lang="en-GB" sz="2800" kern="0" dirty="0">
              <a:solidFill>
                <a:srgbClr val="24439C"/>
              </a:solidFill>
              <a:latin typeface="Arial Rounded MT Bold" panose="020F0704030504030204" pitchFamily="34" charset="0"/>
            </a:endParaRPr>
          </a:p>
        </p:txBody>
      </p:sp>
      <p:sp>
        <p:nvSpPr>
          <p:cNvPr id="6" name="Horizontal Scroll 5"/>
          <p:cNvSpPr/>
          <p:nvPr/>
        </p:nvSpPr>
        <p:spPr>
          <a:xfrm>
            <a:off x="501684" y="1880828"/>
            <a:ext cx="7600918" cy="2160240"/>
          </a:xfrm>
          <a:prstGeom prst="horizontalScroll">
            <a:avLst/>
          </a:prstGeom>
          <a:solidFill>
            <a:srgbClr val="FFC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latin typeface="Arial Rounded MT Bold" panose="020F0704030504030204" pitchFamily="34" charset="0"/>
            </a:endParaRPr>
          </a:p>
        </p:txBody>
      </p:sp>
      <p:sp>
        <p:nvSpPr>
          <p:cNvPr id="7" name="Horizontal Scroll 6"/>
          <p:cNvSpPr/>
          <p:nvPr/>
        </p:nvSpPr>
        <p:spPr>
          <a:xfrm>
            <a:off x="873029" y="3991098"/>
            <a:ext cx="7676728" cy="2160240"/>
          </a:xfrm>
          <a:prstGeom prst="horizontalScroll">
            <a:avLst/>
          </a:prstGeom>
          <a:solidFill>
            <a:srgbClr val="86083E"/>
          </a:solidFill>
          <a:ln>
            <a:solidFill>
              <a:schemeClr val="bg1"/>
            </a:solidFill>
          </a:ln>
          <a:effectLst/>
          <a:scene3d>
            <a:camera prst="orthographicFront">
              <a:rot lat="0" lon="21594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latin typeface="Arial Rounded MT Bold" panose="020F0704030504030204" pitchFamily="34" charset="0"/>
            </a:endParaRPr>
          </a:p>
        </p:txBody>
      </p:sp>
      <p:sp>
        <p:nvSpPr>
          <p:cNvPr id="9" name="Rectangle 6"/>
          <p:cNvSpPr>
            <a:spLocks noChangeArrowheads="1"/>
          </p:cNvSpPr>
          <p:nvPr/>
        </p:nvSpPr>
        <p:spPr bwMode="auto">
          <a:xfrm>
            <a:off x="1521101" y="4409498"/>
            <a:ext cx="674059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GB" altLang="en-US" sz="1800" b="0" i="1" dirty="0">
                <a:solidFill>
                  <a:srgbClr val="FFC000"/>
                </a:solidFill>
                <a:latin typeface="Arial Rounded MT Bold" panose="020F0704030504030204" pitchFamily="34" charset="0"/>
              </a:rPr>
              <a:t>“</a:t>
            </a:r>
            <a:r>
              <a:rPr lang="en-GB" altLang="en-US" sz="2200" b="0" i="1" dirty="0">
                <a:solidFill>
                  <a:srgbClr val="FFC000"/>
                </a:solidFill>
                <a:latin typeface="Arial Rounded MT Bold" panose="020F0704030504030204" pitchFamily="34" charset="0"/>
              </a:rPr>
              <a:t>The Union shall take account of the objectives of development cooperation in the policies that it implements which are likely to affect developing </a:t>
            </a:r>
            <a:r>
              <a:rPr lang="en-GB" altLang="en-US" sz="2200" b="0" i="1" dirty="0">
                <a:solidFill>
                  <a:srgbClr val="FFD44B"/>
                </a:solidFill>
                <a:latin typeface="Arial Rounded MT Bold" panose="020F0704030504030204" pitchFamily="34" charset="0"/>
              </a:rPr>
              <a:t>countries.” (TFEU </a:t>
            </a:r>
            <a:r>
              <a:rPr lang="en-GB" altLang="en-US" sz="2200" b="0" i="1" dirty="0">
                <a:solidFill>
                  <a:srgbClr val="FFC000"/>
                </a:solidFill>
                <a:latin typeface="Arial Rounded MT Bold" panose="020F0704030504030204" pitchFamily="34" charset="0"/>
              </a:rPr>
              <a:t>Art. 208)</a:t>
            </a:r>
          </a:p>
        </p:txBody>
      </p:sp>
      <p:sp>
        <p:nvSpPr>
          <p:cNvPr id="10" name="Rectangle 3"/>
          <p:cNvSpPr txBox="1">
            <a:spLocks noChangeArrowheads="1"/>
          </p:cNvSpPr>
          <p:nvPr/>
        </p:nvSpPr>
        <p:spPr bwMode="auto">
          <a:xfrm>
            <a:off x="873029" y="2340071"/>
            <a:ext cx="7045067" cy="108011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92500" lnSpcReduction="10000"/>
          </a:bodyPr>
          <a:lstStyle>
            <a:lvl1pPr marL="0" indent="0" algn="l" rtl="0" eaLnBrk="0" fontAlgn="base" hangingPunct="0">
              <a:spcBef>
                <a:spcPts val="0"/>
              </a:spcBef>
              <a:spcAft>
                <a:spcPct val="0"/>
              </a:spcAft>
              <a:buClr>
                <a:srgbClr val="0F5494"/>
              </a:buClr>
              <a:buNone/>
              <a:defRPr sz="2400" i="0">
                <a:solidFill>
                  <a:srgbClr val="0F5494"/>
                </a:solidFill>
                <a:latin typeface="+mn-lt"/>
                <a:ea typeface="+mn-ea"/>
                <a:cs typeface="+mn-cs"/>
              </a:defRPr>
            </a:lvl1pPr>
            <a:lvl2pPr marL="720000" indent="-360000" algn="l" rtl="0" eaLnBrk="0" fontAlgn="base" hangingPunct="0">
              <a:spcBef>
                <a:spcPts val="1000"/>
              </a:spcBef>
              <a:spcAft>
                <a:spcPct val="0"/>
              </a:spcAft>
              <a:buClr>
                <a:srgbClr val="669966"/>
              </a:buClr>
              <a:buChar char="•"/>
              <a:defRPr sz="2000" b="0">
                <a:solidFill>
                  <a:srgbClr val="666666"/>
                </a:solidFill>
                <a:latin typeface="+mn-lt"/>
              </a:defRPr>
            </a:lvl2pPr>
            <a:lvl3pPr marL="1080000" indent="-360000" algn="l" rtl="0" eaLnBrk="0" fontAlgn="base" hangingPunct="0">
              <a:spcBef>
                <a:spcPts val="8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spcBef>
                <a:spcPct val="0"/>
              </a:spcBef>
            </a:pPr>
            <a:r>
              <a:rPr lang="en-GB" altLang="en-US" b="0" i="1" kern="0" dirty="0">
                <a:solidFill>
                  <a:srgbClr val="24439C"/>
                </a:solidFill>
                <a:latin typeface="Arial Rounded MT Bold" panose="020F0704030504030204" pitchFamily="34" charset="0"/>
              </a:rPr>
              <a:t>“Union development cooperation policy shall have as its primary objective the reduction and, in the long term, the eradication of </a:t>
            </a:r>
            <a:r>
              <a:rPr lang="en-GB" altLang="en-US" b="0" i="1" kern="0" dirty="0">
                <a:solidFill>
                  <a:schemeClr val="accent2"/>
                </a:solidFill>
                <a:latin typeface="Arial Rounded MT Bold" panose="020F0704030504030204" pitchFamily="34" charset="0"/>
              </a:rPr>
              <a:t>poverty” (TFEU </a:t>
            </a:r>
            <a:r>
              <a:rPr lang="en-GB" altLang="en-US" b="0" i="1" kern="0" dirty="0">
                <a:solidFill>
                  <a:srgbClr val="24439C"/>
                </a:solidFill>
                <a:latin typeface="Arial Rounded MT Bold" panose="020F0704030504030204" pitchFamily="34" charset="0"/>
              </a:rPr>
              <a:t>Art. 208)</a:t>
            </a:r>
          </a:p>
        </p:txBody>
      </p:sp>
    </p:spTree>
    <p:extLst>
      <p:ext uri="{BB962C8B-B14F-4D97-AF65-F5344CB8AC3E}">
        <p14:creationId xmlns:p14="http://schemas.microsoft.com/office/powerpoint/2010/main" val="3646520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928522233"/>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5"/>
          <p:cNvSpPr txBox="1">
            <a:spLocks/>
          </p:cNvSpPr>
          <p:nvPr/>
        </p:nvSpPr>
        <p:spPr bwMode="auto">
          <a:xfrm>
            <a:off x="179512" y="482868"/>
            <a:ext cx="7772400" cy="4320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altLang="en-US" sz="2800" kern="1200" dirty="0">
                <a:solidFill>
                  <a:srgbClr val="24439C"/>
                </a:solidFill>
                <a:latin typeface="Arial Rounded MT Bold" panose="020F0704030504030204" pitchFamily="34" charset="0"/>
              </a:rPr>
              <a:t>EU cooperation policy &amp; history (1)</a:t>
            </a:r>
            <a:endParaRPr lang="en-GB" sz="2800" kern="0" dirty="0">
              <a:solidFill>
                <a:srgbClr val="24439C"/>
              </a:solidFill>
              <a:latin typeface="Arial Rounded MT Bold" panose="020F0704030504030204" pitchFamily="34" charset="0"/>
            </a:endParaRPr>
          </a:p>
        </p:txBody>
      </p:sp>
      <p:sp>
        <p:nvSpPr>
          <p:cNvPr id="9" name="Subtitle 6"/>
          <p:cNvSpPr txBox="1">
            <a:spLocks/>
          </p:cNvSpPr>
          <p:nvPr/>
        </p:nvSpPr>
        <p:spPr bwMode="auto">
          <a:xfrm>
            <a:off x="179512" y="1124744"/>
            <a:ext cx="8712968" cy="5544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indent="0" algn="just">
              <a:spcAft>
                <a:spcPct val="20000"/>
              </a:spcAft>
              <a:buNone/>
            </a:pPr>
            <a:r>
              <a:rPr lang="en-GB" altLang="en-US" sz="2100" b="1" i="0" kern="0" dirty="0">
                <a:solidFill>
                  <a:srgbClr val="FF9900"/>
                </a:solidFill>
                <a:latin typeface="Arial Rounded MT Bold" panose="020F0704030504030204" pitchFamily="34" charset="0"/>
              </a:rPr>
              <a:t>1958  </a:t>
            </a:r>
            <a:r>
              <a:rPr lang="en-GB" altLang="en-US" sz="2100" b="0" i="0" kern="0" dirty="0">
                <a:solidFill>
                  <a:srgbClr val="24439C"/>
                </a:solidFill>
                <a:latin typeface="Arial Rounded MT Bold" panose="020F0704030504030204" pitchFamily="34" charset="0"/>
              </a:rPr>
              <a:t>The European Communities  Development  policy is part of foreign policy </a:t>
            </a:r>
          </a:p>
          <a:p>
            <a:pPr indent="0" algn="just">
              <a:buNone/>
            </a:pPr>
            <a:r>
              <a:rPr lang="en-GB" altLang="en-US" sz="2100" b="1" i="0" kern="0" dirty="0">
                <a:solidFill>
                  <a:srgbClr val="FF9900"/>
                </a:solidFill>
                <a:latin typeface="Arial Rounded MT Bold" panose="020F0704030504030204" pitchFamily="34" charset="0"/>
              </a:rPr>
              <a:t>1950s - 1990s</a:t>
            </a:r>
          </a:p>
          <a:p>
            <a:pPr indent="0" algn="just">
              <a:lnSpc>
                <a:spcPts val="2400"/>
              </a:lnSpc>
              <a:buNone/>
            </a:pPr>
            <a:r>
              <a:rPr lang="en-GB" altLang="en-US" sz="2100" b="0" i="0" kern="0" dirty="0">
                <a:solidFill>
                  <a:srgbClr val="24439C"/>
                </a:solidFill>
                <a:latin typeface="Arial Rounded MT Bold" panose="020F0704030504030204" pitchFamily="34" charset="0"/>
              </a:rPr>
              <a:t>EU expansion of aid to ACP, Eastern Europe, Mediterranean, Asia, Latin America, Balkans and birth of thematic programmes  like human rights. From association to partnership agreements</a:t>
            </a:r>
          </a:p>
          <a:p>
            <a:pPr indent="0" algn="just">
              <a:lnSpc>
                <a:spcPts val="2400"/>
              </a:lnSpc>
              <a:buNone/>
            </a:pPr>
            <a:r>
              <a:rPr lang="en-GB" altLang="en-US" sz="2100" b="1" i="0" kern="0" dirty="0">
                <a:solidFill>
                  <a:srgbClr val="FF9900"/>
                </a:solidFill>
                <a:latin typeface="Arial Rounded MT Bold" panose="020F0704030504030204" pitchFamily="34" charset="0"/>
              </a:rPr>
              <a:t>1992  </a:t>
            </a:r>
            <a:r>
              <a:rPr lang="en-GB" altLang="en-US" sz="2100" b="0" i="0" kern="0" dirty="0">
                <a:solidFill>
                  <a:srgbClr val="24439C"/>
                </a:solidFill>
                <a:latin typeface="Arial Rounded MT Bold" panose="020F0704030504030204" pitchFamily="34" charset="0"/>
              </a:rPr>
              <a:t>UN Earth Summit, Rio de Janeiro - Climate Change Convention</a:t>
            </a:r>
          </a:p>
          <a:p>
            <a:pPr indent="0" algn="just">
              <a:lnSpc>
                <a:spcPts val="2400"/>
              </a:lnSpc>
              <a:buNone/>
            </a:pPr>
            <a:r>
              <a:rPr lang="en-GB" altLang="en-US" sz="2100" b="1" i="0" kern="0" dirty="0">
                <a:solidFill>
                  <a:srgbClr val="FF9900"/>
                </a:solidFill>
                <a:latin typeface="Arial Rounded MT Bold" panose="020F0704030504030204" pitchFamily="34" charset="0"/>
              </a:rPr>
              <a:t>2000 </a:t>
            </a:r>
          </a:p>
          <a:p>
            <a:pPr indent="0" algn="just">
              <a:lnSpc>
                <a:spcPts val="2400"/>
              </a:lnSpc>
              <a:buNone/>
            </a:pPr>
            <a:r>
              <a:rPr lang="en-GB" altLang="en-US" sz="2100" b="0" i="0" kern="0" dirty="0">
                <a:solidFill>
                  <a:srgbClr val="24439C"/>
                </a:solidFill>
                <a:latin typeface="Arial Rounded MT Bold" panose="020F0704030504030204" pitchFamily="34" charset="0"/>
              </a:rPr>
              <a:t>UN 8 Millennium Development Goals: fixing poverty reduction objectives for 2015</a:t>
            </a:r>
          </a:p>
          <a:p>
            <a:pPr indent="0" algn="just">
              <a:lnSpc>
                <a:spcPct val="80000"/>
              </a:lnSpc>
              <a:buNone/>
            </a:pPr>
            <a:endParaRPr lang="en-GB" altLang="en-US" sz="2100" b="0" i="0" kern="0" dirty="0">
              <a:solidFill>
                <a:srgbClr val="24439C"/>
              </a:solidFill>
              <a:latin typeface="Arial Rounded MT Bold" panose="020F0704030504030204" pitchFamily="34" charset="0"/>
            </a:endParaRPr>
          </a:p>
          <a:p>
            <a:pPr indent="0" algn="just">
              <a:lnSpc>
                <a:spcPct val="80000"/>
              </a:lnSpc>
              <a:buNone/>
            </a:pPr>
            <a:r>
              <a:rPr lang="en-US" altLang="en-US" sz="2100" i="0" kern="0" dirty="0">
                <a:solidFill>
                  <a:srgbClr val="FF9900"/>
                </a:solidFill>
                <a:latin typeface="Arial Rounded MT Bold" panose="020F0704030504030204" pitchFamily="34" charset="0"/>
              </a:rPr>
              <a:t>2002 </a:t>
            </a:r>
            <a:r>
              <a:rPr lang="en-US" altLang="en-US" sz="2100" b="0" i="0" kern="0" dirty="0">
                <a:solidFill>
                  <a:srgbClr val="24439C"/>
                </a:solidFill>
                <a:latin typeface="Arial Rounded MT Bold" panose="020F0704030504030204" pitchFamily="34" charset="0"/>
              </a:rPr>
              <a:t>Monterrey: more resources, EU countries commit to 0.7 % GNI for ODA</a:t>
            </a:r>
          </a:p>
          <a:p>
            <a:pPr indent="0" algn="just">
              <a:lnSpc>
                <a:spcPct val="80000"/>
              </a:lnSpc>
              <a:buNone/>
            </a:pPr>
            <a:endParaRPr lang="en-US" altLang="en-US" sz="2100" b="0" i="0" kern="0" dirty="0">
              <a:solidFill>
                <a:srgbClr val="24439C"/>
              </a:solidFill>
              <a:latin typeface="Arial Rounded MT Bold" panose="020F0704030504030204" pitchFamily="34" charset="0"/>
            </a:endParaRPr>
          </a:p>
          <a:p>
            <a:pPr indent="0" algn="just">
              <a:lnSpc>
                <a:spcPct val="80000"/>
              </a:lnSpc>
              <a:buNone/>
            </a:pPr>
            <a:r>
              <a:rPr lang="en-US" altLang="en-US" sz="2100" i="0" kern="0" dirty="0">
                <a:solidFill>
                  <a:srgbClr val="FF9900"/>
                </a:solidFill>
                <a:latin typeface="Arial Rounded MT Bold" panose="020F0704030504030204" pitchFamily="34" charset="0"/>
              </a:rPr>
              <a:t>2005</a:t>
            </a:r>
            <a:r>
              <a:rPr lang="en-US" altLang="en-US" sz="2100" b="0" i="0" kern="0" dirty="0">
                <a:solidFill>
                  <a:srgbClr val="24439C"/>
                </a:solidFill>
                <a:latin typeface="Arial Rounded MT Bold" panose="020F0704030504030204" pitchFamily="34" charset="0"/>
              </a:rPr>
              <a:t> Paris Declaration on Aid Effectiveness</a:t>
            </a:r>
          </a:p>
          <a:p>
            <a:pPr indent="0" algn="just">
              <a:lnSpc>
                <a:spcPct val="80000"/>
              </a:lnSpc>
              <a:buNone/>
            </a:pPr>
            <a:endParaRPr lang="en-US" altLang="en-US" sz="2100" b="0" i="0" kern="0" dirty="0">
              <a:solidFill>
                <a:srgbClr val="24439C"/>
              </a:solidFill>
              <a:latin typeface="Arial Rounded MT Bold" panose="020F0704030504030204" pitchFamily="34" charset="0"/>
            </a:endParaRPr>
          </a:p>
          <a:p>
            <a:pPr indent="0" algn="just">
              <a:lnSpc>
                <a:spcPct val="80000"/>
              </a:lnSpc>
              <a:buNone/>
            </a:pPr>
            <a:r>
              <a:rPr lang="en-US" altLang="en-US" sz="2100" i="0" kern="0" dirty="0">
                <a:solidFill>
                  <a:srgbClr val="FF9900"/>
                </a:solidFill>
                <a:latin typeface="Arial Rounded MT Bold" panose="020F0704030504030204" pitchFamily="34" charset="0"/>
              </a:rPr>
              <a:t>2005</a:t>
            </a:r>
            <a:r>
              <a:rPr lang="en-US" altLang="en-US" sz="2100" b="0" i="0" kern="0" dirty="0">
                <a:solidFill>
                  <a:srgbClr val="24439C"/>
                </a:solidFill>
                <a:latin typeface="Arial Rounded MT Bold" panose="020F0704030504030204" pitchFamily="34" charset="0"/>
              </a:rPr>
              <a:t> European Consensus on Development</a:t>
            </a:r>
          </a:p>
          <a:p>
            <a:pPr indent="0">
              <a:lnSpc>
                <a:spcPct val="80000"/>
              </a:lnSpc>
              <a:buNone/>
            </a:pPr>
            <a:endParaRPr lang="en-US" altLang="en-US" sz="2000" b="0" kern="0" dirty="0">
              <a:solidFill>
                <a:srgbClr val="24439C"/>
              </a:solidFill>
              <a:latin typeface="Arial Rounded MT Bold" panose="020F0704030504030204" pitchFamily="34" charset="0"/>
            </a:endParaRPr>
          </a:p>
          <a:p>
            <a:pPr indent="0">
              <a:lnSpc>
                <a:spcPct val="80000"/>
              </a:lnSpc>
              <a:buNone/>
            </a:pPr>
            <a:endParaRPr lang="en-GB" altLang="en-US" sz="1600" b="0" kern="0" dirty="0">
              <a:solidFill>
                <a:srgbClr val="24439C"/>
              </a:solidFill>
              <a:latin typeface="Arial Rounded MT Bold" panose="020F0704030504030204" pitchFamily="34" charset="0"/>
            </a:endParaRPr>
          </a:p>
          <a:p>
            <a:endParaRPr lang="en-GB" b="0" kern="0" dirty="0">
              <a:latin typeface="Arial Rounded MT Bold" panose="020F0704030504030204" pitchFamily="34" charset="0"/>
            </a:endParaRPr>
          </a:p>
        </p:txBody>
      </p:sp>
    </p:spTree>
    <p:extLst>
      <p:ext uri="{BB962C8B-B14F-4D97-AF65-F5344CB8AC3E}">
        <p14:creationId xmlns:p14="http://schemas.microsoft.com/office/powerpoint/2010/main" val="538081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139197765"/>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p:cNvSpPr/>
          <p:nvPr/>
        </p:nvSpPr>
        <p:spPr>
          <a:xfrm>
            <a:off x="539552" y="-31088141"/>
            <a:ext cx="6318448" cy="5016758"/>
          </a:xfrm>
          <a:prstGeom prst="rect">
            <a:avLst/>
          </a:prstGeom>
        </p:spPr>
        <p:txBody>
          <a:bodyPr wrap="square">
            <a:spAutoFit/>
          </a:bodyPr>
          <a:lstStyle/>
          <a:p>
            <a:r>
              <a:rPr lang="en-US" sz="2000" dirty="0"/>
              <a:t>2002 Monterrey: more resources, EU countries commit to 0.7 % GNI for ODA</a:t>
            </a:r>
          </a:p>
          <a:p>
            <a:endParaRPr lang="en-US" sz="2000" dirty="0"/>
          </a:p>
          <a:p>
            <a:r>
              <a:rPr lang="en-US" sz="2000" dirty="0"/>
              <a:t>2005 Paris Declaration on Aid Effectiveness</a:t>
            </a:r>
          </a:p>
          <a:p>
            <a:endParaRPr lang="en-US" sz="2000" dirty="0"/>
          </a:p>
          <a:p>
            <a:r>
              <a:rPr lang="en-US" sz="2000" dirty="0"/>
              <a:t>2005 European Consensus on Development</a:t>
            </a:r>
          </a:p>
          <a:p>
            <a:endParaRPr lang="en-US" sz="2000" dirty="0"/>
          </a:p>
          <a:p>
            <a:r>
              <a:rPr lang="en-US" sz="2000" dirty="0"/>
              <a:t>2011 A new development policy: Agenda for Change </a:t>
            </a:r>
          </a:p>
          <a:p>
            <a:endParaRPr lang="en-US" sz="2000" dirty="0"/>
          </a:p>
          <a:p>
            <a:r>
              <a:rPr lang="en-US" sz="2000" dirty="0"/>
              <a:t>2012 Rio+20 on Sustainable Development</a:t>
            </a:r>
          </a:p>
          <a:p>
            <a:endParaRPr lang="en-US" sz="2000" dirty="0"/>
          </a:p>
          <a:p>
            <a:r>
              <a:rPr lang="en-US" sz="2000" dirty="0"/>
              <a:t>2013 Multiannual Financial Framework 2014-2020 </a:t>
            </a:r>
          </a:p>
        </p:txBody>
      </p:sp>
      <p:sp>
        <p:nvSpPr>
          <p:cNvPr id="7" name="Rectangle 6"/>
          <p:cNvSpPr/>
          <p:nvPr/>
        </p:nvSpPr>
        <p:spPr>
          <a:xfrm>
            <a:off x="323528" y="1052736"/>
            <a:ext cx="8280920" cy="6418680"/>
          </a:xfrm>
          <a:prstGeom prst="rect">
            <a:avLst/>
          </a:prstGeom>
        </p:spPr>
        <p:txBody>
          <a:bodyPr wrap="square">
            <a:spAutoFit/>
          </a:bodyPr>
          <a:lstStyle/>
          <a:p>
            <a:pPr algn="just">
              <a:spcBef>
                <a:spcPct val="20000"/>
              </a:spcBef>
              <a:spcAft>
                <a:spcPct val="20000"/>
              </a:spcAft>
              <a:buClr>
                <a:srgbClr val="0F5494"/>
              </a:buClr>
              <a:buSzPct val="120000"/>
            </a:pPr>
            <a:r>
              <a:rPr lang="en-US" sz="2000" kern="0" dirty="0">
                <a:solidFill>
                  <a:srgbClr val="FF9900"/>
                </a:solidFill>
                <a:latin typeface="Arial Rounded MT Bold" panose="020F0704030504030204" pitchFamily="34" charset="0"/>
              </a:rPr>
              <a:t>2011</a:t>
            </a:r>
            <a:r>
              <a:rPr lang="en-US" sz="2000" dirty="0"/>
              <a:t> </a:t>
            </a:r>
            <a:r>
              <a:rPr lang="en-US" sz="2100" b="0" kern="0" dirty="0">
                <a:solidFill>
                  <a:srgbClr val="24439C"/>
                </a:solidFill>
                <a:latin typeface="Arial Rounded MT Bold" panose="020F0704030504030204" pitchFamily="34" charset="0"/>
              </a:rPr>
              <a:t>A new development policy: Agenda for Change </a:t>
            </a:r>
          </a:p>
          <a:p>
            <a:endParaRPr lang="en-US" sz="1050" dirty="0"/>
          </a:p>
          <a:p>
            <a:pPr algn="just">
              <a:spcBef>
                <a:spcPct val="20000"/>
              </a:spcBef>
              <a:spcAft>
                <a:spcPct val="20000"/>
              </a:spcAft>
              <a:buClr>
                <a:srgbClr val="0F5494"/>
              </a:buClr>
              <a:buSzPct val="120000"/>
            </a:pPr>
            <a:r>
              <a:rPr lang="en-US" sz="2000" kern="0" dirty="0">
                <a:solidFill>
                  <a:srgbClr val="FF9900"/>
                </a:solidFill>
                <a:latin typeface="Arial Rounded MT Bold" panose="020F0704030504030204" pitchFamily="34" charset="0"/>
              </a:rPr>
              <a:t>2012</a:t>
            </a:r>
            <a:r>
              <a:rPr lang="en-US" sz="2000" dirty="0"/>
              <a:t> </a:t>
            </a:r>
            <a:r>
              <a:rPr lang="en-US" sz="2100" b="0" kern="0" dirty="0">
                <a:solidFill>
                  <a:srgbClr val="24439C"/>
                </a:solidFill>
                <a:latin typeface="Arial Rounded MT Bold" panose="020F0704030504030204" pitchFamily="34" charset="0"/>
              </a:rPr>
              <a:t>Rio+20 on Sustainable Development</a:t>
            </a:r>
          </a:p>
          <a:p>
            <a:endParaRPr lang="en-US" sz="1050" dirty="0"/>
          </a:p>
          <a:p>
            <a:r>
              <a:rPr lang="en-US" sz="2000" kern="0" dirty="0">
                <a:solidFill>
                  <a:srgbClr val="FF9900"/>
                </a:solidFill>
                <a:latin typeface="Arial Rounded MT Bold" panose="020F0704030504030204" pitchFamily="34" charset="0"/>
              </a:rPr>
              <a:t>2013</a:t>
            </a:r>
            <a:r>
              <a:rPr lang="en-US" sz="2000" dirty="0"/>
              <a:t> </a:t>
            </a:r>
            <a:r>
              <a:rPr lang="en-US" sz="2100" b="0" kern="0" dirty="0">
                <a:solidFill>
                  <a:srgbClr val="24439C"/>
                </a:solidFill>
                <a:latin typeface="Arial Rounded MT Bold" panose="020F0704030504030204" pitchFamily="34" charset="0"/>
              </a:rPr>
              <a:t>Multiannual Financial Framework 2014-2020 </a:t>
            </a:r>
          </a:p>
          <a:p>
            <a:endParaRPr lang="en-US" sz="1050" dirty="0"/>
          </a:p>
          <a:p>
            <a:pPr>
              <a:lnSpc>
                <a:spcPct val="120000"/>
              </a:lnSpc>
            </a:pPr>
            <a:r>
              <a:rPr lang="fr-BE" altLang="en-US" sz="2000" b="0" dirty="0">
                <a:solidFill>
                  <a:srgbClr val="24439C"/>
                </a:solidFill>
                <a:latin typeface="Arial Rounded MT Bold" panose="020F0704030504030204" pitchFamily="34" charset="0"/>
              </a:rPr>
              <a:t>2015 </a:t>
            </a:r>
            <a:r>
              <a:rPr lang="en-GB" altLang="en-US" sz="2000" b="0" dirty="0">
                <a:solidFill>
                  <a:srgbClr val="24439C"/>
                </a:solidFill>
                <a:latin typeface="Arial Rounded MT Bold" panose="020F0704030504030204" pitchFamily="34" charset="0"/>
              </a:rPr>
              <a:t>Deadline to achieve the targets under the UN 8 Millennium Development Goals!</a:t>
            </a:r>
          </a:p>
          <a:p>
            <a:pPr>
              <a:lnSpc>
                <a:spcPct val="120000"/>
              </a:lnSpc>
            </a:pPr>
            <a:endParaRPr lang="en-GB" altLang="en-US" sz="1050" dirty="0">
              <a:solidFill>
                <a:srgbClr val="C00000"/>
              </a:solidFill>
              <a:latin typeface="Arial Rounded MT Bold" panose="020F0704030504030204" pitchFamily="34" charset="0"/>
            </a:endParaRPr>
          </a:p>
          <a:p>
            <a:pPr>
              <a:lnSpc>
                <a:spcPct val="120000"/>
              </a:lnSpc>
            </a:pPr>
            <a:r>
              <a:rPr lang="en-GB" altLang="en-US" sz="2000" u="sng" dirty="0">
                <a:solidFill>
                  <a:srgbClr val="C00000"/>
                </a:solidFill>
                <a:latin typeface="Arial Rounded MT Bold" panose="020F0704030504030204" pitchFamily="34" charset="0"/>
              </a:rPr>
              <a:t>2015 New Sustainable Development Goals</a:t>
            </a:r>
            <a:r>
              <a:rPr lang="en-GB" altLang="en-US" sz="2000" dirty="0">
                <a:solidFill>
                  <a:srgbClr val="24439C"/>
                </a:solidFill>
                <a:latin typeface="Arial Rounded MT Bold" panose="020F0704030504030204" pitchFamily="34" charset="0"/>
              </a:rPr>
              <a:t>, </a:t>
            </a:r>
            <a:r>
              <a:rPr lang="en-GB" altLang="en-US" sz="2000" u="sng" dirty="0">
                <a:solidFill>
                  <a:srgbClr val="CC6600"/>
                </a:solidFill>
                <a:latin typeface="Arial Rounded MT Bold" panose="020F0704030504030204" pitchFamily="34" charset="0"/>
              </a:rPr>
              <a:t>17 SDGs</a:t>
            </a:r>
          </a:p>
          <a:p>
            <a:pPr>
              <a:lnSpc>
                <a:spcPct val="120000"/>
              </a:lnSpc>
            </a:pPr>
            <a:r>
              <a:rPr lang="en-GB" altLang="en-US" sz="2000" kern="0" dirty="0">
                <a:solidFill>
                  <a:srgbClr val="FF9900"/>
                </a:solidFill>
                <a:latin typeface="Arial Rounded MT Bold" panose="020F0704030504030204" pitchFamily="34" charset="0"/>
              </a:rPr>
              <a:t>2015</a:t>
            </a:r>
            <a:r>
              <a:rPr lang="en-GB" altLang="en-US" sz="2000" b="0" dirty="0">
                <a:solidFill>
                  <a:srgbClr val="24439C"/>
                </a:solidFill>
                <a:latin typeface="Arial Rounded MT Bold" panose="020F0704030504030204" pitchFamily="34" charset="0"/>
              </a:rPr>
              <a:t> Addis Ababa Conference and Action Agenda</a:t>
            </a:r>
          </a:p>
          <a:p>
            <a:pPr>
              <a:lnSpc>
                <a:spcPct val="120000"/>
              </a:lnSpc>
            </a:pPr>
            <a:r>
              <a:rPr lang="en-GB" altLang="en-US" sz="2000" dirty="0">
                <a:solidFill>
                  <a:srgbClr val="24439C"/>
                </a:solidFill>
                <a:latin typeface="Arial Rounded MT Bold" panose="020F0704030504030204" pitchFamily="34" charset="0"/>
              </a:rPr>
              <a:t> </a:t>
            </a:r>
            <a:endParaRPr lang="fr-BE" sz="2000" dirty="0">
              <a:solidFill>
                <a:srgbClr val="24439C"/>
              </a:solidFill>
              <a:latin typeface="Arial Rounded MT Bold" panose="020F0704030504030204" pitchFamily="34" charset="0"/>
            </a:endParaRPr>
          </a:p>
          <a:p>
            <a:pPr>
              <a:lnSpc>
                <a:spcPct val="120000"/>
              </a:lnSpc>
              <a:buClr>
                <a:srgbClr val="FFFFFF"/>
              </a:buClr>
              <a:defRPr/>
            </a:pPr>
            <a:r>
              <a:rPr lang="fr-BE" sz="2000" dirty="0">
                <a:solidFill>
                  <a:srgbClr val="86083E"/>
                </a:solidFill>
                <a:latin typeface="Arial Rounded MT Bold" panose="020F0704030504030204" pitchFamily="34" charset="0"/>
              </a:rPr>
              <a:t>2015</a:t>
            </a:r>
            <a:r>
              <a:rPr lang="fr-BE" sz="2000" b="0" dirty="0">
                <a:solidFill>
                  <a:srgbClr val="24439C"/>
                </a:solidFill>
                <a:latin typeface="Arial Rounded MT Bold" panose="020F0704030504030204" pitchFamily="34" charset="0"/>
              </a:rPr>
              <a:t> </a:t>
            </a:r>
            <a:r>
              <a:rPr lang="fr-BE" sz="2000" b="0" dirty="0" err="1">
                <a:solidFill>
                  <a:srgbClr val="24439C"/>
                </a:solidFill>
                <a:latin typeface="Arial Rounded MT Bold" panose="020F0704030504030204" pitchFamily="34" charset="0"/>
              </a:rPr>
              <a:t>December</a:t>
            </a:r>
            <a:r>
              <a:rPr lang="fr-BE" sz="2000" b="0" dirty="0">
                <a:solidFill>
                  <a:srgbClr val="24439C"/>
                </a:solidFill>
                <a:latin typeface="Arial Rounded MT Bold" panose="020F0704030504030204" pitchFamily="34" charset="0"/>
              </a:rPr>
              <a:t>: Paris </a:t>
            </a:r>
            <a:r>
              <a:rPr lang="fr-BE" sz="2000" b="0" dirty="0" err="1">
                <a:solidFill>
                  <a:srgbClr val="24439C"/>
                </a:solidFill>
                <a:latin typeface="Arial Rounded MT Bold" panose="020F0704030504030204" pitchFamily="34" charset="0"/>
              </a:rPr>
              <a:t>Climate</a:t>
            </a:r>
            <a:r>
              <a:rPr lang="fr-BE" sz="2000" b="0" dirty="0">
                <a:solidFill>
                  <a:srgbClr val="24439C"/>
                </a:solidFill>
                <a:latin typeface="Arial Rounded MT Bold" panose="020F0704030504030204" pitchFamily="34" charset="0"/>
              </a:rPr>
              <a:t> </a:t>
            </a:r>
            <a:r>
              <a:rPr lang="fr-BE" sz="2000" b="0" dirty="0" err="1">
                <a:solidFill>
                  <a:srgbClr val="24439C"/>
                </a:solidFill>
                <a:latin typeface="Arial Rounded MT Bold" panose="020F0704030504030204" pitchFamily="34" charset="0"/>
              </a:rPr>
              <a:t>Conference</a:t>
            </a:r>
            <a:r>
              <a:rPr lang="fr-BE" sz="2000" b="0" dirty="0">
                <a:solidFill>
                  <a:srgbClr val="24439C"/>
                </a:solidFill>
                <a:latin typeface="Arial Rounded MT Bold" panose="020F0704030504030204" pitchFamily="34" charset="0"/>
              </a:rPr>
              <a:t>, COP21</a:t>
            </a:r>
          </a:p>
          <a:p>
            <a:pPr>
              <a:lnSpc>
                <a:spcPct val="120000"/>
              </a:lnSpc>
              <a:buClr>
                <a:srgbClr val="FFFFFF"/>
              </a:buClr>
              <a:defRPr/>
            </a:pPr>
            <a:endParaRPr lang="fr-BE" sz="2000" dirty="0">
              <a:solidFill>
                <a:srgbClr val="24439C"/>
              </a:solidFill>
              <a:latin typeface="Arial Rounded MT Bold" panose="020F0704030504030204" pitchFamily="34" charset="0"/>
            </a:endParaRPr>
          </a:p>
          <a:p>
            <a:pPr>
              <a:lnSpc>
                <a:spcPct val="120000"/>
              </a:lnSpc>
              <a:buClr>
                <a:srgbClr val="FFFFFF"/>
              </a:buClr>
              <a:defRPr/>
            </a:pPr>
            <a:r>
              <a:rPr lang="fr-BE" sz="2000" u="sng" dirty="0">
                <a:solidFill>
                  <a:srgbClr val="AC0414"/>
                </a:solidFill>
                <a:latin typeface="Arial Rounded MT Bold" panose="020F0704030504030204" pitchFamily="34" charset="0"/>
              </a:rPr>
              <a:t>2017: </a:t>
            </a:r>
            <a:r>
              <a:rPr lang="fr-BE" sz="2000" u="sng" dirty="0">
                <a:solidFill>
                  <a:srgbClr val="C00000"/>
                </a:solidFill>
                <a:latin typeface="Arial Rounded MT Bold" panose="020F0704030504030204" pitchFamily="34" charset="0"/>
              </a:rPr>
              <a:t>new </a:t>
            </a:r>
            <a:r>
              <a:rPr lang="fr-BE" sz="2000" u="sng" dirty="0" err="1">
                <a:solidFill>
                  <a:srgbClr val="C00000"/>
                </a:solidFill>
                <a:latin typeface="Arial Rounded MT Bold" panose="020F0704030504030204" pitchFamily="34" charset="0"/>
              </a:rPr>
              <a:t>European</a:t>
            </a:r>
            <a:r>
              <a:rPr lang="fr-BE" sz="2000" u="sng" dirty="0">
                <a:solidFill>
                  <a:srgbClr val="C00000"/>
                </a:solidFill>
                <a:latin typeface="Arial Rounded MT Bold" panose="020F0704030504030204" pitchFamily="34" charset="0"/>
              </a:rPr>
              <a:t> Consensus on </a:t>
            </a:r>
            <a:r>
              <a:rPr lang="fr-BE" sz="2000" u="sng" dirty="0" err="1">
                <a:solidFill>
                  <a:srgbClr val="C00000"/>
                </a:solidFill>
                <a:latin typeface="Arial Rounded MT Bold" panose="020F0704030504030204" pitchFamily="34" charset="0"/>
              </a:rPr>
              <a:t>Development</a:t>
            </a:r>
            <a:endParaRPr lang="fr-BE" sz="2000" u="sng" dirty="0">
              <a:solidFill>
                <a:srgbClr val="C00000"/>
              </a:solidFill>
              <a:latin typeface="Arial Rounded MT Bold" panose="020F0704030504030204" pitchFamily="34" charset="0"/>
            </a:endParaRPr>
          </a:p>
          <a:p>
            <a:pPr>
              <a:lnSpc>
                <a:spcPct val="120000"/>
              </a:lnSpc>
              <a:buClr>
                <a:srgbClr val="FFFFFF"/>
              </a:buClr>
              <a:defRPr/>
            </a:pPr>
            <a:endParaRPr lang="fr-BE" sz="2000" dirty="0">
              <a:solidFill>
                <a:srgbClr val="24439C"/>
              </a:solidFill>
              <a:latin typeface="Arial Rounded MT Bold" panose="020F0704030504030204" pitchFamily="34" charset="0"/>
            </a:endParaRPr>
          </a:p>
          <a:p>
            <a:pPr lvl="0">
              <a:lnSpc>
                <a:spcPct val="120000"/>
              </a:lnSpc>
            </a:pPr>
            <a:r>
              <a:rPr lang="fr-BE" sz="2000" dirty="0">
                <a:solidFill>
                  <a:srgbClr val="C00000"/>
                </a:solidFill>
                <a:latin typeface="Arial Rounded MT Bold" panose="020F0704030504030204" pitchFamily="34" charset="0"/>
              </a:rPr>
              <a:t>2017</a:t>
            </a:r>
            <a:r>
              <a:rPr lang="fr-BE" sz="2000" b="0" dirty="0">
                <a:solidFill>
                  <a:srgbClr val="FF0000"/>
                </a:solidFill>
                <a:latin typeface="Arial Rounded MT Bold" panose="020F0704030504030204" pitchFamily="34" charset="0"/>
              </a:rPr>
              <a:t> </a:t>
            </a:r>
            <a:r>
              <a:rPr lang="fr-BE" sz="2000" b="0" dirty="0" err="1">
                <a:solidFill>
                  <a:srgbClr val="24439C"/>
                </a:solidFill>
                <a:latin typeface="Arial Rounded MT Bold" panose="020F0704030504030204" pitchFamily="34" charset="0"/>
              </a:rPr>
              <a:t>European</a:t>
            </a:r>
            <a:r>
              <a:rPr lang="fr-BE" sz="2000" b="0" dirty="0">
                <a:solidFill>
                  <a:srgbClr val="24439C"/>
                </a:solidFill>
                <a:latin typeface="Arial Rounded MT Bold" panose="020F0704030504030204" pitchFamily="34" charset="0"/>
              </a:rPr>
              <a:t> Investment Plan</a:t>
            </a:r>
          </a:p>
          <a:p>
            <a:endParaRPr lang="en-US" sz="2000" dirty="0"/>
          </a:p>
          <a:p>
            <a:endParaRPr lang="en-US" sz="2000" dirty="0"/>
          </a:p>
        </p:txBody>
      </p:sp>
      <p:sp>
        <p:nvSpPr>
          <p:cNvPr id="9" name="Title 5"/>
          <p:cNvSpPr txBox="1">
            <a:spLocks/>
          </p:cNvSpPr>
          <p:nvPr/>
        </p:nvSpPr>
        <p:spPr bwMode="auto">
          <a:xfrm>
            <a:off x="179512" y="482868"/>
            <a:ext cx="7772400" cy="4320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altLang="en-US" sz="2800" kern="1200" dirty="0">
                <a:solidFill>
                  <a:srgbClr val="24439C"/>
                </a:solidFill>
                <a:latin typeface="Arial Rounded MT Bold" panose="020F0704030504030204" pitchFamily="34" charset="0"/>
              </a:rPr>
              <a:t>EU cooperation policy &amp; history (2)</a:t>
            </a:r>
            <a:endParaRPr lang="en-GB" sz="2800" kern="0" dirty="0">
              <a:solidFill>
                <a:srgbClr val="24439C"/>
              </a:solidFill>
              <a:latin typeface="Arial Rounded MT Bold" panose="020F0704030504030204" pitchFamily="34" charset="0"/>
            </a:endParaRPr>
          </a:p>
        </p:txBody>
      </p:sp>
    </p:spTree>
    <p:extLst>
      <p:ext uri="{BB962C8B-B14F-4D97-AF65-F5344CB8AC3E}">
        <p14:creationId xmlns:p14="http://schemas.microsoft.com/office/powerpoint/2010/main" val="1406872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139197765"/>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5"/>
          <p:cNvSpPr txBox="1">
            <a:spLocks/>
          </p:cNvSpPr>
          <p:nvPr/>
        </p:nvSpPr>
        <p:spPr bwMode="auto">
          <a:xfrm>
            <a:off x="179512" y="476672"/>
            <a:ext cx="777240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sz="2800" kern="0" dirty="0">
                <a:solidFill>
                  <a:srgbClr val="24439C"/>
                </a:solidFill>
                <a:latin typeface="Arial Rounded MT Bold" panose="020F0704030504030204" pitchFamily="34" charset="0"/>
              </a:rPr>
              <a:t>2030 Agenda for Sustainable </a:t>
            </a:r>
            <a:r>
              <a:rPr lang="en-GB" sz="2800" kern="0" dirty="0">
                <a:solidFill>
                  <a:schemeClr val="accent2"/>
                </a:solidFill>
                <a:latin typeface="Arial Rounded MT Bold" panose="020F0704030504030204" pitchFamily="34" charset="0"/>
              </a:rPr>
              <a:t>Development</a:t>
            </a:r>
          </a:p>
        </p:txBody>
      </p:sp>
      <p:sp>
        <p:nvSpPr>
          <p:cNvPr id="6" name="Subtitle 6"/>
          <p:cNvSpPr txBox="1">
            <a:spLocks/>
          </p:cNvSpPr>
          <p:nvPr/>
        </p:nvSpPr>
        <p:spPr bwMode="auto">
          <a:xfrm>
            <a:off x="323528" y="1268760"/>
            <a:ext cx="8280920" cy="49685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285750" indent="-285750" algn="just"/>
            <a:r>
              <a:rPr lang="en-GB" sz="1800" b="0" i="0" kern="0" dirty="0">
                <a:solidFill>
                  <a:srgbClr val="24439C"/>
                </a:solidFill>
                <a:latin typeface="Arial Rounded MT Bold" panose="020F0704030504030204" pitchFamily="34" charset="0"/>
              </a:rPr>
              <a:t>Its main aims are to </a:t>
            </a:r>
            <a:r>
              <a:rPr lang="en-GB" sz="1800" b="0" i="0" kern="0" dirty="0">
                <a:solidFill>
                  <a:srgbClr val="CC6600"/>
                </a:solidFill>
                <a:latin typeface="Arial Rounded MT Bold" panose="020F0704030504030204" pitchFamily="34" charset="0"/>
              </a:rPr>
              <a:t>eradicate poverty </a:t>
            </a:r>
            <a:r>
              <a:rPr lang="en-GB" sz="1800" b="0" i="0" kern="0" dirty="0">
                <a:solidFill>
                  <a:srgbClr val="24439C"/>
                </a:solidFill>
                <a:latin typeface="Arial Rounded MT Bold" panose="020F0704030504030204" pitchFamily="34" charset="0"/>
              </a:rPr>
              <a:t>and achieve </a:t>
            </a:r>
            <a:r>
              <a:rPr lang="en-GB" sz="1800" b="0" i="0" kern="0" dirty="0">
                <a:solidFill>
                  <a:srgbClr val="CC6600"/>
                </a:solidFill>
                <a:latin typeface="Arial Rounded MT Bold" panose="020F0704030504030204" pitchFamily="34" charset="0"/>
              </a:rPr>
              <a:t>sustainable development: </a:t>
            </a:r>
            <a:r>
              <a:rPr lang="en-GB" sz="1800" b="0" i="0" kern="0" dirty="0">
                <a:solidFill>
                  <a:srgbClr val="24439C"/>
                </a:solidFill>
                <a:latin typeface="Arial Rounded MT Bold" panose="020F0704030504030204" pitchFamily="34" charset="0"/>
              </a:rPr>
              <a:t>It integrates and balances the </a:t>
            </a:r>
            <a:r>
              <a:rPr lang="en-GB" sz="1800" b="0" i="0" kern="0" dirty="0">
                <a:solidFill>
                  <a:srgbClr val="CC6600"/>
                </a:solidFill>
                <a:latin typeface="Arial Rounded MT Bold" panose="020F0704030504030204" pitchFamily="34" charset="0"/>
              </a:rPr>
              <a:t>economic</a:t>
            </a:r>
            <a:r>
              <a:rPr lang="en-GB" sz="1800" b="0" i="0" kern="0" dirty="0">
                <a:solidFill>
                  <a:srgbClr val="24439C"/>
                </a:solidFill>
                <a:latin typeface="Arial Rounded MT Bold" panose="020F0704030504030204" pitchFamily="34" charset="0"/>
              </a:rPr>
              <a:t>,</a:t>
            </a:r>
            <a:r>
              <a:rPr lang="en-GB" sz="1800" b="0" i="0" kern="0" dirty="0">
                <a:solidFill>
                  <a:srgbClr val="0070C0"/>
                </a:solidFill>
                <a:latin typeface="Arial Rounded MT Bold" panose="020F0704030504030204" pitchFamily="34" charset="0"/>
              </a:rPr>
              <a:t> </a:t>
            </a:r>
            <a:r>
              <a:rPr lang="en-GB" sz="1800" b="0" i="0" kern="0" dirty="0">
                <a:solidFill>
                  <a:srgbClr val="CC6600"/>
                </a:solidFill>
                <a:latin typeface="Arial Rounded MT Bold" panose="020F0704030504030204" pitchFamily="34" charset="0"/>
              </a:rPr>
              <a:t>social</a:t>
            </a:r>
            <a:r>
              <a:rPr lang="en-GB" sz="1800" b="0" i="0" kern="0" dirty="0">
                <a:solidFill>
                  <a:srgbClr val="0070C0"/>
                </a:solidFill>
                <a:latin typeface="Arial Rounded MT Bold" panose="020F0704030504030204" pitchFamily="34" charset="0"/>
              </a:rPr>
              <a:t> </a:t>
            </a:r>
            <a:r>
              <a:rPr lang="en-GB" sz="1800" b="0" i="0" kern="0" dirty="0">
                <a:solidFill>
                  <a:srgbClr val="24439C"/>
                </a:solidFill>
                <a:latin typeface="Arial Rounded MT Bold" panose="020F0704030504030204" pitchFamily="34" charset="0"/>
              </a:rPr>
              <a:t>and </a:t>
            </a:r>
            <a:r>
              <a:rPr lang="en-GB" sz="1800" b="0" i="0" kern="0" dirty="0">
                <a:solidFill>
                  <a:srgbClr val="CC6600"/>
                </a:solidFill>
                <a:latin typeface="Arial Rounded MT Bold" panose="020F0704030504030204" pitchFamily="34" charset="0"/>
              </a:rPr>
              <a:t>environmental</a:t>
            </a:r>
            <a:r>
              <a:rPr lang="en-GB" sz="1800" b="0" i="0" kern="0" dirty="0">
                <a:solidFill>
                  <a:srgbClr val="0070C0"/>
                </a:solidFill>
                <a:latin typeface="Arial Rounded MT Bold" panose="020F0704030504030204" pitchFamily="34" charset="0"/>
              </a:rPr>
              <a:t> </a:t>
            </a:r>
            <a:r>
              <a:rPr lang="en-GB" sz="1800" b="0" i="0" kern="0" dirty="0">
                <a:solidFill>
                  <a:srgbClr val="24439C"/>
                </a:solidFill>
                <a:latin typeface="Arial Rounded MT Bold" panose="020F0704030504030204" pitchFamily="34" charset="0"/>
              </a:rPr>
              <a:t>dimensions of sustainable development, along with poverty eradication;</a:t>
            </a:r>
          </a:p>
          <a:p>
            <a:pPr marL="285750" indent="-285750" algn="just"/>
            <a:endParaRPr lang="en-GB" sz="1800" b="0" i="0" kern="0" dirty="0">
              <a:solidFill>
                <a:srgbClr val="0070C0"/>
              </a:solidFill>
              <a:latin typeface="Arial Rounded MT Bold" panose="020F0704030504030204" pitchFamily="34" charset="0"/>
            </a:endParaRPr>
          </a:p>
          <a:p>
            <a:pPr marL="285750" indent="-285750" algn="just"/>
            <a:r>
              <a:rPr lang="en-GB" sz="1800" b="0" i="0" kern="0" dirty="0">
                <a:solidFill>
                  <a:srgbClr val="24439C"/>
                </a:solidFill>
                <a:latin typeface="Arial Rounded MT Bold" panose="020F0704030504030204" pitchFamily="34" charset="0"/>
              </a:rPr>
              <a:t>It is based on </a:t>
            </a:r>
            <a:r>
              <a:rPr lang="en-GB" sz="1800" b="0" i="0" kern="0" dirty="0">
                <a:solidFill>
                  <a:srgbClr val="CC6600"/>
                </a:solidFill>
                <a:latin typeface="Arial Rounded MT Bold" panose="020F0704030504030204" pitchFamily="34" charset="0"/>
              </a:rPr>
              <a:t>human rights </a:t>
            </a:r>
            <a:r>
              <a:rPr lang="en-GB" sz="1800" b="0" i="0" kern="0" dirty="0">
                <a:solidFill>
                  <a:srgbClr val="24439C"/>
                </a:solidFill>
                <a:latin typeface="Arial Rounded MT Bold" panose="020F0704030504030204" pitchFamily="34" charset="0"/>
              </a:rPr>
              <a:t>for all and the commitment to </a:t>
            </a:r>
            <a:r>
              <a:rPr lang="en-GB" sz="1800" b="0" i="0" kern="0" dirty="0">
                <a:solidFill>
                  <a:srgbClr val="CC6600"/>
                </a:solidFill>
                <a:latin typeface="Arial Rounded MT Bold" panose="020F0704030504030204" pitchFamily="34" charset="0"/>
              </a:rPr>
              <a:t>"leave no one behind“: </a:t>
            </a:r>
            <a:r>
              <a:rPr lang="en-GB" sz="1800" b="0" i="0" kern="0" dirty="0">
                <a:solidFill>
                  <a:srgbClr val="24439C"/>
                </a:solidFill>
                <a:latin typeface="Arial Rounded MT Bold" panose="020F0704030504030204" pitchFamily="34" charset="0"/>
              </a:rPr>
              <a:t>It addresses </a:t>
            </a:r>
            <a:r>
              <a:rPr lang="en-GB" sz="1800" b="0" i="0" kern="0" dirty="0">
                <a:solidFill>
                  <a:srgbClr val="CC6600"/>
                </a:solidFill>
                <a:latin typeface="Arial Rounded MT Bold" panose="020F0704030504030204" pitchFamily="34" charset="0"/>
              </a:rPr>
              <a:t>peaceful</a:t>
            </a:r>
            <a:r>
              <a:rPr lang="en-GB" sz="1800" b="0" i="0" kern="0" dirty="0">
                <a:solidFill>
                  <a:srgbClr val="0070C0"/>
                </a:solidFill>
                <a:latin typeface="Arial Rounded MT Bold" panose="020F0704030504030204" pitchFamily="34" charset="0"/>
              </a:rPr>
              <a:t> </a:t>
            </a:r>
            <a:r>
              <a:rPr lang="en-GB" sz="1800" b="0" i="0" kern="0" dirty="0">
                <a:solidFill>
                  <a:srgbClr val="24439C"/>
                </a:solidFill>
                <a:latin typeface="Arial Rounded MT Bold" panose="020F0704030504030204" pitchFamily="34" charset="0"/>
              </a:rPr>
              <a:t>and</a:t>
            </a:r>
            <a:r>
              <a:rPr lang="en-GB" sz="1800" b="0" i="0" kern="0" dirty="0">
                <a:solidFill>
                  <a:srgbClr val="CC6600"/>
                </a:solidFill>
                <a:latin typeface="Arial Rounded MT Bold" panose="020F0704030504030204" pitchFamily="34" charset="0"/>
              </a:rPr>
              <a:t> inclusive</a:t>
            </a:r>
            <a:r>
              <a:rPr lang="en-GB" sz="1800" b="0" i="0" kern="0" dirty="0">
                <a:solidFill>
                  <a:srgbClr val="0070C0"/>
                </a:solidFill>
                <a:latin typeface="Arial Rounded MT Bold" panose="020F0704030504030204" pitchFamily="34" charset="0"/>
              </a:rPr>
              <a:t> </a:t>
            </a:r>
            <a:r>
              <a:rPr lang="en-GB" sz="1800" b="0" i="0" kern="0" dirty="0">
                <a:solidFill>
                  <a:srgbClr val="CC6600"/>
                </a:solidFill>
                <a:latin typeface="Arial Rounded MT Bold" panose="020F0704030504030204" pitchFamily="34" charset="0"/>
              </a:rPr>
              <a:t>societies</a:t>
            </a:r>
            <a:r>
              <a:rPr lang="en-GB" sz="1800" b="0" i="0" kern="0" dirty="0">
                <a:solidFill>
                  <a:srgbClr val="24439C"/>
                </a:solidFill>
                <a:latin typeface="Arial Rounded MT Bold" panose="020F0704030504030204" pitchFamily="34" charset="0"/>
              </a:rPr>
              <a:t> and the fight against </a:t>
            </a:r>
            <a:r>
              <a:rPr lang="en-GB" sz="1800" b="0" i="0" kern="0" dirty="0">
                <a:solidFill>
                  <a:srgbClr val="CC6600"/>
                </a:solidFill>
                <a:latin typeface="Arial Rounded MT Bold" panose="020F0704030504030204" pitchFamily="34" charset="0"/>
              </a:rPr>
              <a:t>inequality</a:t>
            </a:r>
            <a:r>
              <a:rPr lang="en-GB" sz="1800" b="0" i="0" kern="0" dirty="0">
                <a:solidFill>
                  <a:srgbClr val="0070C0"/>
                </a:solidFill>
                <a:latin typeface="Arial Rounded MT Bold" panose="020F0704030504030204" pitchFamily="34" charset="0"/>
              </a:rPr>
              <a:t> </a:t>
            </a:r>
            <a:r>
              <a:rPr lang="en-GB" sz="1800" b="0" i="0" kern="0" dirty="0">
                <a:solidFill>
                  <a:srgbClr val="24439C"/>
                </a:solidFill>
                <a:latin typeface="Arial Rounded MT Bold" panose="020F0704030504030204" pitchFamily="34" charset="0"/>
              </a:rPr>
              <a:t>in all of its dimensions;</a:t>
            </a:r>
          </a:p>
          <a:p>
            <a:pPr marL="285750" indent="-285750" algn="just"/>
            <a:endParaRPr lang="en-GB" sz="1800" b="0" i="0" kern="0" dirty="0">
              <a:solidFill>
                <a:srgbClr val="24439C"/>
              </a:solidFill>
              <a:latin typeface="Arial Rounded MT Bold" panose="020F0704030504030204" pitchFamily="34" charset="0"/>
            </a:endParaRPr>
          </a:p>
          <a:p>
            <a:pPr marL="285750" indent="-285750" algn="just"/>
            <a:r>
              <a:rPr lang="fr-BE" sz="1800" b="0" i="0" kern="0" dirty="0">
                <a:latin typeface="Arial Rounded MT Bold" panose="020F0704030504030204"/>
              </a:rPr>
              <a:t>Major </a:t>
            </a:r>
            <a:r>
              <a:rPr lang="fr-BE" sz="1800" b="0" i="0" kern="0" dirty="0" err="1">
                <a:latin typeface="Arial Rounded MT Bold" panose="020F0704030504030204"/>
              </a:rPr>
              <a:t>difference</a:t>
            </a:r>
            <a:r>
              <a:rPr lang="fr-BE" sz="1800" b="0" i="0" kern="0" dirty="0">
                <a:latin typeface="Arial Rounded MT Bold" panose="020F0704030504030204"/>
              </a:rPr>
              <a:t>: </a:t>
            </a:r>
            <a:r>
              <a:rPr lang="fr-BE" sz="1800" b="0" i="0" kern="0" dirty="0" err="1">
                <a:latin typeface="Arial Rounded MT Bold" panose="020F0704030504030204"/>
              </a:rPr>
              <a:t>MDGs</a:t>
            </a:r>
            <a:r>
              <a:rPr lang="fr-BE" sz="1800" b="0" i="0" kern="0" dirty="0">
                <a:latin typeface="Arial Rounded MT Bold" panose="020F0704030504030204"/>
              </a:rPr>
              <a:t> </a:t>
            </a:r>
            <a:r>
              <a:rPr lang="fr-BE" sz="1800" b="0" i="0" kern="0" dirty="0" err="1">
                <a:latin typeface="Arial Rounded MT Bold" panose="020F0704030504030204"/>
              </a:rPr>
              <a:t>were</a:t>
            </a:r>
            <a:r>
              <a:rPr lang="fr-BE" sz="1800" b="0" i="0" kern="0" dirty="0">
                <a:latin typeface="Arial Rounded MT Bold" panose="020F0704030504030204"/>
              </a:rPr>
              <a:t> </a:t>
            </a:r>
            <a:r>
              <a:rPr lang="fr-BE" sz="1800" b="0" i="0" kern="0" dirty="0" err="1">
                <a:latin typeface="Arial Rounded MT Bold" panose="020F0704030504030204"/>
              </a:rPr>
              <a:t>supposed</a:t>
            </a:r>
            <a:r>
              <a:rPr lang="fr-BE" sz="1800" b="0" i="0" kern="0" dirty="0">
                <a:latin typeface="Arial Rounded MT Bold" panose="020F0704030504030204"/>
              </a:rPr>
              <a:t> to </a:t>
            </a:r>
            <a:r>
              <a:rPr lang="fr-BE" sz="1800" b="0" i="0" kern="0" dirty="0" err="1">
                <a:latin typeface="Arial Rounded MT Bold" panose="020F0704030504030204"/>
              </a:rPr>
              <a:t>be</a:t>
            </a:r>
            <a:r>
              <a:rPr lang="fr-BE" sz="1800" b="0" i="0" kern="0" dirty="0">
                <a:latin typeface="Arial Rounded MT Bold" panose="020F0704030504030204"/>
              </a:rPr>
              <a:t> </a:t>
            </a:r>
            <a:r>
              <a:rPr lang="fr-BE" sz="1800" b="0" i="0" kern="0" dirty="0" err="1">
                <a:latin typeface="Arial Rounded MT Bold" panose="020F0704030504030204"/>
              </a:rPr>
              <a:t>reached</a:t>
            </a:r>
            <a:r>
              <a:rPr lang="fr-BE" sz="1800" b="0" i="0" kern="0" dirty="0">
                <a:latin typeface="Arial Rounded MT Bold" panose="020F0704030504030204"/>
              </a:rPr>
              <a:t> by </a:t>
            </a:r>
            <a:r>
              <a:rPr lang="fr-BE" sz="1800" b="0" i="0" kern="0" dirty="0" err="1">
                <a:latin typeface="Arial Rounded MT Bold" panose="020F0704030504030204"/>
              </a:rPr>
              <a:t>developped</a:t>
            </a:r>
            <a:r>
              <a:rPr lang="fr-BE" sz="1800" b="0" i="0" kern="0" dirty="0">
                <a:latin typeface="Arial Rounded MT Bold" panose="020F0704030504030204"/>
              </a:rPr>
              <a:t> countries; </a:t>
            </a:r>
            <a:r>
              <a:rPr lang="fr-BE" sz="1800" b="0" i="0" kern="0" dirty="0" err="1">
                <a:latin typeface="Arial Rounded MT Bold" panose="020F0704030504030204"/>
              </a:rPr>
              <a:t>SDGs</a:t>
            </a:r>
            <a:r>
              <a:rPr lang="fr-BE" sz="1800" b="0" i="0" kern="0" dirty="0">
                <a:latin typeface="Arial Rounded MT Bold" panose="020F0704030504030204"/>
              </a:rPr>
              <a:t> are to </a:t>
            </a:r>
            <a:r>
              <a:rPr lang="fr-BE" sz="1800" b="0" i="0" kern="0" dirty="0" err="1">
                <a:latin typeface="Arial Rounded MT Bold" panose="020F0704030504030204"/>
              </a:rPr>
              <a:t>be</a:t>
            </a:r>
            <a:r>
              <a:rPr lang="fr-BE" sz="1800" b="0" i="0" kern="0" dirty="0">
                <a:latin typeface="Arial Rounded MT Bold" panose="020F0704030504030204"/>
              </a:rPr>
              <a:t> </a:t>
            </a:r>
            <a:r>
              <a:rPr lang="fr-BE" sz="1800" b="0" i="0" kern="0" dirty="0" err="1">
                <a:latin typeface="Arial Rounded MT Bold" panose="020F0704030504030204"/>
              </a:rPr>
              <a:t>reached</a:t>
            </a:r>
            <a:r>
              <a:rPr lang="fr-BE" sz="1800" b="0" i="0" kern="0" dirty="0">
                <a:latin typeface="Arial Rounded MT Bold" panose="020F0704030504030204"/>
              </a:rPr>
              <a:t> by </a:t>
            </a:r>
            <a:r>
              <a:rPr lang="fr-BE" sz="1800" b="0" i="0" kern="0" dirty="0">
                <a:solidFill>
                  <a:srgbClr val="CC6600"/>
                </a:solidFill>
                <a:latin typeface="Arial Rounded MT Bold" panose="020F0704030504030204"/>
              </a:rPr>
              <a:t>all countries </a:t>
            </a:r>
            <a:r>
              <a:rPr lang="fr-BE" sz="1800" b="0" i="0" kern="0" dirty="0">
                <a:latin typeface="Arial Rounded MT Bold" panose="020F0704030504030204"/>
              </a:rPr>
              <a:t>(</a:t>
            </a:r>
            <a:r>
              <a:rPr lang="fr-BE" sz="1800" b="0" i="0" kern="0" dirty="0" err="1">
                <a:latin typeface="Arial Rounded MT Bold" panose="020F0704030504030204"/>
              </a:rPr>
              <a:t>developped</a:t>
            </a:r>
            <a:r>
              <a:rPr lang="fr-BE" sz="1800" b="0" i="0" kern="0" dirty="0">
                <a:latin typeface="Arial Rounded MT Bold" panose="020F0704030504030204"/>
              </a:rPr>
              <a:t> and </a:t>
            </a:r>
            <a:r>
              <a:rPr lang="fr-BE" sz="1800" b="0" i="0" kern="0" dirty="0" err="1">
                <a:latin typeface="Arial Rounded MT Bold" panose="020F0704030504030204"/>
              </a:rPr>
              <a:t>developing</a:t>
            </a:r>
            <a:r>
              <a:rPr lang="fr-BE" sz="1800" b="0" i="0" kern="0" dirty="0">
                <a:latin typeface="Arial Rounded MT Bold" panose="020F0704030504030204"/>
              </a:rPr>
              <a:t>) </a:t>
            </a:r>
            <a:r>
              <a:rPr lang="fr-BE" sz="1800" b="0" i="0" kern="0" dirty="0" err="1">
                <a:solidFill>
                  <a:srgbClr val="CC6600"/>
                </a:solidFill>
                <a:latin typeface="Arial Rounded MT Bold" panose="020F0704030504030204"/>
              </a:rPr>
              <a:t>together</a:t>
            </a:r>
            <a:r>
              <a:rPr lang="fr-BE" sz="1800" b="0" i="0" kern="0" dirty="0">
                <a:latin typeface="Arial Rounded MT Bold" panose="020F0704030504030204"/>
              </a:rPr>
              <a:t>; </a:t>
            </a:r>
          </a:p>
          <a:p>
            <a:endParaRPr lang="fr-BE" sz="1800" b="0" kern="0" dirty="0">
              <a:latin typeface="Arial Rounded MT Bold" panose="020F0704030504030204"/>
            </a:endParaRPr>
          </a:p>
          <a:p>
            <a:pPr indent="0">
              <a:buNone/>
            </a:pPr>
            <a:r>
              <a:rPr lang="fr-BE" sz="1800" b="1" kern="0" dirty="0">
                <a:solidFill>
                  <a:srgbClr val="CC6600"/>
                </a:solidFill>
              </a:rPr>
              <a:t>5P </a:t>
            </a:r>
            <a:r>
              <a:rPr lang="fr-BE" sz="1800" b="0" kern="0" dirty="0"/>
              <a:t>	= </a:t>
            </a:r>
            <a:r>
              <a:rPr lang="fr-BE" sz="1800" b="1" kern="0" dirty="0">
                <a:solidFill>
                  <a:srgbClr val="CC6600"/>
                </a:solidFill>
              </a:rPr>
              <a:t>P</a:t>
            </a:r>
            <a:r>
              <a:rPr lang="fr-BE" sz="1800" b="0" kern="0" dirty="0"/>
              <a:t>eople </a:t>
            </a:r>
          </a:p>
          <a:p>
            <a:pPr indent="0">
              <a:buNone/>
            </a:pPr>
            <a:r>
              <a:rPr lang="fr-BE" sz="1800" b="0" kern="0" dirty="0"/>
              <a:t> 	= </a:t>
            </a:r>
            <a:r>
              <a:rPr lang="fr-BE" sz="1800" b="1" kern="0" dirty="0" err="1">
                <a:solidFill>
                  <a:srgbClr val="CC6600"/>
                </a:solidFill>
              </a:rPr>
              <a:t>P</a:t>
            </a:r>
            <a:r>
              <a:rPr lang="fr-BE" sz="1800" b="0" kern="0" dirty="0" err="1"/>
              <a:t>lanet</a:t>
            </a:r>
            <a:endParaRPr lang="fr-BE" sz="1800" b="0" kern="0" dirty="0"/>
          </a:p>
          <a:p>
            <a:pPr indent="0">
              <a:buNone/>
            </a:pPr>
            <a:r>
              <a:rPr lang="fr-BE" sz="1800" b="0" kern="0" dirty="0"/>
              <a:t>      	= </a:t>
            </a:r>
            <a:r>
              <a:rPr lang="fr-BE" sz="1800" b="1" kern="0" dirty="0" err="1">
                <a:solidFill>
                  <a:srgbClr val="CC6600"/>
                </a:solidFill>
              </a:rPr>
              <a:t>P</a:t>
            </a:r>
            <a:r>
              <a:rPr lang="fr-BE" sz="1800" b="0" kern="0" dirty="0" err="1"/>
              <a:t>rosperity</a:t>
            </a:r>
            <a:endParaRPr lang="fr-BE" sz="1800" b="0" kern="0" dirty="0"/>
          </a:p>
          <a:p>
            <a:pPr indent="0">
              <a:buNone/>
            </a:pPr>
            <a:r>
              <a:rPr lang="fr-BE" sz="1800" b="0" kern="0" dirty="0"/>
              <a:t>      	= </a:t>
            </a:r>
            <a:r>
              <a:rPr lang="fr-BE" sz="1800" b="1" kern="0" dirty="0" err="1">
                <a:solidFill>
                  <a:srgbClr val="CC6600"/>
                </a:solidFill>
              </a:rPr>
              <a:t>P</a:t>
            </a:r>
            <a:r>
              <a:rPr lang="fr-BE" sz="1800" b="0" kern="0" dirty="0" err="1"/>
              <a:t>eace</a:t>
            </a:r>
            <a:endParaRPr lang="fr-BE" sz="1800" b="0" kern="0" dirty="0"/>
          </a:p>
          <a:p>
            <a:pPr indent="0">
              <a:buNone/>
            </a:pPr>
            <a:r>
              <a:rPr lang="fr-BE" sz="1800" b="0" kern="0" dirty="0"/>
              <a:t>      	= </a:t>
            </a:r>
            <a:r>
              <a:rPr lang="fr-BE" sz="1800" b="1" kern="0" dirty="0" err="1">
                <a:solidFill>
                  <a:srgbClr val="CC6600"/>
                </a:solidFill>
              </a:rPr>
              <a:t>P</a:t>
            </a:r>
            <a:r>
              <a:rPr lang="fr-BE" sz="1800" b="0" kern="0" dirty="0" err="1"/>
              <a:t>artnerships</a:t>
            </a:r>
            <a:endParaRPr lang="fr-BE" sz="1800" b="0" kern="0" dirty="0"/>
          </a:p>
          <a:p>
            <a:endParaRPr lang="en-GB" sz="1800" b="0" kern="0" dirty="0"/>
          </a:p>
          <a:p>
            <a:pPr marL="285750" indent="-285750"/>
            <a:endParaRPr lang="fr-BE" sz="1800" b="0" kern="0" dirty="0">
              <a:latin typeface="Arial Rounded MT Bold" panose="020F0704030504030204"/>
            </a:endParaRPr>
          </a:p>
          <a:p>
            <a:pPr marL="285750" indent="-285750"/>
            <a:endParaRPr lang="en-GB" sz="1800" b="0" kern="0" dirty="0">
              <a:solidFill>
                <a:srgbClr val="24439C"/>
              </a:solidFill>
              <a:latin typeface="Arial Rounded MT Bold" panose="020F0704030504030204" pitchFamily="34" charset="0"/>
            </a:endParaRPr>
          </a:p>
          <a:p>
            <a:endParaRPr lang="en-GB" b="0" kern="0" dirty="0">
              <a:latin typeface="Arial Rounded MT Bold" panose="020F0704030504030204" pitchFamily="34" charset="0"/>
            </a:endParaRPr>
          </a:p>
        </p:txBody>
      </p:sp>
    </p:spTree>
    <p:extLst>
      <p:ext uri="{BB962C8B-B14F-4D97-AF65-F5344CB8AC3E}">
        <p14:creationId xmlns:p14="http://schemas.microsoft.com/office/powerpoint/2010/main" val="1406872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3798440270"/>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217" y="1124744"/>
            <a:ext cx="7645167" cy="5140671"/>
          </a:xfrm>
          <a:prstGeom prst="rect">
            <a:avLst/>
          </a:prstGeom>
        </p:spPr>
      </p:pic>
    </p:spTree>
    <p:extLst>
      <p:ext uri="{BB962C8B-B14F-4D97-AF65-F5344CB8AC3E}">
        <p14:creationId xmlns:p14="http://schemas.microsoft.com/office/powerpoint/2010/main" val="3938656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1409120289"/>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 descr="C:\Users\montedi\AppData\Local\Microsoft\Windows\Temporary Internet Files\Content.Outlook\E3XL4B4U\DEVCO-Consensus-3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715124"/>
            <a:ext cx="7568942" cy="574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617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139197765"/>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268760"/>
            <a:ext cx="814387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872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sz="3600" b="1" kern="0" dirty="0">
                <a:solidFill>
                  <a:srgbClr val="FFFF00"/>
                </a:solidFill>
                <a:latin typeface="Arial Rounded MT Bold" panose="020F0704030504030204" pitchFamily="34" charset="0"/>
              </a:rPr>
              <a:t>How is aid delivered?</a:t>
            </a:r>
          </a:p>
        </p:txBody>
      </p:sp>
      <p:sp>
        <p:nvSpPr>
          <p:cNvPr id="10" name="TextBox 9"/>
          <p:cNvSpPr txBox="1"/>
          <p:nvPr/>
        </p:nvSpPr>
        <p:spPr>
          <a:xfrm>
            <a:off x="1259632" y="1700808"/>
            <a:ext cx="2088232" cy="3939540"/>
          </a:xfrm>
          <a:prstGeom prst="rect">
            <a:avLst/>
          </a:prstGeom>
          <a:noFill/>
        </p:spPr>
        <p:txBody>
          <a:bodyPr wrap="square" rtlCol="0">
            <a:spAutoFit/>
          </a:bodyPr>
          <a:lstStyle/>
          <a:p>
            <a:r>
              <a:rPr lang="en-GB" sz="25000" dirty="0">
                <a:solidFill>
                  <a:schemeClr val="bg1"/>
                </a:solidFill>
                <a:latin typeface="Arial Rounded MT Bold" panose="020F0704030504030204" pitchFamily="34" charset="0"/>
              </a:rPr>
              <a:t>3</a:t>
            </a:r>
          </a:p>
        </p:txBody>
      </p:sp>
    </p:spTree>
    <p:extLst>
      <p:ext uri="{BB962C8B-B14F-4D97-AF65-F5344CB8AC3E}">
        <p14:creationId xmlns:p14="http://schemas.microsoft.com/office/powerpoint/2010/main" val="395477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GB" b="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539552" y="1844824"/>
            <a:ext cx="7848872" cy="4248472"/>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Clr>
                <a:srgbClr val="FFFFFF"/>
              </a:buClr>
              <a:buFontTx/>
              <a:buNone/>
            </a:pPr>
            <a:r>
              <a:rPr lang="en-GB" kern="0" dirty="0">
                <a:solidFill>
                  <a:srgbClr val="FFFF00"/>
                </a:solidFill>
                <a:latin typeface="Arial Rounded MT Bold" panose="020F0704030504030204" pitchFamily="34" charset="0"/>
              </a:rPr>
              <a:t>Content</a:t>
            </a:r>
          </a:p>
          <a:p>
            <a:pPr marL="457200" indent="-457200">
              <a:buClr>
                <a:srgbClr val="FFFFFF"/>
              </a:buClr>
              <a:buFontTx/>
              <a:buAutoNum type="arabicPeriod"/>
            </a:pPr>
            <a:r>
              <a:rPr lang="en-GB" kern="0" dirty="0">
                <a:solidFill>
                  <a:srgbClr val="FFFF00"/>
                </a:solidFill>
                <a:latin typeface="Arial Rounded MT Bold" panose="020F0704030504030204" pitchFamily="34" charset="0"/>
              </a:rPr>
              <a:t>Why a development cooperation policy &amp; who we are?</a:t>
            </a:r>
          </a:p>
          <a:p>
            <a:pPr marL="457200" indent="-457200">
              <a:buClr>
                <a:srgbClr val="FFFFFF"/>
              </a:buClr>
              <a:buFontTx/>
              <a:buAutoNum type="arabicPeriod"/>
            </a:pPr>
            <a:r>
              <a:rPr lang="fr-FR" kern="0" dirty="0">
                <a:solidFill>
                  <a:srgbClr val="FFFF00"/>
                </a:solidFill>
                <a:latin typeface="Arial Rounded MT Bold" panose="020F0704030504030204" pitchFamily="34" charset="0"/>
              </a:rPr>
              <a:t>EU </a:t>
            </a:r>
            <a:r>
              <a:rPr lang="fr-FR" kern="0" dirty="0" err="1">
                <a:solidFill>
                  <a:srgbClr val="FFFF00"/>
                </a:solidFill>
                <a:latin typeface="Arial Rounded MT Bold" panose="020F0704030504030204" pitchFamily="34" charset="0"/>
              </a:rPr>
              <a:t>development</a:t>
            </a:r>
            <a:r>
              <a:rPr lang="fr-FR" kern="0" dirty="0">
                <a:solidFill>
                  <a:srgbClr val="FFFF00"/>
                </a:solidFill>
                <a:latin typeface="Arial Rounded MT Bold" panose="020F0704030504030204" pitchFamily="34" charset="0"/>
              </a:rPr>
              <a:t> </a:t>
            </a:r>
            <a:r>
              <a:rPr lang="fr-FR" kern="0" dirty="0" err="1">
                <a:solidFill>
                  <a:srgbClr val="FFFF00"/>
                </a:solidFill>
                <a:latin typeface="Arial Rounded MT Bold" panose="020F0704030504030204" pitchFamily="34" charset="0"/>
              </a:rPr>
              <a:t>policies</a:t>
            </a:r>
            <a:r>
              <a:rPr lang="fr-FR" kern="0" dirty="0">
                <a:solidFill>
                  <a:srgbClr val="FFFF00"/>
                </a:solidFill>
                <a:latin typeface="Arial Rounded MT Bold" panose="020F0704030504030204" pitchFamily="34" charset="0"/>
              </a:rPr>
              <a:t> &amp; international </a:t>
            </a:r>
            <a:r>
              <a:rPr lang="fr-FR" kern="0" dirty="0" err="1">
                <a:solidFill>
                  <a:srgbClr val="FFFF00"/>
                </a:solidFill>
                <a:latin typeface="Arial Rounded MT Bold" panose="020F0704030504030204" pitchFamily="34" charset="0"/>
              </a:rPr>
              <a:t>context</a:t>
            </a:r>
            <a:endParaRPr lang="fr-FR" kern="0" dirty="0">
              <a:solidFill>
                <a:srgbClr val="FFFF00"/>
              </a:solidFill>
              <a:latin typeface="Arial Rounded MT Bold" panose="020F0704030504030204" pitchFamily="34" charset="0"/>
            </a:endParaRPr>
          </a:p>
          <a:p>
            <a:pPr marL="457200" indent="-457200">
              <a:buClr>
                <a:srgbClr val="FFFFFF"/>
              </a:buClr>
              <a:buFontTx/>
              <a:buAutoNum type="arabicPeriod"/>
            </a:pPr>
            <a:r>
              <a:rPr lang="fr-FR" kern="0" dirty="0">
                <a:solidFill>
                  <a:srgbClr val="FFFF00"/>
                </a:solidFill>
                <a:latin typeface="Arial Rounded MT Bold" panose="020F0704030504030204" pitchFamily="34" charset="0"/>
              </a:rPr>
              <a:t>How </a:t>
            </a:r>
            <a:r>
              <a:rPr lang="fr-FR" kern="0" dirty="0" err="1">
                <a:solidFill>
                  <a:srgbClr val="FFFF00"/>
                </a:solidFill>
                <a:latin typeface="Arial Rounded MT Bold" panose="020F0704030504030204" pitchFamily="34" charset="0"/>
              </a:rPr>
              <a:t>is</a:t>
            </a:r>
            <a:r>
              <a:rPr lang="fr-FR" kern="0" dirty="0">
                <a:solidFill>
                  <a:srgbClr val="FFFF00"/>
                </a:solidFill>
                <a:latin typeface="Arial Rounded MT Bold" panose="020F0704030504030204" pitchFamily="34" charset="0"/>
              </a:rPr>
              <a:t> </a:t>
            </a:r>
            <a:r>
              <a:rPr lang="fr-FR" kern="0" dirty="0" err="1">
                <a:solidFill>
                  <a:srgbClr val="FFFF00"/>
                </a:solidFill>
                <a:latin typeface="Arial Rounded MT Bold" panose="020F0704030504030204" pitchFamily="34" charset="0"/>
              </a:rPr>
              <a:t>aid</a:t>
            </a:r>
            <a:r>
              <a:rPr lang="fr-FR" kern="0" dirty="0">
                <a:solidFill>
                  <a:srgbClr val="FFFF00"/>
                </a:solidFill>
                <a:latin typeface="Arial Rounded MT Bold" panose="020F0704030504030204" pitchFamily="34" charset="0"/>
              </a:rPr>
              <a:t> </a:t>
            </a:r>
            <a:r>
              <a:rPr lang="fr-FR" kern="0" dirty="0" err="1">
                <a:solidFill>
                  <a:srgbClr val="FFFF00"/>
                </a:solidFill>
                <a:latin typeface="Arial Rounded MT Bold" panose="020F0704030504030204" pitchFamily="34" charset="0"/>
              </a:rPr>
              <a:t>delivered</a:t>
            </a:r>
            <a:r>
              <a:rPr lang="fr-FR" kern="0" dirty="0">
                <a:solidFill>
                  <a:srgbClr val="FFFF00"/>
                </a:solidFill>
                <a:latin typeface="Arial Rounded MT Bold" panose="020F0704030504030204" pitchFamily="34" charset="0"/>
              </a:rPr>
              <a:t>? (</a:t>
            </a:r>
            <a:r>
              <a:rPr lang="fr-FR" kern="0" dirty="0" err="1">
                <a:solidFill>
                  <a:srgbClr val="FFFF00"/>
                </a:solidFill>
                <a:latin typeface="Arial Rounded MT Bold" panose="020F0704030504030204" pitchFamily="34" charset="0"/>
              </a:rPr>
              <a:t>Overall</a:t>
            </a:r>
            <a:r>
              <a:rPr lang="fr-FR" kern="0" dirty="0">
                <a:solidFill>
                  <a:srgbClr val="FFFF00"/>
                </a:solidFill>
                <a:latin typeface="Arial Rounded MT Bold" panose="020F0704030504030204" pitchFamily="34" charset="0"/>
              </a:rPr>
              <a:t>, budget  support, </a:t>
            </a:r>
            <a:r>
              <a:rPr lang="fr-FR" kern="0" dirty="0" err="1">
                <a:solidFill>
                  <a:srgbClr val="FFFF00"/>
                </a:solidFill>
                <a:latin typeface="Arial Rounded MT Bold" panose="020F0704030504030204" pitchFamily="34" charset="0"/>
              </a:rPr>
              <a:t>blending</a:t>
            </a:r>
            <a:r>
              <a:rPr lang="fr-FR" kern="0" dirty="0">
                <a:solidFill>
                  <a:srgbClr val="FFFF00"/>
                </a:solidFill>
                <a:latin typeface="Arial Rounded MT Bold" panose="020F0704030504030204" pitchFamily="34" charset="0"/>
              </a:rPr>
              <a:t>)</a:t>
            </a:r>
          </a:p>
          <a:p>
            <a:pPr marL="457200" indent="-457200">
              <a:buClr>
                <a:srgbClr val="FFFFFF"/>
              </a:buClr>
              <a:buFontTx/>
              <a:buAutoNum type="arabicPeriod"/>
            </a:pPr>
            <a:r>
              <a:rPr lang="fr-FR" kern="0" dirty="0" err="1">
                <a:solidFill>
                  <a:srgbClr val="FFFF00"/>
                </a:solidFill>
                <a:latin typeface="Arial Rounded MT Bold" panose="020F0704030504030204" pitchFamily="34" charset="0"/>
              </a:rPr>
              <a:t>What</a:t>
            </a:r>
            <a:r>
              <a:rPr lang="fr-FR" kern="0" dirty="0">
                <a:solidFill>
                  <a:srgbClr val="FFFF00"/>
                </a:solidFill>
                <a:latin typeface="Arial Rounded MT Bold" panose="020F0704030504030204" pitchFamily="34" charset="0"/>
              </a:rPr>
              <a:t> </a:t>
            </a:r>
            <a:r>
              <a:rPr lang="fr-FR" kern="0" dirty="0" err="1">
                <a:solidFill>
                  <a:srgbClr val="FFFF00"/>
                </a:solidFill>
                <a:latin typeface="Arial Rounded MT Bold" panose="020F0704030504030204" pitchFamily="34" charset="0"/>
              </a:rPr>
              <a:t>we</a:t>
            </a:r>
            <a:r>
              <a:rPr lang="fr-FR" kern="0" dirty="0">
                <a:solidFill>
                  <a:srgbClr val="FFFF00"/>
                </a:solidFill>
                <a:latin typeface="Arial Rounded MT Bold" panose="020F0704030504030204" pitchFamily="34" charset="0"/>
              </a:rPr>
              <a:t> do in Pakistan?</a:t>
            </a:r>
          </a:p>
          <a:p>
            <a:pPr marL="457200" indent="-457200">
              <a:buClr>
                <a:srgbClr val="FFFFFF"/>
              </a:buClr>
              <a:buFontTx/>
              <a:buAutoNum type="arabicPeriod"/>
            </a:pPr>
            <a:r>
              <a:rPr lang="fr-FR" kern="0" dirty="0" err="1">
                <a:solidFill>
                  <a:srgbClr val="FFFF00"/>
                </a:solidFill>
                <a:latin typeface="Arial Rounded MT Bold" panose="020F0704030504030204" pitchFamily="34" charset="0"/>
              </a:rPr>
              <a:t>External</a:t>
            </a:r>
            <a:r>
              <a:rPr lang="fr-FR" kern="0" dirty="0">
                <a:solidFill>
                  <a:srgbClr val="FFFF00"/>
                </a:solidFill>
                <a:latin typeface="Arial Rounded MT Bold" panose="020F0704030504030204" pitchFamily="34" charset="0"/>
              </a:rPr>
              <a:t> </a:t>
            </a:r>
            <a:r>
              <a:rPr lang="fr-FR" kern="0" dirty="0" err="1">
                <a:solidFill>
                  <a:srgbClr val="FFFF00"/>
                </a:solidFill>
                <a:latin typeface="Arial Rounded MT Bold" panose="020F0704030504030204" pitchFamily="34" charset="0"/>
              </a:rPr>
              <a:t>financing</a:t>
            </a:r>
            <a:r>
              <a:rPr lang="fr-FR" kern="0" dirty="0">
                <a:solidFill>
                  <a:srgbClr val="FFFF00"/>
                </a:solidFill>
                <a:latin typeface="Arial Rounded MT Bold" panose="020F0704030504030204" pitchFamily="34" charset="0"/>
              </a:rPr>
              <a:t> instruments and </a:t>
            </a:r>
            <a:r>
              <a:rPr lang="fr-FR" kern="0" dirty="0" err="1">
                <a:solidFill>
                  <a:srgbClr val="FFFF00"/>
                </a:solidFill>
                <a:latin typeface="Arial Rounded MT Bold" panose="020F0704030504030204" pitchFamily="34" charset="0"/>
              </a:rPr>
              <a:t>next</a:t>
            </a:r>
            <a:r>
              <a:rPr lang="fr-FR" kern="0" dirty="0">
                <a:solidFill>
                  <a:srgbClr val="FFFF00"/>
                </a:solidFill>
                <a:latin typeface="Arial Rounded MT Bold" panose="020F0704030504030204" pitchFamily="34" charset="0"/>
              </a:rPr>
              <a:t> </a:t>
            </a:r>
            <a:r>
              <a:rPr lang="fr-FR" kern="0" dirty="0" err="1">
                <a:solidFill>
                  <a:srgbClr val="FFFF00"/>
                </a:solidFill>
                <a:latin typeface="Arial Rounded MT Bold" panose="020F0704030504030204" pitchFamily="34" charset="0"/>
              </a:rPr>
              <a:t>programming</a:t>
            </a:r>
            <a:r>
              <a:rPr lang="fr-FR" kern="0" dirty="0">
                <a:solidFill>
                  <a:srgbClr val="FFFF00"/>
                </a:solidFill>
                <a:latin typeface="Arial Rounded MT Bold" panose="020F0704030504030204" pitchFamily="34" charset="0"/>
              </a:rPr>
              <a:t> </a:t>
            </a:r>
            <a:r>
              <a:rPr lang="fr-FR" kern="0" dirty="0" err="1">
                <a:solidFill>
                  <a:srgbClr val="FFFF00"/>
                </a:solidFill>
                <a:latin typeface="Arial Rounded MT Bold" panose="020F0704030504030204" pitchFamily="34" charset="0"/>
              </a:rPr>
              <a:t>period</a:t>
            </a:r>
            <a:endParaRPr lang="fr-FR" kern="0" dirty="0">
              <a:solidFill>
                <a:srgbClr val="FFFF00"/>
              </a:solidFill>
              <a:latin typeface="Arial Rounded MT Bold" panose="020F0704030504030204" pitchFamily="34" charset="0"/>
            </a:endParaRPr>
          </a:p>
          <a:p>
            <a:pPr marL="457200" indent="-457200">
              <a:buClr>
                <a:srgbClr val="FFFFFF"/>
              </a:buClr>
              <a:buFontTx/>
              <a:buAutoNum type="arabicPeriod"/>
            </a:pPr>
            <a:r>
              <a:rPr lang="fr-FR" kern="0" dirty="0" err="1">
                <a:solidFill>
                  <a:srgbClr val="FFFF00"/>
                </a:solidFill>
                <a:latin typeface="Arial Rounded MT Bold" panose="020F0704030504030204" pitchFamily="34" charset="0"/>
              </a:rPr>
              <a:t>Practical</a:t>
            </a:r>
            <a:r>
              <a:rPr lang="fr-FR" kern="0" dirty="0">
                <a:solidFill>
                  <a:srgbClr val="FFFF00"/>
                </a:solidFill>
                <a:latin typeface="Arial Rounded MT Bold" panose="020F0704030504030204" pitchFamily="34" charset="0"/>
              </a:rPr>
              <a:t> information</a:t>
            </a:r>
          </a:p>
          <a:p>
            <a:pPr marL="457200" indent="-457200">
              <a:buClr>
                <a:srgbClr val="FFFFFF"/>
              </a:buClr>
              <a:buFontTx/>
              <a:buAutoNum type="arabicPeriod"/>
            </a:pPr>
            <a:endParaRPr lang="fr-FR" kern="0" dirty="0">
              <a:solidFill>
                <a:srgbClr val="FFFF00"/>
              </a:solidFill>
              <a:latin typeface="Arial Rounded MT Bold" panose="020F0704030504030204" pitchFamily="34" charset="0"/>
            </a:endParaRPr>
          </a:p>
          <a:p>
            <a:pPr marL="457200" indent="-457200">
              <a:buClr>
                <a:srgbClr val="FFFFFF"/>
              </a:buClr>
              <a:buFontTx/>
              <a:buAutoNum type="arabicPeriod"/>
            </a:pPr>
            <a:endParaRPr lang="en-GB" kern="0" dirty="0">
              <a:solidFill>
                <a:srgbClr val="FFFF00"/>
              </a:solidFill>
              <a:latin typeface="Arial Rounded MT Bold" panose="020F0704030504030204" pitchFamily="34" charset="0"/>
            </a:endParaRPr>
          </a:p>
          <a:p>
            <a:pPr>
              <a:buClr>
                <a:srgbClr val="FFFFFF"/>
              </a:buClr>
            </a:pPr>
            <a:endParaRPr lang="en-GB" kern="0" dirty="0">
              <a:solidFill>
                <a:srgbClr val="FFFF00"/>
              </a:solidFill>
              <a:latin typeface="Arial Rounded MT Bold" panose="020F0704030504030204" pitchFamily="34" charset="0"/>
            </a:endParaRPr>
          </a:p>
        </p:txBody>
      </p:sp>
    </p:spTree>
    <p:extLst>
      <p:ext uri="{BB962C8B-B14F-4D97-AF65-F5344CB8AC3E}">
        <p14:creationId xmlns:p14="http://schemas.microsoft.com/office/powerpoint/2010/main" val="2428468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sz="3600" b="1" kern="0" dirty="0">
                <a:solidFill>
                  <a:srgbClr val="FFFF00"/>
                </a:solidFill>
                <a:latin typeface="Arial Rounded MT Bold" panose="020F0704030504030204" pitchFamily="34" charset="0"/>
              </a:rPr>
              <a:t>Overall aid delivery</a:t>
            </a:r>
          </a:p>
        </p:txBody>
      </p:sp>
      <p:sp>
        <p:nvSpPr>
          <p:cNvPr id="10" name="TextBox 9"/>
          <p:cNvSpPr txBox="1"/>
          <p:nvPr/>
        </p:nvSpPr>
        <p:spPr>
          <a:xfrm>
            <a:off x="1259632" y="1700808"/>
            <a:ext cx="2088232" cy="1446550"/>
          </a:xfrm>
          <a:prstGeom prst="rect">
            <a:avLst/>
          </a:prstGeom>
          <a:noFill/>
        </p:spPr>
        <p:txBody>
          <a:bodyPr wrap="square" rtlCol="0">
            <a:spAutoFit/>
          </a:bodyPr>
          <a:lstStyle/>
          <a:p>
            <a:r>
              <a:rPr lang="en-GB" sz="8800" dirty="0">
                <a:solidFill>
                  <a:schemeClr val="bg1"/>
                </a:solidFill>
                <a:latin typeface="Arial Rounded MT Bold" panose="020F0704030504030204" pitchFamily="34" charset="0"/>
              </a:rPr>
              <a:t>3.1</a:t>
            </a:r>
          </a:p>
        </p:txBody>
      </p:sp>
    </p:spTree>
    <p:extLst>
      <p:ext uri="{BB962C8B-B14F-4D97-AF65-F5344CB8AC3E}">
        <p14:creationId xmlns:p14="http://schemas.microsoft.com/office/powerpoint/2010/main" val="2757943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306495134"/>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385" y="1196751"/>
            <a:ext cx="8417403"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25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144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GB" sz="4000" b="1" kern="0" dirty="0">
              <a:solidFill>
                <a:srgbClr val="FFFF00"/>
              </a:solidFill>
              <a:latin typeface="Arial Rounded MT Bold" panose="020F0704030504030204" pitchFamily="34" charset="0"/>
            </a:endParaRPr>
          </a:p>
        </p:txBody>
      </p:sp>
      <p:sp>
        <p:nvSpPr>
          <p:cNvPr id="10" name="TextBox 9"/>
          <p:cNvSpPr txBox="1"/>
          <p:nvPr/>
        </p:nvSpPr>
        <p:spPr>
          <a:xfrm>
            <a:off x="1259632" y="1700808"/>
            <a:ext cx="7128792" cy="2554545"/>
          </a:xfrm>
          <a:prstGeom prst="rect">
            <a:avLst/>
          </a:prstGeom>
          <a:noFill/>
        </p:spPr>
        <p:txBody>
          <a:bodyPr wrap="square" rtlCol="0">
            <a:spAutoFit/>
          </a:bodyPr>
          <a:lstStyle/>
          <a:p>
            <a:r>
              <a:rPr lang="en-GB" sz="2000" dirty="0">
                <a:solidFill>
                  <a:schemeClr val="bg1"/>
                </a:solidFill>
              </a:rPr>
              <a:t>3.1.1 	State of play – Key figures</a:t>
            </a:r>
            <a:br>
              <a:rPr lang="en-GB" sz="2000" dirty="0">
                <a:solidFill>
                  <a:schemeClr val="bg1"/>
                </a:solidFill>
              </a:rPr>
            </a:br>
            <a:r>
              <a:rPr lang="en-GB" sz="2000" dirty="0">
                <a:solidFill>
                  <a:schemeClr val="bg1"/>
                </a:solidFill>
              </a:rPr>
              <a:t/>
            </a:r>
            <a:br>
              <a:rPr lang="en-GB" sz="2000" dirty="0">
                <a:solidFill>
                  <a:schemeClr val="bg1"/>
                </a:solidFill>
              </a:rPr>
            </a:br>
            <a:r>
              <a:rPr lang="en-GB" sz="2000" dirty="0">
                <a:solidFill>
                  <a:schemeClr val="bg1"/>
                </a:solidFill>
              </a:rPr>
              <a:t>3.1.2 	Financing agreement – Concept and important provisions</a:t>
            </a:r>
            <a:br>
              <a:rPr lang="en-GB" sz="2000" dirty="0">
                <a:solidFill>
                  <a:schemeClr val="bg1"/>
                </a:solidFill>
              </a:rPr>
            </a:br>
            <a:r>
              <a:rPr lang="en-GB" sz="2000" dirty="0">
                <a:solidFill>
                  <a:schemeClr val="bg1"/>
                </a:solidFill>
              </a:rPr>
              <a:t/>
            </a:r>
            <a:br>
              <a:rPr lang="en-GB" sz="2000" dirty="0">
                <a:solidFill>
                  <a:schemeClr val="bg1"/>
                </a:solidFill>
              </a:rPr>
            </a:br>
            <a:r>
              <a:rPr lang="en-GB" sz="2000" dirty="0">
                <a:solidFill>
                  <a:schemeClr val="bg1"/>
                </a:solidFill>
              </a:rPr>
              <a:t>3.1.3 	Management mode and Implementing modalities - Which type of aid modalities used in Pakistan?</a:t>
            </a:r>
            <a:endParaRPr lang="en-GB" sz="20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719353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44624"/>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GB" sz="4000" b="1" kern="0" dirty="0">
              <a:solidFill>
                <a:srgbClr val="FFFF00"/>
              </a:solidFill>
              <a:latin typeface="Arial Rounded MT Bold" panose="020F0704030504030204" pitchFamily="34" charset="0"/>
            </a:endParaRPr>
          </a:p>
        </p:txBody>
      </p:sp>
      <p:sp>
        <p:nvSpPr>
          <p:cNvPr id="10" name="TextBox 9"/>
          <p:cNvSpPr txBox="1"/>
          <p:nvPr/>
        </p:nvSpPr>
        <p:spPr>
          <a:xfrm>
            <a:off x="1475656" y="3645024"/>
            <a:ext cx="5904656" cy="830997"/>
          </a:xfrm>
          <a:prstGeom prst="rect">
            <a:avLst/>
          </a:prstGeom>
          <a:noFill/>
        </p:spPr>
        <p:txBody>
          <a:bodyPr wrap="square" rtlCol="0">
            <a:spAutoFit/>
          </a:bodyPr>
          <a:lstStyle/>
          <a:p>
            <a:r>
              <a:rPr lang="en-GB" sz="2400" dirty="0">
                <a:latin typeface="Arial Rounded MT Bold" panose="020F0704030504030204" pitchFamily="34" charset="0"/>
              </a:rPr>
              <a:t>3.1.1</a:t>
            </a:r>
            <a:r>
              <a:rPr lang="en-GB" sz="2400" dirty="0"/>
              <a:t> 	</a:t>
            </a:r>
            <a:r>
              <a:rPr lang="en-GB" sz="2400" dirty="0" err="1"/>
              <a:t>Devco</a:t>
            </a:r>
            <a:r>
              <a:rPr lang="en-GB" sz="2400" dirty="0"/>
              <a:t> in Pakistan </a:t>
            </a:r>
          </a:p>
          <a:p>
            <a:r>
              <a:rPr lang="en-GB" sz="2400" dirty="0"/>
              <a:t>	State of play  Key figures</a:t>
            </a:r>
            <a:endParaRPr lang="en-GB" sz="2400" dirty="0">
              <a:latin typeface="Arial Rounded MT Bold" panose="020F0704030504030204" pitchFamily="34" charset="0"/>
            </a:endParaRPr>
          </a:p>
        </p:txBody>
      </p:sp>
    </p:spTree>
    <p:extLst>
      <p:ext uri="{BB962C8B-B14F-4D97-AF65-F5344CB8AC3E}">
        <p14:creationId xmlns:p14="http://schemas.microsoft.com/office/powerpoint/2010/main" val="2317384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1">
            <a:extLst>
              <a:ext uri="{FF2B5EF4-FFF2-40B4-BE49-F238E27FC236}">
                <a16:creationId xmlns="" xmlns:a16="http://schemas.microsoft.com/office/drawing/2014/main" id="{FDA8EE83-E382-4DAC-9608-3AC65E511899}"/>
              </a:ext>
            </a:extLst>
          </p:cNvPr>
          <p:cNvSpPr txBox="1">
            <a:spLocks/>
          </p:cNvSpPr>
          <p:nvPr/>
        </p:nvSpPr>
        <p:spPr bwMode="auto">
          <a:xfrm>
            <a:off x="323528" y="1412776"/>
            <a:ext cx="8134672" cy="9361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82500" lnSpcReduction="20000"/>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1800" kern="0" dirty="0"/>
              <a:t/>
            </a:r>
            <a:br>
              <a:rPr lang="en-GB" sz="1800" kern="0" dirty="0"/>
            </a:br>
            <a:r>
              <a:rPr lang="en-GB" sz="1800" kern="0" dirty="0"/>
              <a:t>D</a:t>
            </a:r>
            <a:r>
              <a:rPr lang="en-GB" sz="2000" kern="0" dirty="0"/>
              <a:t>evelopment cooperation EU in Pakistan</a:t>
            </a:r>
            <a:br>
              <a:rPr lang="en-GB" sz="2000" kern="0" dirty="0"/>
            </a:br>
            <a:r>
              <a:rPr lang="en-GB" sz="2000" kern="0" dirty="0"/>
              <a:t>mostly funded MFF 2014- 2020</a:t>
            </a:r>
            <a:r>
              <a:rPr lang="en-GB" sz="1800" kern="0" dirty="0"/>
              <a:t/>
            </a:r>
            <a:br>
              <a:rPr lang="en-GB" sz="1800" kern="0" dirty="0"/>
            </a:br>
            <a:endParaRPr lang="en-GB" sz="1800" kern="0" dirty="0"/>
          </a:p>
        </p:txBody>
      </p:sp>
      <p:sp>
        <p:nvSpPr>
          <p:cNvPr id="6" name="Subtitle 3">
            <a:extLst>
              <a:ext uri="{FF2B5EF4-FFF2-40B4-BE49-F238E27FC236}">
                <a16:creationId xmlns="" xmlns:a16="http://schemas.microsoft.com/office/drawing/2014/main" id="{396E3F94-1025-4DB5-AE03-AE798E32E7D1}"/>
              </a:ext>
            </a:extLst>
          </p:cNvPr>
          <p:cNvSpPr txBox="1">
            <a:spLocks/>
          </p:cNvSpPr>
          <p:nvPr/>
        </p:nvSpPr>
        <p:spPr bwMode="auto">
          <a:xfrm>
            <a:off x="323528" y="2348880"/>
            <a:ext cx="8496944" cy="3289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indent="0">
              <a:buFont typeface="Arial" pitchFamily="34" charset="0"/>
              <a:buNone/>
            </a:pPr>
            <a:r>
              <a:rPr lang="en-GB" sz="2000" b="0" kern="0" dirty="0"/>
              <a:t>ONGOING – </a:t>
            </a:r>
            <a:r>
              <a:rPr lang="en-GB" sz="2000" b="0" kern="0" dirty="0">
                <a:highlight>
                  <a:srgbClr val="FFFF00"/>
                </a:highlight>
              </a:rPr>
              <a:t>see List of Financing agreements</a:t>
            </a:r>
          </a:p>
          <a:p>
            <a:r>
              <a:rPr lang="en-GB" sz="2000" b="0" kern="0" dirty="0"/>
              <a:t>Number of Financing agreements </a:t>
            </a:r>
            <a:endParaRPr lang="en-GB" sz="2000" b="0" kern="0" dirty="0" smtClean="0"/>
          </a:p>
          <a:p>
            <a:pPr indent="0">
              <a:buNone/>
            </a:pPr>
            <a:r>
              <a:rPr lang="en-GB" sz="2000" b="0" kern="0" dirty="0"/>
              <a:t>	</a:t>
            </a:r>
            <a:r>
              <a:rPr lang="en-GB" sz="2000" b="0" kern="0" dirty="0" smtClean="0"/>
              <a:t>14 FA with an ongoing </a:t>
            </a:r>
            <a:r>
              <a:rPr lang="en-GB" sz="2000" b="0" kern="0" dirty="0"/>
              <a:t>implementation </a:t>
            </a:r>
            <a:r>
              <a:rPr lang="en-GB" sz="2000" b="0" kern="0" dirty="0" smtClean="0"/>
              <a:t>period (+ 8 FA closure)</a:t>
            </a:r>
          </a:p>
          <a:p>
            <a:pPr indent="0">
              <a:buNone/>
            </a:pPr>
            <a:r>
              <a:rPr lang="en-GB" sz="2000" b="0" kern="0" dirty="0"/>
              <a:t>	</a:t>
            </a:r>
            <a:r>
              <a:rPr lang="en-GB" sz="2000" b="0" kern="0" dirty="0" smtClean="0"/>
              <a:t>4 FA currently to be signed</a:t>
            </a:r>
          </a:p>
          <a:p>
            <a:pPr indent="0">
              <a:buNone/>
            </a:pPr>
            <a:endParaRPr lang="en-GB" sz="2000" b="0" kern="0" dirty="0"/>
          </a:p>
          <a:p>
            <a:r>
              <a:rPr lang="en-GB" sz="2000" b="0" kern="0" dirty="0"/>
              <a:t>Number of ongoing contracts under ongoing FA : </a:t>
            </a:r>
          </a:p>
          <a:p>
            <a:pPr indent="0">
              <a:buFont typeface="Arial" pitchFamily="34" charset="0"/>
              <a:buNone/>
            </a:pPr>
            <a:r>
              <a:rPr lang="en-GB" sz="2000" b="0" kern="0" dirty="0">
                <a:solidFill>
                  <a:schemeClr val="bg1"/>
                </a:solidFill>
              </a:rPr>
              <a:t>	</a:t>
            </a:r>
            <a:r>
              <a:rPr lang="en-GB" sz="2000" b="0" kern="0" dirty="0"/>
              <a:t>41 implementing contracts </a:t>
            </a:r>
            <a:endParaRPr lang="en-GB" sz="2000" b="0" kern="0" dirty="0" smtClean="0"/>
          </a:p>
          <a:p>
            <a:pPr indent="0">
              <a:buFont typeface="Arial" pitchFamily="34" charset="0"/>
              <a:buNone/>
            </a:pPr>
            <a:r>
              <a:rPr lang="en-GB" sz="2000" b="0" kern="0" dirty="0"/>
              <a:t>	</a:t>
            </a:r>
            <a:r>
              <a:rPr lang="en-GB" sz="2000" b="0" kern="0" dirty="0" smtClean="0"/>
              <a:t>(</a:t>
            </a:r>
            <a:r>
              <a:rPr lang="en-GB" sz="2000" b="0" kern="0" dirty="0"/>
              <a:t>531 M EUR – average size 13M </a:t>
            </a:r>
            <a:r>
              <a:rPr lang="en-GB" sz="2000" b="0" kern="0" dirty="0" smtClean="0"/>
              <a:t>EUR)</a:t>
            </a:r>
          </a:p>
          <a:p>
            <a:pPr indent="0">
              <a:buFont typeface="Arial" pitchFamily="34" charset="0"/>
              <a:buNone/>
            </a:pPr>
            <a:endParaRPr lang="en-GB" sz="2000" b="0" kern="0" dirty="0"/>
          </a:p>
          <a:p>
            <a:pPr indent="0">
              <a:buFont typeface="Arial" pitchFamily="34" charset="0"/>
              <a:buNone/>
            </a:pPr>
            <a:r>
              <a:rPr lang="en-GB" sz="2000" b="0" kern="0" dirty="0"/>
              <a:t>	+ 19 support measure contracts (evaluation/audit CTR</a:t>
            </a:r>
            <a:r>
              <a:rPr lang="en-GB" sz="2000" b="0" kern="0" dirty="0" smtClean="0"/>
              <a:t>)</a:t>
            </a:r>
            <a:endParaRPr lang="en-GB" sz="2000" b="0" kern="0" dirty="0"/>
          </a:p>
          <a:p>
            <a:pPr marL="342900"/>
            <a:r>
              <a:rPr lang="en-GB" sz="2000" b="0" kern="0" dirty="0" smtClean="0"/>
              <a:t>In addition, without FA, </a:t>
            </a:r>
            <a:r>
              <a:rPr lang="en-GB" sz="2000" b="0" kern="0" dirty="0"/>
              <a:t>thematic contracts </a:t>
            </a:r>
          </a:p>
          <a:p>
            <a:pPr indent="0">
              <a:buNone/>
            </a:pPr>
            <a:r>
              <a:rPr lang="en-GB" sz="2000" b="0" kern="0" dirty="0"/>
              <a:t> </a:t>
            </a:r>
            <a:r>
              <a:rPr lang="en-GB" sz="2000" b="0" kern="0" dirty="0" smtClean="0"/>
              <a:t>    (</a:t>
            </a:r>
            <a:r>
              <a:rPr lang="en-GB" sz="2000" b="0" kern="0" dirty="0"/>
              <a:t>thematic budget lines targeting mostly CSOs) : </a:t>
            </a:r>
          </a:p>
          <a:p>
            <a:pPr indent="0">
              <a:buFont typeface="Arial" pitchFamily="34" charset="0"/>
              <a:buNone/>
            </a:pPr>
            <a:r>
              <a:rPr lang="en-GB" sz="2000" b="0" kern="0" dirty="0" smtClean="0"/>
              <a:t>     +/-</a:t>
            </a:r>
            <a:r>
              <a:rPr lang="en-GB" sz="2000" b="0" kern="0" dirty="0"/>
              <a:t>22 contracts (17 M EUR – average size 800K EUR) . </a:t>
            </a:r>
          </a:p>
          <a:p>
            <a:endParaRPr lang="en-GB" sz="2000" b="0" kern="0" dirty="0"/>
          </a:p>
          <a:p>
            <a:endParaRPr lang="en-GB" sz="2000" b="0" kern="0" dirty="0"/>
          </a:p>
        </p:txBody>
      </p:sp>
    </p:spTree>
    <p:extLst>
      <p:ext uri="{BB962C8B-B14F-4D97-AF65-F5344CB8AC3E}">
        <p14:creationId xmlns:p14="http://schemas.microsoft.com/office/powerpoint/2010/main" val="2050553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3568" y="980728"/>
          <a:ext cx="7774632" cy="50405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503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GB" sz="4000" b="1" kern="0" dirty="0">
              <a:solidFill>
                <a:srgbClr val="FFFF00"/>
              </a:solidFill>
              <a:latin typeface="Arial Rounded MT Bold" panose="020F0704030504030204" pitchFamily="34" charset="0"/>
            </a:endParaRPr>
          </a:p>
        </p:txBody>
      </p:sp>
      <p:sp>
        <p:nvSpPr>
          <p:cNvPr id="10" name="TextBox 9"/>
          <p:cNvSpPr txBox="1"/>
          <p:nvPr/>
        </p:nvSpPr>
        <p:spPr>
          <a:xfrm>
            <a:off x="539552" y="2420888"/>
            <a:ext cx="7920880" cy="1569660"/>
          </a:xfrm>
          <a:prstGeom prst="rect">
            <a:avLst/>
          </a:prstGeom>
          <a:noFill/>
        </p:spPr>
        <p:txBody>
          <a:bodyPr wrap="square" rtlCol="0">
            <a:spAutoFit/>
          </a:bodyPr>
          <a:lstStyle/>
          <a:p>
            <a:pPr algn="ctr"/>
            <a:r>
              <a:rPr lang="en-GB" sz="2400" dirty="0">
                <a:latin typeface="Arial Rounded MT Bold" panose="020F0704030504030204" pitchFamily="34" charset="0"/>
              </a:rPr>
              <a:t>3.1.2 </a:t>
            </a:r>
          </a:p>
          <a:p>
            <a:pPr algn="ctr"/>
            <a:endParaRPr lang="en-GB" sz="2400" dirty="0">
              <a:solidFill>
                <a:schemeClr val="bg1"/>
              </a:solidFill>
              <a:latin typeface="Arial Rounded MT Bold" panose="020F0704030504030204" pitchFamily="34" charset="0"/>
            </a:endParaRPr>
          </a:p>
          <a:p>
            <a:pPr algn="ctr"/>
            <a:r>
              <a:rPr lang="en-GB" sz="2400" dirty="0"/>
              <a:t>Financing agreement</a:t>
            </a:r>
            <a:br>
              <a:rPr lang="en-GB" sz="2400" dirty="0"/>
            </a:br>
            <a:r>
              <a:rPr lang="en-GB" sz="2400" dirty="0"/>
              <a:t>Important provisions</a:t>
            </a:r>
            <a:endParaRPr lang="en-GB" sz="24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754531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Diagram 3">
            <a:extLst>
              <a:ext uri="{FF2B5EF4-FFF2-40B4-BE49-F238E27FC236}">
                <a16:creationId xmlns="" xmlns:a16="http://schemas.microsoft.com/office/drawing/2014/main" id="{6A3979FB-40B1-4989-AE2B-061374F38357}"/>
              </a:ext>
            </a:extLst>
          </p:cNvPr>
          <p:cNvGraphicFramePr/>
          <p:nvPr/>
        </p:nvGraphicFramePr>
        <p:xfrm>
          <a:off x="251520" y="116632"/>
          <a:ext cx="8784976" cy="67413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454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Content Placeholder 2">
            <a:extLst>
              <a:ext uri="{FF2B5EF4-FFF2-40B4-BE49-F238E27FC236}">
                <a16:creationId xmlns="" xmlns:a16="http://schemas.microsoft.com/office/drawing/2014/main" id="{F8D0457F-7079-40F7-A2A6-A07AA31B95CC}"/>
              </a:ext>
            </a:extLst>
          </p:cNvPr>
          <p:cNvSpPr txBox="1">
            <a:spLocks/>
          </p:cNvSpPr>
          <p:nvPr/>
        </p:nvSpPr>
        <p:spPr bwMode="auto">
          <a:xfrm>
            <a:off x="107504" y="1268760"/>
            <a:ext cx="8616209"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342900">
              <a:buFont typeface="Wingdings" panose="05000000000000000000" pitchFamily="2" charset="2"/>
              <a:buChar char="Ø"/>
            </a:pPr>
            <a:r>
              <a:rPr lang="en-GB" b="1" kern="0"/>
              <a:t>Why signing a FA?</a:t>
            </a:r>
          </a:p>
          <a:p>
            <a:pPr lvl="1">
              <a:buFont typeface="Wingdings" panose="05000000000000000000" pitchFamily="2" charset="2"/>
              <a:buChar char="ü"/>
            </a:pPr>
            <a:r>
              <a:rPr lang="en-GB" sz="2400" b="0" kern="0"/>
              <a:t>principle of ownership by the partner country </a:t>
            </a:r>
          </a:p>
          <a:p>
            <a:pPr lvl="1">
              <a:buFont typeface="Wingdings" panose="05000000000000000000" pitchFamily="2" charset="2"/>
              <a:buChar char="ü"/>
            </a:pPr>
            <a:r>
              <a:rPr lang="en-GB" sz="2400" b="0" kern="0"/>
              <a:t>Agreement on the implementation of a Programme, its allocation and its implementing modality</a:t>
            </a:r>
          </a:p>
          <a:p>
            <a:pPr>
              <a:buFont typeface="Wingdings" panose="05000000000000000000" pitchFamily="2" charset="2"/>
              <a:buChar char="Ø"/>
            </a:pPr>
            <a:r>
              <a:rPr lang="en-GB" sz="2800" b="0" kern="0"/>
              <a:t>Who signs the FA? </a:t>
            </a:r>
          </a:p>
          <a:p>
            <a:pPr lvl="1">
              <a:buFont typeface="Wingdings" panose="05000000000000000000" pitchFamily="2" charset="2"/>
              <a:buChar char="ü"/>
            </a:pPr>
            <a:r>
              <a:rPr lang="en-GB" b="0" kern="0"/>
              <a:t>signature of the financing agreement between the partner country representative (EAD) and the EU represented by the Commission (Geo Director Devco)</a:t>
            </a:r>
          </a:p>
          <a:p>
            <a:pPr lvl="1" algn="ctr">
              <a:buFont typeface="Wingdings" panose="05000000000000000000" pitchFamily="2" charset="2"/>
              <a:buChar char="Ø"/>
            </a:pPr>
            <a:r>
              <a:rPr lang="en-GB" b="0" kern="0">
                <a:solidFill>
                  <a:srgbClr val="FF0000"/>
                </a:solidFill>
              </a:rPr>
              <a:t>Only in the case of budget support : Based on the financing agreement, the partner country may also become a direct recipient of funds</a:t>
            </a:r>
          </a:p>
          <a:p>
            <a:pPr indent="0">
              <a:buFont typeface="Arial" pitchFamily="34" charset="0"/>
              <a:buNone/>
            </a:pPr>
            <a:endParaRPr lang="en-GB" b="0" kern="0"/>
          </a:p>
          <a:p>
            <a:pPr indent="0">
              <a:buFont typeface="Arial" pitchFamily="34" charset="0"/>
              <a:buNone/>
            </a:pPr>
            <a:endParaRPr lang="en-GB" b="0" kern="0"/>
          </a:p>
          <a:p>
            <a:pPr indent="0">
              <a:buFont typeface="Arial" pitchFamily="34" charset="0"/>
              <a:buNone/>
            </a:pPr>
            <a:endParaRPr lang="en-GB" b="0" kern="0" dirty="0"/>
          </a:p>
        </p:txBody>
      </p:sp>
    </p:spTree>
    <p:extLst>
      <p:ext uri="{BB962C8B-B14F-4D97-AF65-F5344CB8AC3E}">
        <p14:creationId xmlns:p14="http://schemas.microsoft.com/office/powerpoint/2010/main" val="1974395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1475656" y="2564905"/>
          <a:ext cx="6696744" cy="3639164"/>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5">
            <a:extLst>
              <a:ext uri="{FF2B5EF4-FFF2-40B4-BE49-F238E27FC236}">
                <a16:creationId xmlns="" xmlns:a16="http://schemas.microsoft.com/office/drawing/2014/main" id="{DB26CFE0-FEA6-4A37-ABC3-AE72A560EA31}"/>
              </a:ext>
            </a:extLst>
          </p:cNvPr>
          <p:cNvSpPr txBox="1">
            <a:spLocks/>
          </p:cNvSpPr>
          <p:nvPr/>
        </p:nvSpPr>
        <p:spPr bwMode="auto">
          <a:xfrm>
            <a:off x="755576" y="1412777"/>
            <a:ext cx="7702624" cy="11521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2400" kern="0"/>
              <a:t>N+1 : Deadline to sign a  Financing agreement with the partner country</a:t>
            </a:r>
            <a:endParaRPr lang="en-GB" sz="2400" kern="0" dirty="0"/>
          </a:p>
        </p:txBody>
      </p:sp>
      <p:sp>
        <p:nvSpPr>
          <p:cNvPr id="6" name="Subtitle 4">
            <a:extLst>
              <a:ext uri="{FF2B5EF4-FFF2-40B4-BE49-F238E27FC236}">
                <a16:creationId xmlns="" xmlns:a16="http://schemas.microsoft.com/office/drawing/2014/main" id="{122E8F28-213F-44A7-883D-19580052CAB6}"/>
              </a:ext>
            </a:extLst>
          </p:cNvPr>
          <p:cNvSpPr txBox="1">
            <a:spLocks/>
          </p:cNvSpPr>
          <p:nvPr/>
        </p:nvSpPr>
        <p:spPr bwMode="auto">
          <a:xfrm>
            <a:off x="1182651" y="2862945"/>
            <a:ext cx="7282754" cy="30430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GB" b="0" kern="0" dirty="0"/>
              <a:t>After adoption of the financing decision, the global budgetary commitment is authorised</a:t>
            </a:r>
          </a:p>
          <a:p>
            <a:r>
              <a:rPr lang="en-GB" b="0" kern="0" dirty="0"/>
              <a:t>Year N = year in which the budgetary commitment was made </a:t>
            </a:r>
          </a:p>
          <a:p>
            <a:pPr indent="0" algn="ctr">
              <a:buFont typeface="Arial" pitchFamily="34" charset="0"/>
              <a:buNone/>
            </a:pPr>
            <a:r>
              <a:rPr lang="en-GB" b="0" kern="0" dirty="0">
                <a:solidFill>
                  <a:srgbClr val="00B050"/>
                </a:solidFill>
              </a:rPr>
              <a:t>	(ex. October 2019)</a:t>
            </a:r>
          </a:p>
          <a:p>
            <a:r>
              <a:rPr lang="en-GB" b="0" kern="0" dirty="0"/>
              <a:t>FA to be concluded by 31 December of year N+1 </a:t>
            </a:r>
          </a:p>
          <a:p>
            <a:pPr indent="0" algn="ctr">
              <a:buFont typeface="Arial" pitchFamily="34" charset="0"/>
              <a:buNone/>
            </a:pPr>
            <a:r>
              <a:rPr lang="en-GB" b="0" kern="0" dirty="0"/>
              <a:t>	</a:t>
            </a:r>
            <a:r>
              <a:rPr lang="en-GB" b="0" kern="0" dirty="0">
                <a:solidFill>
                  <a:srgbClr val="00B050"/>
                </a:solidFill>
              </a:rPr>
              <a:t>(ex. 31 Dec 2020)  </a:t>
            </a:r>
          </a:p>
          <a:p>
            <a:pPr indent="0">
              <a:buFont typeface="Arial" pitchFamily="34" charset="0"/>
              <a:buNone/>
            </a:pPr>
            <a:r>
              <a:rPr lang="en-GB" b="0" kern="0" dirty="0">
                <a:solidFill>
                  <a:srgbClr val="FF0000"/>
                </a:solidFill>
              </a:rPr>
              <a:t>       Beyond N+1 funds are lost!</a:t>
            </a:r>
          </a:p>
          <a:p>
            <a:r>
              <a:rPr lang="en-GB" b="0" kern="0" dirty="0"/>
              <a:t>The FA signature sets the entry into force of the FA. 		</a:t>
            </a:r>
          </a:p>
          <a:p>
            <a:pPr indent="0" algn="ctr">
              <a:buFont typeface="Arial" pitchFamily="34" charset="0"/>
              <a:buNone/>
            </a:pPr>
            <a:r>
              <a:rPr lang="en-GB" b="0" kern="0" dirty="0"/>
              <a:t>	</a:t>
            </a:r>
            <a:r>
              <a:rPr lang="en-GB" b="0" kern="0" dirty="0">
                <a:solidFill>
                  <a:srgbClr val="00B050"/>
                </a:solidFill>
              </a:rPr>
              <a:t>(ex. 12 Dec 2019)</a:t>
            </a:r>
          </a:p>
          <a:p>
            <a:r>
              <a:rPr lang="en-GB" b="0" kern="0" dirty="0"/>
              <a:t>D+3 to conclude all other contracts </a:t>
            </a:r>
          </a:p>
          <a:p>
            <a:pPr indent="0" algn="ctr">
              <a:buFont typeface="Arial" pitchFamily="34" charset="0"/>
              <a:buNone/>
            </a:pPr>
            <a:r>
              <a:rPr lang="en-GB" b="0" kern="0" dirty="0"/>
              <a:t>	</a:t>
            </a:r>
            <a:r>
              <a:rPr lang="en-GB" b="0" kern="0" dirty="0">
                <a:solidFill>
                  <a:srgbClr val="00B050"/>
                </a:solidFill>
              </a:rPr>
              <a:t>(12 Dec 2019 D+ 3=&gt; 11 Dec 2022)</a:t>
            </a:r>
          </a:p>
          <a:p>
            <a:endParaRPr lang="en-GB" b="0" kern="0" dirty="0"/>
          </a:p>
        </p:txBody>
      </p:sp>
    </p:spTree>
    <p:extLst>
      <p:ext uri="{BB962C8B-B14F-4D97-AF65-F5344CB8AC3E}">
        <p14:creationId xmlns:p14="http://schemas.microsoft.com/office/powerpoint/2010/main" val="418177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kern="0" dirty="0">
                <a:solidFill>
                  <a:srgbClr val="FFFF00"/>
                </a:solidFill>
                <a:latin typeface="Arial Rounded MT Bold" panose="020F0704030504030204" pitchFamily="34" charset="0"/>
              </a:rPr>
              <a:t>Why a </a:t>
            </a:r>
            <a:r>
              <a:rPr lang="en-GB" b="1" kern="0" dirty="0">
                <a:solidFill>
                  <a:srgbClr val="FFFF00"/>
                </a:solidFill>
                <a:latin typeface="Arial Rounded MT Bold" panose="020F0704030504030204" pitchFamily="34" charset="0"/>
              </a:rPr>
              <a:t>development cooperation policy?</a:t>
            </a:r>
          </a:p>
          <a:p>
            <a:pPr marL="0" indent="0">
              <a:buNone/>
            </a:pPr>
            <a:r>
              <a:rPr lang="en-GB" b="1" kern="0" dirty="0">
                <a:solidFill>
                  <a:srgbClr val="FFFF00"/>
                </a:solidFill>
                <a:latin typeface="Arial Rounded MT Bold" panose="020F0704030504030204" pitchFamily="34" charset="0"/>
              </a:rPr>
              <a:t>&amp; </a:t>
            </a:r>
          </a:p>
          <a:p>
            <a:pPr marL="0" indent="0">
              <a:buNone/>
            </a:pPr>
            <a:r>
              <a:rPr lang="en-GB" b="1" kern="0" dirty="0">
                <a:solidFill>
                  <a:srgbClr val="FFFF00"/>
                </a:solidFill>
                <a:latin typeface="Arial Rounded MT Bold" panose="020F0704030504030204" pitchFamily="34" charset="0"/>
              </a:rPr>
              <a:t>Who are we?</a:t>
            </a:r>
          </a:p>
          <a:p>
            <a:endParaRPr lang="en-GB" b="1" kern="0" dirty="0">
              <a:solidFill>
                <a:srgbClr val="FFFF00"/>
              </a:solidFill>
              <a:latin typeface="Arial Rounded MT Bold" panose="020F0704030504030204" pitchFamily="34" charset="0"/>
            </a:endParaRPr>
          </a:p>
        </p:txBody>
      </p:sp>
      <p:sp>
        <p:nvSpPr>
          <p:cNvPr id="10" name="TextBox 9"/>
          <p:cNvSpPr txBox="1"/>
          <p:nvPr/>
        </p:nvSpPr>
        <p:spPr>
          <a:xfrm>
            <a:off x="1259632" y="1700808"/>
            <a:ext cx="2088232" cy="3939540"/>
          </a:xfrm>
          <a:prstGeom prst="rect">
            <a:avLst/>
          </a:prstGeom>
          <a:noFill/>
        </p:spPr>
        <p:txBody>
          <a:bodyPr wrap="square" rtlCol="0">
            <a:spAutoFit/>
          </a:bodyPr>
          <a:lstStyle/>
          <a:p>
            <a:r>
              <a:rPr lang="en-GB" sz="25000" dirty="0">
                <a:solidFill>
                  <a:schemeClr val="bg1"/>
                </a:solidFill>
                <a:latin typeface="Arial Rounded MT Bold" panose="020F0704030504030204" pitchFamily="34" charset="0"/>
              </a:rPr>
              <a:t>1</a:t>
            </a:r>
          </a:p>
        </p:txBody>
      </p:sp>
    </p:spTree>
    <p:extLst>
      <p:ext uri="{BB962C8B-B14F-4D97-AF65-F5344CB8AC3E}">
        <p14:creationId xmlns:p14="http://schemas.microsoft.com/office/powerpoint/2010/main" val="2666232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48680"/>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1">
            <a:extLst>
              <a:ext uri="{FF2B5EF4-FFF2-40B4-BE49-F238E27FC236}">
                <a16:creationId xmlns="" xmlns:a16="http://schemas.microsoft.com/office/drawing/2014/main" id="{21AA43A1-357A-4848-B139-3E9441D58546}"/>
              </a:ext>
            </a:extLst>
          </p:cNvPr>
          <p:cNvSpPr txBox="1">
            <a:spLocks/>
          </p:cNvSpPr>
          <p:nvPr/>
        </p:nvSpPr>
        <p:spPr bwMode="auto">
          <a:xfrm>
            <a:off x="971600" y="1340768"/>
            <a:ext cx="7772400" cy="9361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kern="0" dirty="0"/>
              <a:t>FA content </a:t>
            </a:r>
          </a:p>
        </p:txBody>
      </p:sp>
      <p:sp>
        <p:nvSpPr>
          <p:cNvPr id="6" name="Subtitle 2">
            <a:extLst>
              <a:ext uri="{FF2B5EF4-FFF2-40B4-BE49-F238E27FC236}">
                <a16:creationId xmlns="" xmlns:a16="http://schemas.microsoft.com/office/drawing/2014/main" id="{398AED95-F492-43C3-93CD-90C29F7B9554}"/>
              </a:ext>
            </a:extLst>
          </p:cNvPr>
          <p:cNvSpPr txBox="1">
            <a:spLocks/>
          </p:cNvSpPr>
          <p:nvPr/>
        </p:nvSpPr>
        <p:spPr bwMode="auto">
          <a:xfrm>
            <a:off x="323528" y="2348880"/>
            <a:ext cx="8280920" cy="3888432"/>
          </a:xfrm>
          <a:prstGeom prst="rect">
            <a:avLst/>
          </a:prstGeom>
          <a:noFill/>
          <a:ln w="9525">
            <a:solidFill>
              <a:srgbClr val="FFD624"/>
            </a:solid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indent="0">
              <a:buFont typeface="Arial" pitchFamily="34" charset="0"/>
              <a:buNone/>
            </a:pPr>
            <a:r>
              <a:rPr lang="en-GB" b="1" kern="0" dirty="0"/>
              <a:t>0.    Special conditions </a:t>
            </a:r>
            <a:r>
              <a:rPr lang="en-GB" b="0" kern="0" dirty="0"/>
              <a:t>defines the action, the budget, the timing, the provisions added and/or the derogations</a:t>
            </a:r>
            <a:r>
              <a:rPr lang="en-GB" b="1" kern="0" dirty="0"/>
              <a:t>.   </a:t>
            </a:r>
          </a:p>
          <a:p>
            <a:pPr marL="571500" indent="-571500">
              <a:buFont typeface="+mj-lt"/>
              <a:buAutoNum type="romanLcPeriod"/>
            </a:pPr>
            <a:r>
              <a:rPr lang="en-GB" b="1" u="sng" kern="0" dirty="0"/>
              <a:t>Annex I</a:t>
            </a:r>
            <a:r>
              <a:rPr lang="en-GB" b="0" u="sng" kern="0" dirty="0"/>
              <a:t> </a:t>
            </a:r>
            <a:r>
              <a:rPr lang="en-GB" b="0" kern="0" dirty="0"/>
              <a:t>containing the </a:t>
            </a:r>
            <a:r>
              <a:rPr lang="en-GB" b="1" u="sng" kern="0" dirty="0"/>
              <a:t>TAPs</a:t>
            </a:r>
            <a:r>
              <a:rPr lang="en-GB" b="0" kern="0" dirty="0"/>
              <a:t> for the implementation of the action include the activities to be implemented and the budget</a:t>
            </a:r>
          </a:p>
          <a:p>
            <a:pPr marL="571500" indent="-571500">
              <a:buFont typeface="+mj-lt"/>
              <a:buAutoNum type="romanLcPeriod"/>
            </a:pPr>
            <a:r>
              <a:rPr lang="en-GB" b="1" u="sng" kern="0" dirty="0"/>
              <a:t>Annex II </a:t>
            </a:r>
            <a:r>
              <a:rPr lang="en-GB" b="0" u="sng" kern="0" dirty="0"/>
              <a:t> </a:t>
            </a:r>
            <a:r>
              <a:rPr lang="en-GB" b="0" kern="0" dirty="0"/>
              <a:t>the </a:t>
            </a:r>
            <a:r>
              <a:rPr lang="en-GB" b="1" u="sng" kern="0" dirty="0"/>
              <a:t>general conditions </a:t>
            </a:r>
            <a:r>
              <a:rPr lang="en-GB" b="0" kern="0" dirty="0"/>
              <a:t>which are fixed and cannot be changed</a:t>
            </a:r>
          </a:p>
          <a:p>
            <a:pPr indent="0">
              <a:buFont typeface="Arial" pitchFamily="34" charset="0"/>
              <a:buNone/>
            </a:pPr>
            <a:endParaRPr lang="en-GB" sz="1800" b="0" kern="0" dirty="0"/>
          </a:p>
          <a:p>
            <a:pPr indent="0">
              <a:buFont typeface="Arial" pitchFamily="34" charset="0"/>
              <a:buNone/>
            </a:pPr>
            <a:endParaRPr lang="en-GB" b="0" kern="0" dirty="0"/>
          </a:p>
          <a:p>
            <a:pPr indent="0">
              <a:buFont typeface="Arial" pitchFamily="34" charset="0"/>
              <a:buNone/>
            </a:pPr>
            <a:r>
              <a:rPr lang="en-GB" b="0" kern="0" dirty="0">
                <a:solidFill>
                  <a:srgbClr val="FF0000"/>
                </a:solidFill>
              </a:rPr>
              <a:t>Annex III and IV not applicable (mostly EDF countries – Indirect management)</a:t>
            </a:r>
          </a:p>
          <a:p>
            <a:pPr indent="0">
              <a:buFont typeface="Arial" pitchFamily="34" charset="0"/>
              <a:buNone/>
            </a:pPr>
            <a:endParaRPr lang="en-GB" sz="2200" b="0" kern="0" dirty="0"/>
          </a:p>
          <a:p>
            <a:pPr indent="0">
              <a:buFont typeface="Arial" pitchFamily="34" charset="0"/>
              <a:buNone/>
            </a:pPr>
            <a:r>
              <a:rPr lang="en-GB" sz="2200" b="0" kern="0" dirty="0">
                <a:solidFill>
                  <a:srgbClr val="00B0F0"/>
                </a:solidFill>
              </a:rPr>
              <a:t>FA Example : </a:t>
            </a:r>
            <a:r>
              <a:rPr lang="en-US" sz="2200" b="0" kern="0" dirty="0">
                <a:solidFill>
                  <a:srgbClr val="00B0F0"/>
                </a:solidFill>
              </a:rPr>
              <a:t>Development through Enhanced Education </a:t>
            </a:r>
            <a:r>
              <a:rPr lang="en-US" sz="2200" b="0" kern="0" dirty="0" err="1">
                <a:solidFill>
                  <a:srgbClr val="00B0F0"/>
                </a:solidFill>
              </a:rPr>
              <a:t>Programme</a:t>
            </a:r>
            <a:r>
              <a:rPr lang="en-US" sz="2200" b="0" kern="0" dirty="0">
                <a:solidFill>
                  <a:srgbClr val="00B0F0"/>
                </a:solidFill>
              </a:rPr>
              <a:t> (DEEP) </a:t>
            </a:r>
            <a:r>
              <a:rPr lang="en-GB" sz="2200" b="0" kern="0" dirty="0">
                <a:solidFill>
                  <a:srgbClr val="00B0F0"/>
                </a:solidFill>
              </a:rPr>
              <a:t>ACA/2017/39288 – (allocation 50 M EUR)</a:t>
            </a:r>
          </a:p>
        </p:txBody>
      </p:sp>
    </p:spTree>
    <p:extLst>
      <p:ext uri="{BB962C8B-B14F-4D97-AF65-F5344CB8AC3E}">
        <p14:creationId xmlns:p14="http://schemas.microsoft.com/office/powerpoint/2010/main" val="2370377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69E29B83-AC70-4ECB-B4C9-2A50D6EED4A7}"/>
              </a:ext>
            </a:extLst>
          </p:cNvPr>
          <p:cNvSpPr txBox="1">
            <a:spLocks/>
          </p:cNvSpPr>
          <p:nvPr/>
        </p:nvSpPr>
        <p:spPr bwMode="auto">
          <a:xfrm>
            <a:off x="179512" y="1412776"/>
            <a:ext cx="8640960"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0000" lnSpcReduction="10000"/>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lvl="2">
              <a:buFont typeface="Wingdings" panose="05000000000000000000" pitchFamily="2" charset="2"/>
              <a:buChar char="ü"/>
            </a:pPr>
            <a:r>
              <a:rPr lang="en-GB" sz="2400" kern="0" dirty="0"/>
              <a:t>FA SPECIAL CONDITIONS </a:t>
            </a:r>
            <a:br>
              <a:rPr lang="en-GB" sz="2400" kern="0" dirty="0"/>
            </a:br>
            <a:r>
              <a:rPr lang="en-GB" sz="2400" kern="0" dirty="0"/>
              <a:t/>
            </a:r>
            <a:br>
              <a:rPr lang="en-GB" sz="2400" kern="0" dirty="0"/>
            </a:br>
            <a:r>
              <a:rPr lang="en-GB" sz="2400" u="sng" kern="0" dirty="0"/>
              <a:t>Article 1 - Nature of the action</a:t>
            </a:r>
            <a:r>
              <a:rPr lang="en-GB" sz="2400" kern="0" dirty="0"/>
              <a:t> </a:t>
            </a:r>
            <a:br>
              <a:rPr lang="en-GB" sz="2400" kern="0" dirty="0"/>
            </a:br>
            <a:r>
              <a:rPr lang="en-GB" sz="2400" kern="0" dirty="0"/>
              <a:t>	</a:t>
            </a:r>
            <a:r>
              <a:rPr lang="en-GB" sz="2400" b="0" kern="0" dirty="0"/>
              <a:t>- Programme Title, CRIS ref (EU accounting system) </a:t>
            </a:r>
            <a:br>
              <a:rPr lang="en-GB" sz="2400" b="0" kern="0" dirty="0"/>
            </a:br>
            <a:r>
              <a:rPr lang="en-GB" sz="2400" b="0" kern="0" dirty="0"/>
              <a:t>	- Legal Basis (DCI)</a:t>
            </a:r>
            <a:br>
              <a:rPr lang="en-GB" sz="2400" b="0" kern="0" dirty="0"/>
            </a:br>
            <a:r>
              <a:rPr lang="en-GB" sz="2400" b="0" kern="0" dirty="0"/>
              <a:t>	- Financial allocation and co-financing </a:t>
            </a:r>
            <a:br>
              <a:rPr lang="en-GB" sz="2400" b="0" kern="0" dirty="0"/>
            </a:br>
            <a:endParaRPr lang="en-GB" sz="2400" b="0" kern="0" dirty="0"/>
          </a:p>
          <a:p>
            <a:pPr lvl="2">
              <a:buFont typeface="Wingdings" panose="05000000000000000000" pitchFamily="2" charset="2"/>
              <a:buChar char="ü"/>
            </a:pPr>
            <a:r>
              <a:rPr lang="en-GB" sz="2400" kern="0" dirty="0">
                <a:solidFill>
                  <a:srgbClr val="92D050"/>
                </a:solidFill>
              </a:rPr>
              <a:t>Supplementary provision for Pakistan</a:t>
            </a:r>
          </a:p>
          <a:p>
            <a:r>
              <a:rPr lang="en-GB" sz="2400" b="0" kern="0" dirty="0">
                <a:solidFill>
                  <a:srgbClr val="FF0000"/>
                </a:solidFill>
              </a:rPr>
              <a:t>	Article 1.4 </a:t>
            </a:r>
            <a:r>
              <a:rPr lang="en-GB" sz="2400" b="0" kern="0" dirty="0"/>
              <a:t/>
            </a:r>
            <a:br>
              <a:rPr lang="en-GB" sz="2400" b="0" kern="0" dirty="0"/>
            </a:br>
            <a:r>
              <a:rPr lang="en-GB" sz="2400" b="0" i="1" kern="0" dirty="0">
                <a:solidFill>
                  <a:srgbClr val="FF0000"/>
                </a:solidFill>
              </a:rPr>
              <a:t>The activities envisaged under this programme will be overseen by the Project Steering Committee with a leading role for the </a:t>
            </a:r>
            <a:r>
              <a:rPr lang="en-GB" sz="2400" b="0" i="1" kern="0" dirty="0" err="1">
                <a:solidFill>
                  <a:srgbClr val="FF0000"/>
                </a:solidFill>
              </a:rPr>
              <a:t>Balochistan</a:t>
            </a:r>
            <a:r>
              <a:rPr lang="en-GB" sz="2400" b="0" i="1" kern="0" dirty="0">
                <a:solidFill>
                  <a:srgbClr val="FF0000"/>
                </a:solidFill>
              </a:rPr>
              <a:t> Water Authority as set out in Annex I TAPS.</a:t>
            </a:r>
            <a:r>
              <a:rPr lang="en-GB" sz="2400" b="0" kern="0" dirty="0"/>
              <a:t/>
            </a:r>
            <a:br>
              <a:rPr lang="en-GB" sz="2400" b="0" kern="0" dirty="0"/>
            </a:br>
            <a:endParaRPr lang="en-GB" sz="2400" b="0" kern="0" dirty="0"/>
          </a:p>
        </p:txBody>
      </p:sp>
    </p:spTree>
    <p:extLst>
      <p:ext uri="{BB962C8B-B14F-4D97-AF65-F5344CB8AC3E}">
        <p14:creationId xmlns:p14="http://schemas.microsoft.com/office/powerpoint/2010/main" val="2877236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Subtitle 2">
            <a:extLst>
              <a:ext uri="{FF2B5EF4-FFF2-40B4-BE49-F238E27FC236}">
                <a16:creationId xmlns="" xmlns:a16="http://schemas.microsoft.com/office/drawing/2014/main" id="{1B3D376A-179F-44AD-8B49-F6F52C7BE99E}"/>
              </a:ext>
            </a:extLst>
          </p:cNvPr>
          <p:cNvSpPr txBox="1">
            <a:spLocks/>
          </p:cNvSpPr>
          <p:nvPr/>
        </p:nvSpPr>
        <p:spPr bwMode="auto">
          <a:xfrm>
            <a:off x="611560" y="1052736"/>
            <a:ext cx="7920880"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indent="0">
              <a:buFont typeface="Arial" pitchFamily="34" charset="0"/>
              <a:buNone/>
            </a:pPr>
            <a:r>
              <a:rPr lang="en-GB" b="1" kern="0"/>
              <a:t>Article 2 – Execution period</a:t>
            </a:r>
            <a:endParaRPr lang="en-GB" b="0" kern="0"/>
          </a:p>
          <a:p>
            <a:r>
              <a:rPr lang="en-GB" b="0" kern="0"/>
              <a:t>FA enters into force at the signature date by both parties (last of the two).  </a:t>
            </a:r>
          </a:p>
          <a:p>
            <a:r>
              <a:rPr lang="en-GB" b="0" kern="0"/>
              <a:t>Operational implementation (OI): </a:t>
            </a:r>
          </a:p>
          <a:p>
            <a:pPr lvl="2"/>
            <a:r>
              <a:rPr lang="en-GB" b="0" kern="0"/>
              <a:t>Contracting of implementing contracts (D+3 from entry into force unless multi donor action/co-financing</a:t>
            </a:r>
          </a:p>
          <a:p>
            <a:pPr lvl="2"/>
            <a:r>
              <a:rPr lang="en-GB" b="0" kern="0"/>
              <a:t>All activities must be carried out under the implementing contracts  </a:t>
            </a:r>
          </a:p>
          <a:p>
            <a:r>
              <a:rPr lang="en-GB" b="0" kern="0"/>
              <a:t>Closure period (CP) : max 24 months </a:t>
            </a:r>
            <a:r>
              <a:rPr lang="en-GB" sz="2200" b="0" kern="0"/>
              <a:t>(exceptionnally 30 M)</a:t>
            </a:r>
          </a:p>
          <a:p>
            <a:pPr lvl="2"/>
            <a:r>
              <a:rPr lang="en-GB" b="0" kern="0"/>
              <a:t>Audits and final evaluation</a:t>
            </a:r>
          </a:p>
          <a:p>
            <a:pPr indent="0">
              <a:buFont typeface="Arial" pitchFamily="34" charset="0"/>
              <a:buNone/>
            </a:pPr>
            <a:r>
              <a:rPr lang="en-GB" b="0" kern="0"/>
              <a:t>	OI + CP =&gt; Execution period FA</a:t>
            </a:r>
            <a:endParaRPr lang="en-GB" b="0" kern="0" dirty="0"/>
          </a:p>
        </p:txBody>
      </p:sp>
    </p:spTree>
    <p:extLst>
      <p:ext uri="{BB962C8B-B14F-4D97-AF65-F5344CB8AC3E}">
        <p14:creationId xmlns:p14="http://schemas.microsoft.com/office/powerpoint/2010/main" val="1364733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11DA4C-EE66-4EC8-8F05-C9418C359597}"/>
              </a:ext>
            </a:extLst>
          </p:cNvPr>
          <p:cNvSpPr>
            <a:spLocks noGrp="1"/>
          </p:cNvSpPr>
          <p:nvPr>
            <p:ph type="title"/>
          </p:nvPr>
        </p:nvSpPr>
        <p:spPr/>
        <p:txBody>
          <a:bodyPr>
            <a:normAutofit/>
          </a:bodyPr>
          <a:lstStyle/>
          <a:p>
            <a:r>
              <a:rPr lang="en-GB" sz="2200" b="1" dirty="0"/>
              <a:t>Financing agreement timeline</a:t>
            </a:r>
            <a:br>
              <a:rPr lang="en-GB" sz="2200" b="1" dirty="0"/>
            </a:br>
            <a:r>
              <a:rPr lang="en-GB" sz="2200" b="1" dirty="0"/>
              <a:t>Ex. PFM II (</a:t>
            </a:r>
            <a:r>
              <a:rPr lang="en-GB" sz="2200" b="1" dirty="0">
                <a:highlight>
                  <a:srgbClr val="FFFF00"/>
                </a:highlight>
              </a:rPr>
              <a:t>ACA/2019/41482 </a:t>
            </a:r>
            <a:r>
              <a:rPr lang="en-GB" sz="2200" b="1" dirty="0"/>
              <a:t>)</a:t>
            </a:r>
          </a:p>
        </p:txBody>
      </p:sp>
      <p:graphicFrame>
        <p:nvGraphicFramePr>
          <p:cNvPr id="4" name="Content Placeholder 3">
            <a:extLst>
              <a:ext uri="{FF2B5EF4-FFF2-40B4-BE49-F238E27FC236}">
                <a16:creationId xmlns="" xmlns:a16="http://schemas.microsoft.com/office/drawing/2014/main" id="{9D2FDBB6-6223-4242-A5F2-75D277DDFB5C}"/>
              </a:ext>
            </a:extLst>
          </p:cNvPr>
          <p:cNvGraphicFramePr>
            <a:graphicFrameLocks noGrp="1"/>
          </p:cNvGraphicFramePr>
          <p:nvPr>
            <p:ph idx="1"/>
          </p:nvPr>
        </p:nvGraphicFramePr>
        <p:xfrm>
          <a:off x="457200" y="163934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Chevron 4">
            <a:extLst>
              <a:ext uri="{FF2B5EF4-FFF2-40B4-BE49-F238E27FC236}">
                <a16:creationId xmlns="" xmlns:a16="http://schemas.microsoft.com/office/drawing/2014/main" id="{8B4C94DC-B984-4C09-99A2-FB2C482BAAA6}"/>
              </a:ext>
            </a:extLst>
          </p:cNvPr>
          <p:cNvSpPr/>
          <p:nvPr/>
        </p:nvSpPr>
        <p:spPr>
          <a:xfrm>
            <a:off x="2483768" y="1772816"/>
            <a:ext cx="6203032" cy="1440160"/>
          </a:xfrm>
          <a:prstGeom prst="chevron">
            <a:avLst>
              <a:gd name="adj" fmla="val 40000"/>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a:extLst>
              <a:ext uri="{FF2B5EF4-FFF2-40B4-BE49-F238E27FC236}">
                <a16:creationId xmlns="" xmlns:a16="http://schemas.microsoft.com/office/drawing/2014/main" id="{DD66CD7E-E234-4809-B05C-78ED5385DEE1}"/>
              </a:ext>
            </a:extLst>
          </p:cNvPr>
          <p:cNvSpPr txBox="1"/>
          <p:nvPr/>
        </p:nvSpPr>
        <p:spPr>
          <a:xfrm>
            <a:off x="3419872" y="2419378"/>
            <a:ext cx="4608512" cy="553998"/>
          </a:xfrm>
          <a:prstGeom prst="rect">
            <a:avLst/>
          </a:prstGeom>
          <a:noFill/>
        </p:spPr>
        <p:txBody>
          <a:bodyPr wrap="square" rtlCol="0">
            <a:spAutoFit/>
          </a:bodyPr>
          <a:lstStyle/>
          <a:p>
            <a:r>
              <a:rPr lang="en-GB" sz="3000" dirty="0">
                <a:solidFill>
                  <a:schemeClr val="tx1"/>
                </a:solidFill>
              </a:rPr>
              <a:t>FA execution period</a:t>
            </a:r>
          </a:p>
        </p:txBody>
      </p:sp>
      <p:sp>
        <p:nvSpPr>
          <p:cNvPr id="10" name="Arrow: Chevron 9">
            <a:extLst>
              <a:ext uri="{FF2B5EF4-FFF2-40B4-BE49-F238E27FC236}">
                <a16:creationId xmlns="" xmlns:a16="http://schemas.microsoft.com/office/drawing/2014/main" id="{7D46B89E-CABC-4CE1-A200-F9B1AEDE3C0E}"/>
              </a:ext>
            </a:extLst>
          </p:cNvPr>
          <p:cNvSpPr/>
          <p:nvPr/>
        </p:nvSpPr>
        <p:spPr>
          <a:xfrm>
            <a:off x="2483768" y="4286794"/>
            <a:ext cx="2520280" cy="946153"/>
          </a:xfrm>
          <a:prstGeom prst="chevron">
            <a:avLst>
              <a:gd name="adj" fmla="val 40000"/>
            </a:avLst>
          </a:pr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GB" sz="1700" dirty="0">
                <a:solidFill>
                  <a:schemeClr val="tx1"/>
                </a:solidFill>
              </a:rPr>
              <a:t>D+3 : </a:t>
            </a:r>
          </a:p>
          <a:p>
            <a:r>
              <a:rPr lang="en-GB" sz="1700" dirty="0">
                <a:solidFill>
                  <a:schemeClr val="tx1"/>
                </a:solidFill>
              </a:rPr>
              <a:t>contracting period</a:t>
            </a:r>
          </a:p>
          <a:p>
            <a:r>
              <a:rPr lang="en-GB" sz="3200" dirty="0">
                <a:solidFill>
                  <a:schemeClr val="tx1"/>
                </a:solidFill>
              </a:rPr>
              <a:t> </a:t>
            </a:r>
          </a:p>
        </p:txBody>
      </p:sp>
      <p:sp>
        <p:nvSpPr>
          <p:cNvPr id="11" name="Arrow: Chevron 10">
            <a:extLst>
              <a:ext uri="{FF2B5EF4-FFF2-40B4-BE49-F238E27FC236}">
                <a16:creationId xmlns="" xmlns:a16="http://schemas.microsoft.com/office/drawing/2014/main" id="{7388AEFE-6E5F-4FF3-BA31-091BB8A6364B}"/>
              </a:ext>
            </a:extLst>
          </p:cNvPr>
          <p:cNvSpPr/>
          <p:nvPr/>
        </p:nvSpPr>
        <p:spPr>
          <a:xfrm>
            <a:off x="7020272" y="4400871"/>
            <a:ext cx="1944216" cy="717998"/>
          </a:xfrm>
          <a:prstGeom prst="chevron">
            <a:avLst>
              <a:gd name="adj" fmla="val 40000"/>
            </a:avLst>
          </a:pr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GB" sz="1500" dirty="0">
                <a:solidFill>
                  <a:schemeClr val="tx1"/>
                </a:solidFill>
              </a:rPr>
              <a:t>Audit evaluation</a:t>
            </a:r>
          </a:p>
          <a:p>
            <a:r>
              <a:rPr lang="en-GB" sz="2000" dirty="0">
                <a:solidFill>
                  <a:schemeClr val="tx1"/>
                </a:solidFill>
              </a:rPr>
              <a:t> </a:t>
            </a:r>
          </a:p>
        </p:txBody>
      </p:sp>
      <p:sp>
        <p:nvSpPr>
          <p:cNvPr id="12" name="Arrow: Chevron 11">
            <a:extLst>
              <a:ext uri="{FF2B5EF4-FFF2-40B4-BE49-F238E27FC236}">
                <a16:creationId xmlns="" xmlns:a16="http://schemas.microsoft.com/office/drawing/2014/main" id="{23DADC81-0A5E-4405-AD9C-62AF792CA5AA}"/>
              </a:ext>
            </a:extLst>
          </p:cNvPr>
          <p:cNvSpPr/>
          <p:nvPr/>
        </p:nvSpPr>
        <p:spPr>
          <a:xfrm>
            <a:off x="2487433" y="5179678"/>
            <a:ext cx="4676852" cy="946153"/>
          </a:xfrm>
          <a:prstGeom prst="chevron">
            <a:avLst>
              <a:gd name="adj" fmla="val 40000"/>
            </a:avLst>
          </a:pr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GB" sz="2200" dirty="0">
                <a:solidFill>
                  <a:schemeClr val="tx1"/>
                </a:solidFill>
              </a:rPr>
              <a:t>Implementation of activities</a:t>
            </a:r>
          </a:p>
          <a:p>
            <a:r>
              <a:rPr lang="en-GB" sz="3200" dirty="0">
                <a:solidFill>
                  <a:schemeClr val="tx1"/>
                </a:solidFill>
              </a:rPr>
              <a:t> </a:t>
            </a:r>
          </a:p>
        </p:txBody>
      </p:sp>
      <p:cxnSp>
        <p:nvCxnSpPr>
          <p:cNvPr id="16" name="Straight Arrow Connector 15">
            <a:extLst>
              <a:ext uri="{FF2B5EF4-FFF2-40B4-BE49-F238E27FC236}">
                <a16:creationId xmlns="" xmlns:a16="http://schemas.microsoft.com/office/drawing/2014/main" id="{B4858595-53BA-4BF4-8368-1D9E043B3A0F}"/>
              </a:ext>
            </a:extLst>
          </p:cNvPr>
          <p:cNvCxnSpPr>
            <a:cxnSpLocks/>
          </p:cNvCxnSpPr>
          <p:nvPr/>
        </p:nvCxnSpPr>
        <p:spPr>
          <a:xfrm>
            <a:off x="2483768" y="1772816"/>
            <a:ext cx="0" cy="4353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0D2EE62A-3ECB-43CF-8622-B3604AB41421}"/>
              </a:ext>
            </a:extLst>
          </p:cNvPr>
          <p:cNvCxnSpPr>
            <a:cxnSpLocks/>
          </p:cNvCxnSpPr>
          <p:nvPr/>
        </p:nvCxnSpPr>
        <p:spPr>
          <a:xfrm>
            <a:off x="6948264" y="1988840"/>
            <a:ext cx="0" cy="4353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104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47C990F6-E7E0-4F10-91CF-68898D92895B}"/>
              </a:ext>
            </a:extLst>
          </p:cNvPr>
          <p:cNvSpPr txBox="1">
            <a:spLocks/>
          </p:cNvSpPr>
          <p:nvPr/>
        </p:nvSpPr>
        <p:spPr bwMode="auto">
          <a:xfrm>
            <a:off x="539552" y="1457610"/>
            <a:ext cx="7918648" cy="819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kern="0" dirty="0"/>
              <a:t>Derogations to FA for Pakistan</a:t>
            </a:r>
          </a:p>
        </p:txBody>
      </p:sp>
      <p:sp>
        <p:nvSpPr>
          <p:cNvPr id="6" name="Subtitle 4">
            <a:extLst>
              <a:ext uri="{FF2B5EF4-FFF2-40B4-BE49-F238E27FC236}">
                <a16:creationId xmlns="" xmlns:a16="http://schemas.microsoft.com/office/drawing/2014/main" id="{E3CD5844-44DD-4F89-A65B-6C7A47530096}"/>
              </a:ext>
            </a:extLst>
          </p:cNvPr>
          <p:cNvSpPr txBox="1">
            <a:spLocks/>
          </p:cNvSpPr>
          <p:nvPr/>
        </p:nvSpPr>
        <p:spPr bwMode="auto">
          <a:xfrm>
            <a:off x="475463" y="2348880"/>
            <a:ext cx="7984969" cy="37444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indent="0">
              <a:buFont typeface="Arial" pitchFamily="34" charset="0"/>
              <a:buNone/>
            </a:pPr>
            <a:r>
              <a:rPr lang="en-GB" sz="1800" b="0" kern="0" dirty="0"/>
              <a:t>In principle, the following provisions are supplementing the General conditions</a:t>
            </a:r>
          </a:p>
          <a:p>
            <a:r>
              <a:rPr lang="en-GB" sz="1800" b="1" kern="0" dirty="0"/>
              <a:t>SC Art 6.2 – DISPUTE SETTLEMENT </a:t>
            </a:r>
          </a:p>
          <a:p>
            <a:pPr indent="0">
              <a:buFont typeface="Arial" pitchFamily="34" charset="0"/>
              <a:buNone/>
            </a:pPr>
            <a:r>
              <a:rPr lang="en-GB" sz="1800" b="0" kern="0" dirty="0"/>
              <a:t>Without prejudice to the provisions of the General Conditions including article 26 thereof, every effort will be made to settle differences/disputes with respect to the implementation of this project before resorting to the suspension of the agreement.</a:t>
            </a:r>
          </a:p>
          <a:p>
            <a:r>
              <a:rPr lang="en-GB" sz="1800" b="1" kern="0" dirty="0"/>
              <a:t>SC Art 6.3- CONSTITUTION &amp; NATIONAL LAW</a:t>
            </a:r>
          </a:p>
          <a:p>
            <a:pPr indent="0">
              <a:buFont typeface="Arial" pitchFamily="34" charset="0"/>
              <a:buNone/>
            </a:pPr>
            <a:r>
              <a:rPr lang="en-GB" sz="1800" b="0" kern="0" dirty="0"/>
              <a:t> The project activities will be carried out in accordance with the Constitution of Pakistan and relevant national laws and policies</a:t>
            </a:r>
          </a:p>
          <a:p>
            <a:pPr indent="0" algn="ctr">
              <a:buFont typeface="Arial" pitchFamily="34" charset="0"/>
              <a:buNone/>
            </a:pPr>
            <a:r>
              <a:rPr lang="en-GB" sz="2000" b="0" kern="0" dirty="0">
                <a:solidFill>
                  <a:srgbClr val="FFC000"/>
                </a:solidFill>
              </a:rPr>
              <a:t>Disclaimer: for the AAP 2019 1-2 (PFM II  -TL- </a:t>
            </a:r>
            <a:r>
              <a:rPr lang="en-GB" sz="2000" b="0" kern="0" dirty="0" err="1">
                <a:solidFill>
                  <a:srgbClr val="FFC000"/>
                </a:solidFill>
              </a:rPr>
              <a:t>Balochistan</a:t>
            </a:r>
            <a:r>
              <a:rPr lang="en-GB" sz="2000" b="0" kern="0" dirty="0">
                <a:solidFill>
                  <a:srgbClr val="FFC000"/>
                </a:solidFill>
              </a:rPr>
              <a:t> Education and  water), the derogations are currently under the process of endorsement with </a:t>
            </a:r>
            <a:r>
              <a:rPr lang="en-GB" sz="2000" b="0" kern="0" dirty="0" err="1">
                <a:solidFill>
                  <a:srgbClr val="FFC000"/>
                </a:solidFill>
              </a:rPr>
              <a:t>Devco</a:t>
            </a:r>
            <a:r>
              <a:rPr lang="en-GB" sz="2000" b="0" kern="0" dirty="0">
                <a:solidFill>
                  <a:srgbClr val="FFC000"/>
                </a:solidFill>
              </a:rPr>
              <a:t> Geo Director </a:t>
            </a:r>
          </a:p>
        </p:txBody>
      </p:sp>
    </p:spTree>
    <p:extLst>
      <p:ext uri="{BB962C8B-B14F-4D97-AF65-F5344CB8AC3E}">
        <p14:creationId xmlns:p14="http://schemas.microsoft.com/office/powerpoint/2010/main" val="3157026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AB098319-D85F-41DA-92A0-382440ED1C91}"/>
              </a:ext>
            </a:extLst>
          </p:cNvPr>
          <p:cNvSpPr txBox="1">
            <a:spLocks/>
          </p:cNvSpPr>
          <p:nvPr/>
        </p:nvSpPr>
        <p:spPr bwMode="auto">
          <a:xfrm>
            <a:off x="827584" y="1110663"/>
            <a:ext cx="7918648" cy="8219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20000"/>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kern="0" dirty="0">
                <a:latin typeface="+mn-lt"/>
                <a:ea typeface="+mn-ea"/>
                <a:cs typeface="+mn-cs"/>
              </a:rPr>
              <a:t>Annex I to FA : TAPS - Technical and Administrative Provisions </a:t>
            </a:r>
          </a:p>
        </p:txBody>
      </p:sp>
      <p:sp>
        <p:nvSpPr>
          <p:cNvPr id="6" name="TextBox 5">
            <a:extLst>
              <a:ext uri="{FF2B5EF4-FFF2-40B4-BE49-F238E27FC236}">
                <a16:creationId xmlns="" xmlns:a16="http://schemas.microsoft.com/office/drawing/2014/main" id="{A0D0C50E-024B-4EEA-97C4-55145E81E832}"/>
              </a:ext>
            </a:extLst>
          </p:cNvPr>
          <p:cNvSpPr txBox="1"/>
          <p:nvPr/>
        </p:nvSpPr>
        <p:spPr>
          <a:xfrm>
            <a:off x="609328" y="2026597"/>
            <a:ext cx="7848872" cy="1323439"/>
          </a:xfrm>
          <a:prstGeom prst="rect">
            <a:avLst/>
          </a:prstGeom>
          <a:noFill/>
        </p:spPr>
        <p:txBody>
          <a:bodyPr wrap="square" rtlCol="0">
            <a:spAutoFit/>
          </a:bodyPr>
          <a:lstStyle/>
          <a:p>
            <a:pPr marL="285750" indent="-285750">
              <a:buFont typeface="Wingdings" panose="05000000000000000000" pitchFamily="2" charset="2"/>
              <a:buChar char="ü"/>
            </a:pPr>
            <a:r>
              <a:rPr lang="en-GB" sz="1600" b="0" dirty="0">
                <a:solidFill>
                  <a:schemeClr val="tx1"/>
                </a:solidFill>
              </a:rPr>
              <a:t>TAPS : Description of the action and the implementing modality</a:t>
            </a:r>
          </a:p>
          <a:p>
            <a:pPr marL="285750" indent="-285750">
              <a:buFont typeface="Wingdings" panose="05000000000000000000" pitchFamily="2" charset="2"/>
              <a:buChar char="ü"/>
            </a:pPr>
            <a:r>
              <a:rPr lang="en-GB" sz="1600" b="0" dirty="0">
                <a:solidFill>
                  <a:schemeClr val="tx1"/>
                </a:solidFill>
              </a:rPr>
              <a:t>The AD  from the Commission Decision is the basis to create the Technical and Administrative Provisions (TAPs) in the Financing Agreement </a:t>
            </a:r>
          </a:p>
          <a:p>
            <a:r>
              <a:rPr lang="en-GB" sz="1600" b="0" i="1" dirty="0">
                <a:solidFill>
                  <a:schemeClr val="tx1"/>
                </a:solidFill>
              </a:rPr>
              <a:t>	See table with the </a:t>
            </a:r>
            <a:r>
              <a:rPr lang="en-GB" sz="1600" b="0" i="1" dirty="0">
                <a:solidFill>
                  <a:schemeClr val="tx1"/>
                </a:solidFill>
                <a:highlight>
                  <a:srgbClr val="FFFF00"/>
                </a:highlight>
              </a:rPr>
              <a:t>instruction to create the TAPs from the AD</a:t>
            </a:r>
          </a:p>
        </p:txBody>
      </p:sp>
      <p:pic>
        <p:nvPicPr>
          <p:cNvPr id="7" name="Picture 6">
            <a:extLst>
              <a:ext uri="{FF2B5EF4-FFF2-40B4-BE49-F238E27FC236}">
                <a16:creationId xmlns="" xmlns:a16="http://schemas.microsoft.com/office/drawing/2014/main" id="{C371599F-1B9E-4F0F-9789-40ECB1E12916}"/>
              </a:ext>
            </a:extLst>
          </p:cNvPr>
          <p:cNvPicPr>
            <a:picLocks noChangeAspect="1"/>
          </p:cNvPicPr>
          <p:nvPr/>
        </p:nvPicPr>
        <p:blipFill rotWithShape="1">
          <a:blip r:embed="rId5"/>
          <a:srcRect t="6587"/>
          <a:stretch/>
        </p:blipFill>
        <p:spPr>
          <a:xfrm>
            <a:off x="755576" y="3350036"/>
            <a:ext cx="7452320" cy="2852717"/>
          </a:xfrm>
          <a:prstGeom prst="rect">
            <a:avLst/>
          </a:prstGeom>
        </p:spPr>
      </p:pic>
    </p:spTree>
    <p:extLst>
      <p:ext uri="{BB962C8B-B14F-4D97-AF65-F5344CB8AC3E}">
        <p14:creationId xmlns:p14="http://schemas.microsoft.com/office/powerpoint/2010/main" val="1707282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C59F9DF0-8903-4640-81DA-B3CD64D36E89}"/>
              </a:ext>
            </a:extLst>
          </p:cNvPr>
          <p:cNvSpPr txBox="1">
            <a:spLocks/>
          </p:cNvSpPr>
          <p:nvPr/>
        </p:nvSpPr>
        <p:spPr bwMode="auto">
          <a:xfrm>
            <a:off x="539552" y="1412776"/>
            <a:ext cx="7918648" cy="8219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20000"/>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kern="0" dirty="0">
                <a:latin typeface="+mn-lt"/>
                <a:ea typeface="+mn-ea"/>
                <a:cs typeface="+mn-cs"/>
              </a:rPr>
              <a:t>Annex I to FA : TAPS - Technical and Administrative Provisions</a:t>
            </a:r>
          </a:p>
        </p:txBody>
      </p:sp>
      <p:pic>
        <p:nvPicPr>
          <p:cNvPr id="6" name="Picture 5">
            <a:extLst>
              <a:ext uri="{FF2B5EF4-FFF2-40B4-BE49-F238E27FC236}">
                <a16:creationId xmlns="" xmlns:a16="http://schemas.microsoft.com/office/drawing/2014/main" id="{3315F8A9-EE91-48ED-A70C-D39A1CA27942}"/>
              </a:ext>
            </a:extLst>
          </p:cNvPr>
          <p:cNvPicPr>
            <a:picLocks noChangeAspect="1"/>
          </p:cNvPicPr>
          <p:nvPr/>
        </p:nvPicPr>
        <p:blipFill rotWithShape="1">
          <a:blip r:embed="rId5"/>
          <a:srcRect l="-1367" t="-1050" r="1555" b="58000"/>
          <a:stretch/>
        </p:blipFill>
        <p:spPr>
          <a:xfrm>
            <a:off x="2051720" y="2492896"/>
            <a:ext cx="5256584" cy="2952328"/>
          </a:xfrm>
          <a:prstGeom prst="rect">
            <a:avLst/>
          </a:prstGeom>
        </p:spPr>
      </p:pic>
    </p:spTree>
    <p:extLst>
      <p:ext uri="{BB962C8B-B14F-4D97-AF65-F5344CB8AC3E}">
        <p14:creationId xmlns:p14="http://schemas.microsoft.com/office/powerpoint/2010/main" val="3624933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EC12B68C-EA33-4AE3-8A8D-43ED18A3FE82}"/>
              </a:ext>
            </a:extLst>
          </p:cNvPr>
          <p:cNvSpPr txBox="1">
            <a:spLocks/>
          </p:cNvSpPr>
          <p:nvPr/>
        </p:nvSpPr>
        <p:spPr bwMode="auto">
          <a:xfrm>
            <a:off x="908230" y="1022871"/>
            <a:ext cx="7918648" cy="8219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20000"/>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kern="0">
                <a:latin typeface="+mn-lt"/>
                <a:ea typeface="+mn-ea"/>
                <a:cs typeface="+mn-cs"/>
              </a:rPr>
              <a:t>Annex I to FA : TAPS - Technical and Administrative Provisions</a:t>
            </a:r>
            <a:endParaRPr lang="en-GB" kern="0" dirty="0">
              <a:latin typeface="+mn-lt"/>
              <a:ea typeface="+mn-ea"/>
              <a:cs typeface="+mn-cs"/>
            </a:endParaRPr>
          </a:p>
        </p:txBody>
      </p:sp>
      <p:pic>
        <p:nvPicPr>
          <p:cNvPr id="6" name="Picture 5">
            <a:extLst>
              <a:ext uri="{FF2B5EF4-FFF2-40B4-BE49-F238E27FC236}">
                <a16:creationId xmlns="" xmlns:a16="http://schemas.microsoft.com/office/drawing/2014/main" id="{6F46D8FC-817D-4012-9BC6-00F6391EF505}"/>
              </a:ext>
            </a:extLst>
          </p:cNvPr>
          <p:cNvPicPr>
            <a:picLocks noChangeAspect="1"/>
          </p:cNvPicPr>
          <p:nvPr/>
        </p:nvPicPr>
        <p:blipFill rotWithShape="1">
          <a:blip r:embed="rId5"/>
          <a:srcRect l="-2735" t="25200"/>
          <a:stretch/>
        </p:blipFill>
        <p:spPr>
          <a:xfrm>
            <a:off x="1619672" y="1859991"/>
            <a:ext cx="4544026" cy="4308272"/>
          </a:xfrm>
          <a:prstGeom prst="rect">
            <a:avLst/>
          </a:prstGeom>
        </p:spPr>
      </p:pic>
    </p:spTree>
    <p:extLst>
      <p:ext uri="{BB962C8B-B14F-4D97-AF65-F5344CB8AC3E}">
        <p14:creationId xmlns:p14="http://schemas.microsoft.com/office/powerpoint/2010/main" val="1689422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624"/>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566F5810-29E0-4D31-ADEC-DA4BDCAEF4BF}"/>
              </a:ext>
            </a:extLst>
          </p:cNvPr>
          <p:cNvSpPr>
            <a:spLocks noGrp="1"/>
          </p:cNvSpPr>
          <p:nvPr>
            <p:ph type="title"/>
          </p:nvPr>
        </p:nvSpPr>
        <p:spPr>
          <a:xfrm>
            <a:off x="755576" y="620688"/>
            <a:ext cx="6912768" cy="288032"/>
          </a:xfrm>
        </p:spPr>
        <p:txBody>
          <a:bodyPr>
            <a:normAutofit fontScale="90000"/>
          </a:bodyPr>
          <a:lstStyle/>
          <a:p>
            <a:pPr algn="l"/>
            <a:r>
              <a:rPr lang="en-GB" sz="2800" dirty="0"/>
              <a:t>Section 2.4 of the TAPS </a:t>
            </a:r>
            <a:br>
              <a:rPr lang="en-GB" sz="2800" dirty="0"/>
            </a:br>
            <a:r>
              <a:rPr lang="en-GB" sz="2800" dirty="0"/>
              <a:t>Estimated Budget</a:t>
            </a:r>
          </a:p>
        </p:txBody>
      </p:sp>
      <p:pic>
        <p:nvPicPr>
          <p:cNvPr id="6" name="Picture 2">
            <a:extLst>
              <a:ext uri="{FF2B5EF4-FFF2-40B4-BE49-F238E27FC236}">
                <a16:creationId xmlns="" xmlns:a16="http://schemas.microsoft.com/office/drawing/2014/main" id="{49381516-2CA4-4470-ABD6-1207205F2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1340768"/>
            <a:ext cx="4680520" cy="505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55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201BF8A3-F400-452D-BDBA-8F9246B700AB}"/>
              </a:ext>
            </a:extLst>
          </p:cNvPr>
          <p:cNvSpPr txBox="1">
            <a:spLocks/>
          </p:cNvSpPr>
          <p:nvPr/>
        </p:nvSpPr>
        <p:spPr bwMode="auto">
          <a:xfrm>
            <a:off x="539552" y="1412776"/>
            <a:ext cx="7918648" cy="8219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lnSpcReduction="10000"/>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kern="0"/>
              <a:t>Annex II to the FA</a:t>
            </a:r>
            <a:br>
              <a:rPr lang="en-GB" kern="0"/>
            </a:br>
            <a:r>
              <a:rPr lang="en-GB" sz="2000" kern="0">
                <a:highlight>
                  <a:srgbClr val="FFFF00"/>
                </a:highlight>
              </a:rPr>
              <a:t>see table of content of GC</a:t>
            </a:r>
            <a:endParaRPr lang="en-GB" sz="2000" kern="0" dirty="0">
              <a:highlight>
                <a:srgbClr val="FFFF00"/>
              </a:highlight>
            </a:endParaRPr>
          </a:p>
        </p:txBody>
      </p:sp>
      <p:sp>
        <p:nvSpPr>
          <p:cNvPr id="6" name="Subtitle 4">
            <a:extLst>
              <a:ext uri="{FF2B5EF4-FFF2-40B4-BE49-F238E27FC236}">
                <a16:creationId xmlns="" xmlns:a16="http://schemas.microsoft.com/office/drawing/2014/main" id="{42D8FF6A-1C9E-453C-8EBD-DCC057CB5B31}"/>
              </a:ext>
            </a:extLst>
          </p:cNvPr>
          <p:cNvSpPr txBox="1">
            <a:spLocks/>
          </p:cNvSpPr>
          <p:nvPr/>
        </p:nvSpPr>
        <p:spPr bwMode="auto">
          <a:xfrm>
            <a:off x="395536" y="2420888"/>
            <a:ext cx="8136904" cy="381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25000" lnSpcReduction="2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6200" b="0" kern="0" dirty="0"/>
              <a:t>Part One: Provisions applicable to activities for which the Partner Country is the Contracting Authority (e.g. contracting deadline, exclusion criteria, recovery etc.)</a:t>
            </a:r>
          </a:p>
          <a:p>
            <a:pPr indent="0">
              <a:buFont typeface="Arial" pitchFamily="34" charset="0"/>
              <a:buNone/>
            </a:pPr>
            <a:endParaRPr lang="en-US" sz="6200" b="0" kern="0" dirty="0"/>
          </a:p>
          <a:p>
            <a:pPr indent="0">
              <a:buFont typeface="Arial" pitchFamily="34" charset="0"/>
              <a:buNone/>
            </a:pPr>
            <a:r>
              <a:rPr lang="en-GB" sz="6600" b="0" kern="0" dirty="0"/>
              <a:t>	</a:t>
            </a:r>
            <a:r>
              <a:rPr lang="en-GB" sz="6600" b="0" kern="0" dirty="0">
                <a:highlight>
                  <a:srgbClr val="009FBA"/>
                </a:highlight>
              </a:rPr>
              <a:t>=&gt; Not applicable in the case of Pakistan as implementing </a:t>
            </a:r>
            <a:r>
              <a:rPr lang="en-GB" sz="6600" b="0" kern="0" dirty="0"/>
              <a:t>	</a:t>
            </a:r>
            <a:r>
              <a:rPr lang="en-GB" sz="6600" b="0" kern="0" dirty="0">
                <a:highlight>
                  <a:srgbClr val="009FBA"/>
                </a:highlight>
              </a:rPr>
              <a:t>modality </a:t>
            </a:r>
            <a:r>
              <a:rPr lang="en-GB" sz="6600" b="0" kern="0" dirty="0"/>
              <a:t>.	  </a:t>
            </a:r>
          </a:p>
          <a:p>
            <a:pPr indent="0">
              <a:buFont typeface="Arial" pitchFamily="34" charset="0"/>
              <a:buNone/>
            </a:pPr>
            <a:endParaRPr lang="en-GB" sz="6600" b="0" kern="0" dirty="0"/>
          </a:p>
          <a:p>
            <a:r>
              <a:rPr lang="en-US" sz="6200" b="0" kern="0" dirty="0"/>
              <a:t>Part Two: Provisions applicable to Budget Support (e.g. policy dialogue, verification of conditions for disbursement)</a:t>
            </a:r>
          </a:p>
          <a:p>
            <a:pPr indent="0">
              <a:buFont typeface="Arial" pitchFamily="34" charset="0"/>
              <a:buNone/>
            </a:pPr>
            <a:r>
              <a:rPr lang="en-US" sz="6200" b="0" kern="0" dirty="0"/>
              <a:t>	</a:t>
            </a:r>
            <a:r>
              <a:rPr lang="en-US" sz="6200" b="0" kern="0" dirty="0">
                <a:highlight>
                  <a:srgbClr val="009FBA"/>
                </a:highlight>
              </a:rPr>
              <a:t>=&gt; Applicable for the Budget support operations (</a:t>
            </a:r>
            <a:r>
              <a:rPr lang="en-US" sz="6200" b="0" kern="0" dirty="0" err="1">
                <a:highlight>
                  <a:srgbClr val="009FBA"/>
                </a:highlight>
              </a:rPr>
              <a:t>ie</a:t>
            </a:r>
            <a:r>
              <a:rPr lang="en-US" sz="6200" b="0" kern="0" dirty="0">
                <a:highlight>
                  <a:srgbClr val="009FBA"/>
                </a:highlight>
              </a:rPr>
              <a:t>. AAP 2020 </a:t>
            </a:r>
            <a:r>
              <a:rPr lang="en-US" sz="6200" b="0" kern="0" dirty="0"/>
              <a:t>	</a:t>
            </a:r>
            <a:r>
              <a:rPr lang="en-US" sz="6200" b="0" kern="0" dirty="0">
                <a:highlight>
                  <a:srgbClr val="009FBA"/>
                </a:highlight>
              </a:rPr>
              <a:t>should BS be confirmed)</a:t>
            </a:r>
          </a:p>
          <a:p>
            <a:pPr indent="0">
              <a:buFont typeface="Arial" pitchFamily="34" charset="0"/>
              <a:buNone/>
            </a:pPr>
            <a:endParaRPr lang="en-GB" sz="6200" b="0" kern="0" dirty="0">
              <a:highlight>
                <a:srgbClr val="009FBA"/>
              </a:highlight>
            </a:endParaRPr>
          </a:p>
          <a:p>
            <a:r>
              <a:rPr lang="en-US" sz="6200" b="0" kern="0" dirty="0"/>
              <a:t>Part Three: Provisions applicable to this action as a whole, irrespective of the management mode (e.g. right of </a:t>
            </a:r>
            <a:r>
              <a:rPr lang="da-DK" sz="6200" b="0" kern="0" dirty="0"/>
              <a:t>establishment, </a:t>
            </a:r>
            <a:r>
              <a:rPr lang="en-US" sz="6200" b="0" kern="0" dirty="0"/>
              <a:t>tax and customs </a:t>
            </a:r>
            <a:r>
              <a:rPr lang="da-DK" sz="6200" b="0" kern="0" dirty="0"/>
              <a:t>provisions)</a:t>
            </a:r>
          </a:p>
          <a:p>
            <a:pPr indent="0">
              <a:buFont typeface="Arial" pitchFamily="34" charset="0"/>
              <a:buNone/>
            </a:pPr>
            <a:r>
              <a:rPr lang="da-DK" sz="6200" b="0" kern="0" dirty="0"/>
              <a:t>	</a:t>
            </a:r>
            <a:r>
              <a:rPr lang="da-DK" sz="6200" b="0" kern="0" dirty="0">
                <a:highlight>
                  <a:srgbClr val="009FBA"/>
                </a:highlight>
              </a:rPr>
              <a:t>=&gt; Always applicable </a:t>
            </a:r>
            <a:endParaRPr lang="en-GB" sz="6200" b="0" kern="0" dirty="0">
              <a:highlight>
                <a:srgbClr val="009FBA"/>
              </a:highlight>
            </a:endParaRPr>
          </a:p>
          <a:p>
            <a:pPr indent="0">
              <a:buFont typeface="Arial" pitchFamily="34" charset="0"/>
              <a:buNone/>
            </a:pPr>
            <a:r>
              <a:rPr lang="en-US" b="0" kern="0" dirty="0"/>
              <a:t/>
            </a:r>
            <a:br>
              <a:rPr lang="en-US" b="0" kern="0" dirty="0"/>
            </a:br>
            <a:endParaRPr lang="en-GB" b="0" kern="0" dirty="0"/>
          </a:p>
        </p:txBody>
      </p:sp>
    </p:spTree>
    <p:extLst>
      <p:ext uri="{BB962C8B-B14F-4D97-AF65-F5344CB8AC3E}">
        <p14:creationId xmlns:p14="http://schemas.microsoft.com/office/powerpoint/2010/main" val="747350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8" name="TextBox 7"/>
          <p:cNvSpPr txBox="1"/>
          <p:nvPr/>
        </p:nvSpPr>
        <p:spPr>
          <a:xfrm>
            <a:off x="1519289" y="2091464"/>
            <a:ext cx="2664296" cy="715089"/>
          </a:xfrm>
          <a:prstGeom prst="roundRect">
            <a:avLst/>
          </a:prstGeom>
          <a:solidFill>
            <a:schemeClr val="bg1"/>
          </a:solidFill>
          <a:ln w="19050">
            <a:solidFill>
              <a:srgbClr val="2D5EC1"/>
            </a:solidFill>
          </a:ln>
        </p:spPr>
        <p:txBody>
          <a:bodyPr wrap="square" rtlCol="0">
            <a:spAutoFit/>
          </a:bodyPr>
          <a:lstStyle/>
          <a:p>
            <a:pPr algn="ctr"/>
            <a:r>
              <a:rPr lang="en-GB" sz="1800" dirty="0">
                <a:solidFill>
                  <a:srgbClr val="2D5EC1"/>
                </a:solidFill>
                <a:latin typeface="Arial Rounded MT Bold" panose="020F0704030504030204" pitchFamily="34" charset="0"/>
              </a:rPr>
              <a:t>Regional and national conflicts</a:t>
            </a:r>
            <a:endParaRPr lang="en-GB" sz="1800" b="1" dirty="0">
              <a:solidFill>
                <a:srgbClr val="2D5EC1"/>
              </a:solidFill>
              <a:latin typeface="Arial Rounded MT Bold" panose="020F0704030504030204" pitchFamily="34" charset="0"/>
            </a:endParaRPr>
          </a:p>
        </p:txBody>
      </p:sp>
      <p:sp>
        <p:nvSpPr>
          <p:cNvPr id="9" name="TextBox 8"/>
          <p:cNvSpPr txBox="1"/>
          <p:nvPr/>
        </p:nvSpPr>
        <p:spPr>
          <a:xfrm>
            <a:off x="2123728" y="5373216"/>
            <a:ext cx="1656184" cy="408623"/>
          </a:xfrm>
          <a:prstGeom prst="roundRect">
            <a:avLst/>
          </a:prstGeom>
          <a:solidFill>
            <a:schemeClr val="bg1"/>
          </a:solidFill>
          <a:ln w="19050">
            <a:solidFill>
              <a:srgbClr val="BF4B36"/>
            </a:solidFill>
          </a:ln>
        </p:spPr>
        <p:txBody>
          <a:bodyPr wrap="square" rtlCol="0">
            <a:spAutoFit/>
          </a:bodyPr>
          <a:lstStyle/>
          <a:p>
            <a:pPr algn="ctr"/>
            <a:r>
              <a:rPr lang="en-GB" sz="1800" b="1" dirty="0">
                <a:solidFill>
                  <a:srgbClr val="C00000"/>
                </a:solidFill>
                <a:latin typeface="Arial Rounded MT Bold" panose="020F0704030504030204" pitchFamily="34" charset="0"/>
              </a:rPr>
              <a:t>Inequality</a:t>
            </a:r>
          </a:p>
        </p:txBody>
      </p:sp>
      <p:sp>
        <p:nvSpPr>
          <p:cNvPr id="10" name="Rectangle 9"/>
          <p:cNvSpPr/>
          <p:nvPr/>
        </p:nvSpPr>
        <p:spPr>
          <a:xfrm>
            <a:off x="2710139" y="3340149"/>
            <a:ext cx="3888431" cy="954107"/>
          </a:xfrm>
          <a:prstGeom prst="rect">
            <a:avLst/>
          </a:prstGeom>
        </p:spPr>
        <p:txBody>
          <a:bodyPr wrap="square">
            <a:spAutoFit/>
          </a:bodyPr>
          <a:lstStyle/>
          <a:p>
            <a:pPr lvl="0" algn="ctr" eaLnBrk="0" hangingPunct="0"/>
            <a:r>
              <a:rPr lang="en-GB" sz="2800" kern="0" dirty="0">
                <a:solidFill>
                  <a:srgbClr val="24439C"/>
                </a:solidFill>
                <a:latin typeface="Arial Rounded MT Bold" panose="020F0704030504030204" pitchFamily="34" charset="0"/>
                <a:ea typeface="+mj-ea"/>
                <a:cs typeface="+mj-cs"/>
              </a:rPr>
              <a:t>What happens in the world</a:t>
            </a:r>
            <a:endParaRPr lang="en-GB" sz="2800" kern="0" dirty="0">
              <a:solidFill>
                <a:srgbClr val="0F5494"/>
              </a:solidFill>
              <a:latin typeface="Arial Rounded MT Bold" panose="020F0704030504030204" pitchFamily="34" charset="0"/>
              <a:ea typeface="+mj-ea"/>
              <a:cs typeface="+mj-cs"/>
            </a:endParaRPr>
          </a:p>
        </p:txBody>
      </p:sp>
      <p:sp>
        <p:nvSpPr>
          <p:cNvPr id="11" name="TextBox 10"/>
          <p:cNvSpPr txBox="1"/>
          <p:nvPr/>
        </p:nvSpPr>
        <p:spPr>
          <a:xfrm>
            <a:off x="4736033" y="5385637"/>
            <a:ext cx="2624261" cy="408623"/>
          </a:xfrm>
          <a:prstGeom prst="roundRect">
            <a:avLst/>
          </a:prstGeom>
          <a:solidFill>
            <a:schemeClr val="bg1"/>
          </a:solidFill>
          <a:ln w="19050">
            <a:solidFill>
              <a:srgbClr val="2D5EC1"/>
            </a:solidFill>
          </a:ln>
        </p:spPr>
        <p:txBody>
          <a:bodyPr wrap="square" rtlCol="0">
            <a:spAutoFit/>
          </a:bodyPr>
          <a:lstStyle/>
          <a:p>
            <a:pPr algn="ctr"/>
            <a:r>
              <a:rPr lang="en-GB" sz="1800" dirty="0">
                <a:solidFill>
                  <a:srgbClr val="2D5EC1"/>
                </a:solidFill>
                <a:latin typeface="Arial Rounded MT Bold" panose="020F0704030504030204" pitchFamily="34" charset="0"/>
              </a:rPr>
              <a:t>Natural disasters</a:t>
            </a:r>
            <a:endParaRPr lang="en-GB" sz="1800" b="1" dirty="0">
              <a:solidFill>
                <a:srgbClr val="2D5EC1"/>
              </a:solidFill>
              <a:latin typeface="Arial Rounded MT Bold" panose="020F0704030504030204" pitchFamily="34" charset="0"/>
            </a:endParaRPr>
          </a:p>
        </p:txBody>
      </p:sp>
      <p:sp>
        <p:nvSpPr>
          <p:cNvPr id="13" name="TextBox 12"/>
          <p:cNvSpPr txBox="1"/>
          <p:nvPr/>
        </p:nvSpPr>
        <p:spPr>
          <a:xfrm>
            <a:off x="5220072" y="2097067"/>
            <a:ext cx="1656184" cy="715089"/>
          </a:xfrm>
          <a:prstGeom prst="roundRect">
            <a:avLst/>
          </a:prstGeom>
          <a:solidFill>
            <a:schemeClr val="bg1"/>
          </a:solidFill>
          <a:ln w="19050">
            <a:solidFill>
              <a:srgbClr val="BF4B36"/>
            </a:solidFill>
          </a:ln>
        </p:spPr>
        <p:txBody>
          <a:bodyPr wrap="square" rtlCol="0">
            <a:spAutoFit/>
          </a:bodyPr>
          <a:lstStyle/>
          <a:p>
            <a:pPr algn="ctr"/>
            <a:r>
              <a:rPr lang="en-GB" sz="1800" b="1" dirty="0">
                <a:solidFill>
                  <a:srgbClr val="C00000"/>
                </a:solidFill>
                <a:latin typeface="Arial Rounded MT Bold" panose="020F0704030504030204" pitchFamily="34" charset="0"/>
              </a:rPr>
              <a:t>Climate change</a:t>
            </a:r>
          </a:p>
        </p:txBody>
      </p:sp>
      <p:sp>
        <p:nvSpPr>
          <p:cNvPr id="14" name="TextBox 13"/>
          <p:cNvSpPr txBox="1"/>
          <p:nvPr/>
        </p:nvSpPr>
        <p:spPr>
          <a:xfrm>
            <a:off x="691197" y="3254218"/>
            <a:ext cx="1656184" cy="715089"/>
          </a:xfrm>
          <a:prstGeom prst="roundRect">
            <a:avLst/>
          </a:prstGeom>
          <a:solidFill>
            <a:schemeClr val="bg1"/>
          </a:solidFill>
          <a:ln w="19050">
            <a:solidFill>
              <a:srgbClr val="86083E"/>
            </a:solidFill>
          </a:ln>
        </p:spPr>
        <p:txBody>
          <a:bodyPr wrap="square" rtlCol="0">
            <a:spAutoFit/>
          </a:bodyPr>
          <a:lstStyle/>
          <a:p>
            <a:pPr algn="ctr"/>
            <a:r>
              <a:rPr lang="en-GB" sz="1800" b="1" dirty="0">
                <a:solidFill>
                  <a:srgbClr val="86083E"/>
                </a:solidFill>
                <a:latin typeface="Arial Rounded MT Bold" panose="020F0704030504030204" pitchFamily="34" charset="0"/>
              </a:rPr>
              <a:t>Migration/</a:t>
            </a:r>
          </a:p>
          <a:p>
            <a:pPr algn="ctr"/>
            <a:r>
              <a:rPr lang="en-GB" sz="1800" dirty="0">
                <a:solidFill>
                  <a:srgbClr val="86083E"/>
                </a:solidFill>
                <a:latin typeface="Arial Rounded MT Bold" panose="020F0704030504030204" pitchFamily="34" charset="0"/>
              </a:rPr>
              <a:t>Refugees</a:t>
            </a:r>
            <a:endParaRPr lang="en-GB" sz="1800" b="1" dirty="0">
              <a:solidFill>
                <a:srgbClr val="86083E"/>
              </a:solidFill>
              <a:latin typeface="Arial Rounded MT Bold" panose="020F0704030504030204" pitchFamily="34" charset="0"/>
            </a:endParaRPr>
          </a:p>
        </p:txBody>
      </p:sp>
      <p:sp>
        <p:nvSpPr>
          <p:cNvPr id="15" name="TextBox 14"/>
          <p:cNvSpPr txBox="1"/>
          <p:nvPr/>
        </p:nvSpPr>
        <p:spPr>
          <a:xfrm>
            <a:off x="971600" y="4368607"/>
            <a:ext cx="1656184" cy="408623"/>
          </a:xfrm>
          <a:prstGeom prst="roundRect">
            <a:avLst/>
          </a:prstGeom>
          <a:solidFill>
            <a:schemeClr val="bg1"/>
          </a:solidFill>
          <a:ln w="19050">
            <a:solidFill>
              <a:srgbClr val="FF9900"/>
            </a:solidFill>
          </a:ln>
        </p:spPr>
        <p:txBody>
          <a:bodyPr wrap="square" rtlCol="0">
            <a:spAutoFit/>
          </a:bodyPr>
          <a:lstStyle/>
          <a:p>
            <a:pPr algn="ctr"/>
            <a:r>
              <a:rPr lang="en-GB" sz="1800" b="1" dirty="0">
                <a:solidFill>
                  <a:srgbClr val="FF9900"/>
                </a:solidFill>
                <a:latin typeface="Arial Rounded MT Bold" panose="020F0704030504030204" pitchFamily="34" charset="0"/>
              </a:rPr>
              <a:t>Terrorism</a:t>
            </a:r>
          </a:p>
        </p:txBody>
      </p:sp>
      <p:sp>
        <p:nvSpPr>
          <p:cNvPr id="16" name="TextBox 15"/>
          <p:cNvSpPr txBox="1"/>
          <p:nvPr/>
        </p:nvSpPr>
        <p:spPr>
          <a:xfrm>
            <a:off x="6623572" y="4365103"/>
            <a:ext cx="1656184" cy="646986"/>
          </a:xfrm>
          <a:prstGeom prst="roundRect">
            <a:avLst/>
          </a:prstGeom>
          <a:solidFill>
            <a:schemeClr val="bg1"/>
          </a:solidFill>
          <a:ln w="19050">
            <a:solidFill>
              <a:srgbClr val="86083E"/>
            </a:solidFill>
          </a:ln>
        </p:spPr>
        <p:txBody>
          <a:bodyPr wrap="square" rtlCol="0">
            <a:spAutoFit/>
          </a:bodyPr>
          <a:lstStyle/>
          <a:p>
            <a:pPr algn="ctr"/>
            <a:r>
              <a:rPr lang="en-GB" sz="1600" b="1" dirty="0">
                <a:solidFill>
                  <a:srgbClr val="86083E"/>
                </a:solidFill>
                <a:latin typeface="Arial Rounded MT Bold" panose="020F0704030504030204" pitchFamily="34" charset="0"/>
              </a:rPr>
              <a:t>Hunger/</a:t>
            </a:r>
          </a:p>
          <a:p>
            <a:pPr algn="ctr"/>
            <a:r>
              <a:rPr lang="en-GB" sz="1600" dirty="0">
                <a:solidFill>
                  <a:srgbClr val="86083E"/>
                </a:solidFill>
                <a:latin typeface="Arial Rounded MT Bold" panose="020F0704030504030204" pitchFamily="34" charset="0"/>
              </a:rPr>
              <a:t>Malnutrition</a:t>
            </a:r>
            <a:endParaRPr lang="en-GB" sz="1600" b="1" dirty="0">
              <a:solidFill>
                <a:srgbClr val="86083E"/>
              </a:solidFill>
              <a:latin typeface="Arial Rounded MT Bold" panose="020F0704030504030204" pitchFamily="34" charset="0"/>
            </a:endParaRPr>
          </a:p>
        </p:txBody>
      </p:sp>
      <p:sp>
        <p:nvSpPr>
          <p:cNvPr id="17" name="TextBox 16"/>
          <p:cNvSpPr txBox="1"/>
          <p:nvPr/>
        </p:nvSpPr>
        <p:spPr>
          <a:xfrm>
            <a:off x="6770438" y="3254219"/>
            <a:ext cx="2088232" cy="408623"/>
          </a:xfrm>
          <a:prstGeom prst="roundRect">
            <a:avLst/>
          </a:prstGeom>
          <a:solidFill>
            <a:schemeClr val="bg1"/>
          </a:solidFill>
          <a:ln w="19050">
            <a:solidFill>
              <a:srgbClr val="FF9900"/>
            </a:solidFill>
          </a:ln>
        </p:spPr>
        <p:txBody>
          <a:bodyPr wrap="square" rtlCol="0">
            <a:spAutoFit/>
          </a:bodyPr>
          <a:lstStyle/>
          <a:p>
            <a:pPr algn="ctr"/>
            <a:r>
              <a:rPr lang="en-GB" sz="1800" b="1" dirty="0">
                <a:solidFill>
                  <a:srgbClr val="FF9900"/>
                </a:solidFill>
                <a:latin typeface="Arial Rounded MT Bold" panose="020F0704030504030204" pitchFamily="34" charset="0"/>
              </a:rPr>
              <a:t>Corruption</a:t>
            </a:r>
          </a:p>
        </p:txBody>
      </p:sp>
    </p:spTree>
    <p:extLst>
      <p:ext uri="{BB962C8B-B14F-4D97-AF65-F5344CB8AC3E}">
        <p14:creationId xmlns:p14="http://schemas.microsoft.com/office/powerpoint/2010/main" val="15111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14" grpId="0" animBg="1"/>
      <p:bldP spid="15"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Subtitle 4">
            <a:extLst>
              <a:ext uri="{FF2B5EF4-FFF2-40B4-BE49-F238E27FC236}">
                <a16:creationId xmlns="" xmlns:a16="http://schemas.microsoft.com/office/drawing/2014/main" id="{BAC4727C-336C-4C70-878F-D4DC65B00E3F}"/>
              </a:ext>
            </a:extLst>
          </p:cNvPr>
          <p:cNvSpPr>
            <a:spLocks noGrp="1"/>
          </p:cNvSpPr>
          <p:nvPr>
            <p:ph idx="1"/>
          </p:nvPr>
        </p:nvSpPr>
        <p:spPr>
          <a:xfrm>
            <a:off x="457200" y="2636912"/>
            <a:ext cx="8229600" cy="3384476"/>
          </a:xfrm>
        </p:spPr>
        <p:txBody>
          <a:bodyPr>
            <a:normAutofit/>
          </a:bodyPr>
          <a:lstStyle/>
          <a:p>
            <a:r>
              <a:rPr lang="en-GB" dirty="0" smtClean="0"/>
              <a:t>Substantial or not substantial </a:t>
            </a:r>
          </a:p>
          <a:p>
            <a:pPr indent="0">
              <a:buNone/>
            </a:pPr>
            <a:r>
              <a:rPr lang="en-GB" dirty="0"/>
              <a:t>	</a:t>
            </a:r>
            <a:r>
              <a:rPr lang="en-GB" dirty="0" err="1" smtClean="0"/>
              <a:t>ie</a:t>
            </a:r>
            <a:r>
              <a:rPr lang="en-GB" dirty="0" smtClean="0"/>
              <a:t>. change of management mode </a:t>
            </a:r>
          </a:p>
          <a:p>
            <a:pPr indent="0">
              <a:buNone/>
            </a:pPr>
            <a:endParaRPr lang="en-GB" dirty="0" smtClean="0"/>
          </a:p>
          <a:p>
            <a:r>
              <a:rPr lang="en-GB" dirty="0" smtClean="0"/>
              <a:t>Frequent riders requiring EAD intervention</a:t>
            </a:r>
          </a:p>
          <a:p>
            <a:pPr lvl="1"/>
            <a:r>
              <a:rPr lang="en-GB" b="0" dirty="0" smtClean="0"/>
              <a:t>Budget reallocation / mobilisation of contingencies</a:t>
            </a:r>
          </a:p>
          <a:p>
            <a:pPr lvl="1"/>
            <a:r>
              <a:rPr lang="en-GB" b="0" dirty="0" smtClean="0"/>
              <a:t>Extension of the Operational implementation period</a:t>
            </a:r>
          </a:p>
          <a:p>
            <a:pPr lvl="1"/>
            <a:endParaRPr lang="en-GB" dirty="0" smtClean="0"/>
          </a:p>
          <a:p>
            <a:pPr indent="0">
              <a:buNone/>
            </a:pPr>
            <a:endParaRPr lang="en-GB" dirty="0"/>
          </a:p>
        </p:txBody>
      </p:sp>
      <p:sp>
        <p:nvSpPr>
          <p:cNvPr id="6" name="Title 3">
            <a:extLst>
              <a:ext uri="{FF2B5EF4-FFF2-40B4-BE49-F238E27FC236}">
                <a16:creationId xmlns="" xmlns:a16="http://schemas.microsoft.com/office/drawing/2014/main" id="{A0E82C13-F8B3-415F-9359-DD94401A54E5}"/>
              </a:ext>
            </a:extLst>
          </p:cNvPr>
          <p:cNvSpPr>
            <a:spLocks noGrp="1"/>
          </p:cNvSpPr>
          <p:nvPr>
            <p:ph type="title"/>
          </p:nvPr>
        </p:nvSpPr>
        <p:spPr>
          <a:xfrm>
            <a:off x="468313" y="1556271"/>
            <a:ext cx="8229600" cy="936625"/>
          </a:xfrm>
        </p:spPr>
        <p:txBody>
          <a:bodyPr>
            <a:normAutofit/>
          </a:bodyPr>
          <a:lstStyle/>
          <a:p>
            <a:r>
              <a:rPr lang="en-GB" dirty="0">
                <a:solidFill>
                  <a:srgbClr val="FF0000"/>
                </a:solidFill>
              </a:rPr>
              <a:t>Amendments to FA</a:t>
            </a:r>
            <a:r>
              <a:rPr lang="en-GB" dirty="0"/>
              <a:t/>
            </a:r>
            <a:br>
              <a:rPr lang="en-GB" dirty="0"/>
            </a:br>
            <a:r>
              <a:rPr lang="en-GB" sz="2200" dirty="0">
                <a:highlight>
                  <a:srgbClr val="FFFF00"/>
                </a:highlight>
              </a:rPr>
              <a:t>See Table Chapter 7 of the </a:t>
            </a:r>
            <a:r>
              <a:rPr lang="en-GB" sz="2200" dirty="0" err="1">
                <a:highlight>
                  <a:srgbClr val="FFFF00"/>
                </a:highlight>
              </a:rPr>
              <a:t>Devco</a:t>
            </a:r>
            <a:r>
              <a:rPr lang="en-GB" sz="2200" dirty="0">
                <a:highlight>
                  <a:srgbClr val="FFFF00"/>
                </a:highlight>
              </a:rPr>
              <a:t> companion </a:t>
            </a:r>
          </a:p>
        </p:txBody>
      </p:sp>
    </p:spTree>
    <p:extLst>
      <p:ext uri="{BB962C8B-B14F-4D97-AF65-F5344CB8AC3E}">
        <p14:creationId xmlns:p14="http://schemas.microsoft.com/office/powerpoint/2010/main" val="1166373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GB" sz="4000" b="1" kern="0" dirty="0">
              <a:solidFill>
                <a:srgbClr val="FFFF00"/>
              </a:solidFill>
              <a:latin typeface="Arial Rounded MT Bold" panose="020F0704030504030204" pitchFamily="34" charset="0"/>
            </a:endParaRPr>
          </a:p>
        </p:txBody>
      </p:sp>
      <p:sp>
        <p:nvSpPr>
          <p:cNvPr id="10" name="TextBox 9"/>
          <p:cNvSpPr txBox="1"/>
          <p:nvPr/>
        </p:nvSpPr>
        <p:spPr>
          <a:xfrm>
            <a:off x="2051720" y="3140968"/>
            <a:ext cx="6768752" cy="830997"/>
          </a:xfrm>
          <a:prstGeom prst="rect">
            <a:avLst/>
          </a:prstGeom>
          <a:noFill/>
        </p:spPr>
        <p:txBody>
          <a:bodyPr wrap="square" rtlCol="0">
            <a:spAutoFit/>
          </a:bodyPr>
          <a:lstStyle/>
          <a:p>
            <a:r>
              <a:rPr lang="en-GB" sz="2400" dirty="0">
                <a:solidFill>
                  <a:srgbClr val="FFC000"/>
                </a:solidFill>
                <a:latin typeface="Arial Rounded MT Bold" panose="020F0704030504030204" pitchFamily="34" charset="0"/>
              </a:rPr>
              <a:t>3.1.3 </a:t>
            </a:r>
            <a:r>
              <a:rPr lang="en-GB" sz="2400" dirty="0"/>
              <a:t> Management mode and 	implementing modalities</a:t>
            </a:r>
            <a:endParaRPr lang="en-GB" sz="24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853709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5"/>
          <p:cNvSpPr>
            <a:spLocks noGrp="1"/>
          </p:cNvSpPr>
          <p:nvPr>
            <p:ph type="sldNum" sz="quarter" idx="12"/>
          </p:nvPr>
        </p:nvSpPr>
        <p:spPr>
          <a:noFill/>
        </p:spPr>
        <p:txBody>
          <a:bodyPr/>
          <a:lstStyle>
            <a:lvl1pPr>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a:spcBef>
                <a:spcPct val="20000"/>
              </a:spcBef>
              <a:defRPr sz="1400">
                <a:solidFill>
                  <a:srgbClr val="0F5494"/>
                </a:solidFill>
                <a:latin typeface="Verdana"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ClrTx/>
              <a:buFontTx/>
              <a:buNone/>
            </a:pPr>
            <a:fld id="{69851C33-C620-4781-9A0B-5A032C68A41B}" type="slidenum">
              <a:rPr lang="en-GB" altLang="en-US" sz="1400" i="0" smtClean="0">
                <a:solidFill>
                  <a:schemeClr val="tx1"/>
                </a:solidFill>
                <a:latin typeface="Arial" pitchFamily="34" charset="0"/>
              </a:rPr>
              <a:pPr>
                <a:spcBef>
                  <a:spcPct val="0"/>
                </a:spcBef>
                <a:buClrTx/>
                <a:buFontTx/>
                <a:buNone/>
              </a:pPr>
              <a:t>42</a:t>
            </a:fld>
            <a:endParaRPr lang="en-GB" altLang="en-US" sz="1400" i="0">
              <a:solidFill>
                <a:schemeClr val="tx1"/>
              </a:solidFill>
              <a:latin typeface="Arial" pitchFamily="34" charset="0"/>
            </a:endParaRPr>
          </a:p>
        </p:txBody>
      </p:sp>
      <p:sp>
        <p:nvSpPr>
          <p:cNvPr id="228355" name="Rectangle 3"/>
          <p:cNvSpPr>
            <a:spLocks noGrp="1" noChangeArrowheads="1"/>
          </p:cNvSpPr>
          <p:nvPr>
            <p:ph idx="1"/>
          </p:nvPr>
        </p:nvSpPr>
        <p:spPr>
          <a:extLst>
            <a:ext uri="{909E8E84-426E-40DD-AFC4-6F175D3DCCD1}">
              <a14:hiddenFill xmlns:a14="http://schemas.microsoft.com/office/drawing/2010/main">
                <a:solidFill>
                  <a:srgbClr val="B7CFFF"/>
                </a:solidFill>
              </a14:hiddenFill>
            </a:ext>
            <a:ext uri="{91240B29-F687-4F45-9708-019B960494DF}">
              <a14:hiddenLine xmlns:a14="http://schemas.microsoft.com/office/drawing/2010/main" w="9525">
                <a:solidFill>
                  <a:srgbClr val="3333CC"/>
                </a:solidFill>
                <a:miter lim="800000"/>
                <a:headEnd/>
                <a:tailEnd/>
              </a14:hiddenLine>
            </a:ext>
          </a:extLst>
        </p:spPr>
        <p:txBody>
          <a:bodyPr/>
          <a:lstStyle/>
          <a:p>
            <a:pPr algn="ctr">
              <a:lnSpc>
                <a:spcPct val="80000"/>
              </a:lnSpc>
              <a:buFont typeface="Times" charset="0"/>
              <a:buNone/>
              <a:defRPr/>
            </a:pPr>
            <a:endParaRPr lang="en-GB" dirty="0">
              <a:solidFill>
                <a:srgbClr val="000000"/>
              </a:solidFill>
              <a:ea typeface="ＭＳ Ｐゴシック" charset="0"/>
            </a:endParaRPr>
          </a:p>
          <a:p>
            <a:pPr algn="ctr">
              <a:lnSpc>
                <a:spcPct val="80000"/>
              </a:lnSpc>
              <a:buFont typeface="Times" charset="0"/>
              <a:buNone/>
              <a:defRPr/>
            </a:pPr>
            <a:endParaRPr lang="en-GB" dirty="0">
              <a:solidFill>
                <a:srgbClr val="000000"/>
              </a:solidFill>
              <a:ea typeface="ＭＳ Ｐゴシック" charset="0"/>
            </a:endParaRPr>
          </a:p>
          <a:p>
            <a:pPr algn="ctr">
              <a:lnSpc>
                <a:spcPct val="80000"/>
              </a:lnSpc>
              <a:buFont typeface="Times" charset="0"/>
              <a:buNone/>
              <a:defRPr/>
            </a:pPr>
            <a:endParaRPr lang="en-GB" dirty="0">
              <a:solidFill>
                <a:srgbClr val="000000"/>
              </a:solidFill>
              <a:ea typeface="ＭＳ Ｐゴシック" charset="0"/>
            </a:endParaRPr>
          </a:p>
          <a:p>
            <a:pPr algn="ctr">
              <a:lnSpc>
                <a:spcPct val="80000"/>
              </a:lnSpc>
              <a:buFont typeface="Times" charset="0"/>
              <a:buNone/>
              <a:defRPr/>
            </a:pPr>
            <a:endParaRPr lang="en-GB" dirty="0">
              <a:solidFill>
                <a:srgbClr val="CC0000"/>
              </a:solidFill>
              <a:ea typeface="ＭＳ Ｐゴシック" charset="0"/>
            </a:endParaRPr>
          </a:p>
          <a:p>
            <a:pPr algn="ctr">
              <a:lnSpc>
                <a:spcPct val="80000"/>
              </a:lnSpc>
              <a:buFont typeface="Times" charset="0"/>
              <a:buNone/>
              <a:defRPr/>
            </a:pPr>
            <a:endParaRPr lang="en-GB" dirty="0">
              <a:solidFill>
                <a:srgbClr val="000000"/>
              </a:solidFill>
              <a:ea typeface="ＭＳ Ｐゴシック" charset="0"/>
            </a:endParaRPr>
          </a:p>
          <a:p>
            <a:pPr algn="ctr">
              <a:lnSpc>
                <a:spcPct val="80000"/>
              </a:lnSpc>
              <a:buFont typeface="Times" charset="0"/>
              <a:buNone/>
              <a:defRPr/>
            </a:pPr>
            <a:endParaRPr lang="en-GB" dirty="0">
              <a:solidFill>
                <a:srgbClr val="000000"/>
              </a:solidFill>
              <a:ea typeface="ＭＳ Ｐゴシック" charset="0"/>
            </a:endParaRPr>
          </a:p>
          <a:p>
            <a:pPr algn="ctr">
              <a:lnSpc>
                <a:spcPct val="80000"/>
              </a:lnSpc>
              <a:buFont typeface="Times" charset="0"/>
              <a:buNone/>
              <a:defRPr/>
            </a:pPr>
            <a:endParaRPr lang="en-GB" dirty="0">
              <a:solidFill>
                <a:srgbClr val="000000"/>
              </a:solidFill>
              <a:ea typeface="ＭＳ Ｐゴシック" charset="0"/>
            </a:endParaRPr>
          </a:p>
          <a:p>
            <a:pPr algn="ctr">
              <a:lnSpc>
                <a:spcPct val="80000"/>
              </a:lnSpc>
              <a:buFont typeface="Times" charset="0"/>
              <a:buNone/>
              <a:defRPr/>
            </a:pPr>
            <a:endParaRPr lang="en-GB" dirty="0">
              <a:solidFill>
                <a:srgbClr val="000000"/>
              </a:solidFill>
              <a:ea typeface="ＭＳ Ｐゴシック" charset="0"/>
            </a:endParaRPr>
          </a:p>
        </p:txBody>
      </p:sp>
      <p:sp>
        <p:nvSpPr>
          <p:cNvPr id="13316" name="Text Box 10"/>
          <p:cNvSpPr txBox="1">
            <a:spLocks noChangeArrowheads="1"/>
          </p:cNvSpPr>
          <p:nvPr/>
        </p:nvSpPr>
        <p:spPr bwMode="auto">
          <a:xfrm>
            <a:off x="971550" y="4531938"/>
            <a:ext cx="1657350" cy="39687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a:spcBef>
                <a:spcPct val="20000"/>
              </a:spcBef>
              <a:defRPr sz="1400">
                <a:solidFill>
                  <a:srgbClr val="0F5494"/>
                </a:solidFill>
                <a:latin typeface="Verdana"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a:spcBef>
                <a:spcPct val="50000"/>
              </a:spcBef>
              <a:buClrTx/>
              <a:buFontTx/>
              <a:buNone/>
            </a:pPr>
            <a:r>
              <a:rPr lang="en-GB" altLang="en-US" sz="2000" i="0">
                <a:solidFill>
                  <a:srgbClr val="000000"/>
                </a:solidFill>
              </a:rPr>
              <a:t>Payments</a:t>
            </a:r>
          </a:p>
        </p:txBody>
      </p:sp>
      <p:sp>
        <p:nvSpPr>
          <p:cNvPr id="13317" name="Text Box 11"/>
          <p:cNvSpPr txBox="1">
            <a:spLocks noChangeArrowheads="1"/>
          </p:cNvSpPr>
          <p:nvPr/>
        </p:nvSpPr>
        <p:spPr bwMode="auto">
          <a:xfrm>
            <a:off x="3065164" y="4630755"/>
            <a:ext cx="1938883" cy="40005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a:spcBef>
                <a:spcPct val="20000"/>
              </a:spcBef>
              <a:defRPr sz="1400">
                <a:solidFill>
                  <a:srgbClr val="0F5494"/>
                </a:solidFill>
                <a:latin typeface="Verdana"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a:spcBef>
                <a:spcPct val="50000"/>
              </a:spcBef>
              <a:buClrTx/>
              <a:buFontTx/>
              <a:buNone/>
            </a:pPr>
            <a:r>
              <a:rPr lang="en-GB" altLang="en-US" sz="2000" i="0" dirty="0">
                <a:solidFill>
                  <a:srgbClr val="000000"/>
                </a:solidFill>
              </a:rPr>
              <a:t>Recoveries</a:t>
            </a:r>
          </a:p>
        </p:txBody>
      </p:sp>
      <p:sp>
        <p:nvSpPr>
          <p:cNvPr id="13318" name="Text Box 12"/>
          <p:cNvSpPr txBox="1">
            <a:spLocks noChangeArrowheads="1"/>
          </p:cNvSpPr>
          <p:nvPr/>
        </p:nvSpPr>
        <p:spPr bwMode="auto">
          <a:xfrm>
            <a:off x="5292080" y="5328631"/>
            <a:ext cx="3541239" cy="40005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a:spcBef>
                <a:spcPct val="20000"/>
              </a:spcBef>
              <a:defRPr sz="1400">
                <a:solidFill>
                  <a:srgbClr val="0F5494"/>
                </a:solidFill>
                <a:latin typeface="Verdana"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a:spcBef>
                <a:spcPct val="50000"/>
              </a:spcBef>
              <a:buClrTx/>
              <a:buFontTx/>
              <a:buNone/>
            </a:pPr>
            <a:r>
              <a:rPr lang="en-GB" altLang="en-US" sz="2000" i="0" dirty="0">
                <a:solidFill>
                  <a:srgbClr val="000000"/>
                </a:solidFill>
              </a:rPr>
              <a:t>De-commitments</a:t>
            </a:r>
          </a:p>
        </p:txBody>
      </p:sp>
      <p:sp>
        <p:nvSpPr>
          <p:cNvPr id="228365" name="Line 13"/>
          <p:cNvSpPr>
            <a:spLocks noChangeShapeType="1"/>
          </p:cNvSpPr>
          <p:nvPr/>
        </p:nvSpPr>
        <p:spPr bwMode="auto">
          <a:xfrm flipH="1">
            <a:off x="1979712" y="4170047"/>
            <a:ext cx="2303462" cy="287338"/>
          </a:xfrm>
          <a:prstGeom prst="line">
            <a:avLst/>
          </a:prstGeom>
          <a:noFill/>
          <a:ln w="57150" cap="rnd" cmpd="sng">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fr-FR">
              <a:latin typeface="Verdana" charset="0"/>
              <a:ea typeface="ＭＳ Ｐゴシック" charset="0"/>
              <a:cs typeface="ＭＳ Ｐゴシック" charset="0"/>
            </a:endParaRPr>
          </a:p>
        </p:txBody>
      </p:sp>
      <p:sp>
        <p:nvSpPr>
          <p:cNvPr id="228366" name="Line 14"/>
          <p:cNvSpPr>
            <a:spLocks noChangeShapeType="1"/>
          </p:cNvSpPr>
          <p:nvPr/>
        </p:nvSpPr>
        <p:spPr bwMode="auto">
          <a:xfrm>
            <a:off x="4427984" y="4133534"/>
            <a:ext cx="0" cy="433388"/>
          </a:xfrm>
          <a:prstGeom prst="line">
            <a:avLst/>
          </a:prstGeom>
          <a:noFill/>
          <a:ln w="57150" cap="rnd" cmpd="sng">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fr-FR">
              <a:latin typeface="Verdana" charset="0"/>
              <a:ea typeface="ＭＳ Ｐゴシック" charset="0"/>
              <a:cs typeface="ＭＳ Ｐゴシック" charset="0"/>
            </a:endParaRPr>
          </a:p>
        </p:txBody>
      </p:sp>
      <p:sp>
        <p:nvSpPr>
          <p:cNvPr id="228367" name="Line 15"/>
          <p:cNvSpPr>
            <a:spLocks noChangeShapeType="1"/>
          </p:cNvSpPr>
          <p:nvPr/>
        </p:nvSpPr>
        <p:spPr bwMode="auto">
          <a:xfrm>
            <a:off x="5805686" y="4112587"/>
            <a:ext cx="1498924" cy="1203169"/>
          </a:xfrm>
          <a:prstGeom prst="line">
            <a:avLst/>
          </a:prstGeom>
          <a:noFill/>
          <a:ln w="57150" cap="rnd" cmpd="sng">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fr-FR">
              <a:latin typeface="Verdana" charset="0"/>
              <a:ea typeface="ＭＳ Ｐゴシック" charset="0"/>
              <a:cs typeface="ＭＳ Ｐゴシック" charset="0"/>
            </a:endParaRPr>
          </a:p>
        </p:txBody>
      </p:sp>
      <p:sp>
        <p:nvSpPr>
          <p:cNvPr id="228368" name="AutoShape 16"/>
          <p:cNvSpPr>
            <a:spLocks noChangeArrowheads="1"/>
          </p:cNvSpPr>
          <p:nvPr/>
        </p:nvSpPr>
        <p:spPr bwMode="auto">
          <a:xfrm>
            <a:off x="2339752" y="-8974"/>
            <a:ext cx="4535488" cy="1728788"/>
          </a:xfrm>
          <a:prstGeom prst="flowChartDecision">
            <a:avLst/>
          </a:prstGeom>
          <a:solidFill>
            <a:srgbClr val="CCECFF"/>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GB" sz="2400" dirty="0">
                <a:solidFill>
                  <a:srgbClr val="000000"/>
                </a:solidFill>
                <a:latin typeface="Verdana"/>
                <a:ea typeface="ＭＳ Ｐゴシック" charset="0"/>
                <a:cs typeface="Verdana"/>
              </a:rPr>
              <a:t>AAP/ </a:t>
            </a:r>
          </a:p>
          <a:p>
            <a:pPr algn="ctr">
              <a:defRPr/>
            </a:pPr>
            <a:r>
              <a:rPr lang="en-GB" sz="2400" dirty="0">
                <a:solidFill>
                  <a:srgbClr val="000000"/>
                </a:solidFill>
                <a:latin typeface="Verdana"/>
                <a:ea typeface="ＭＳ Ｐゴシック" charset="0"/>
                <a:cs typeface="Verdana"/>
              </a:rPr>
              <a:t>Financing</a:t>
            </a:r>
          </a:p>
          <a:p>
            <a:pPr algn="ctr">
              <a:defRPr/>
            </a:pPr>
            <a:r>
              <a:rPr lang="en-GB" sz="2400" dirty="0">
                <a:solidFill>
                  <a:srgbClr val="000000"/>
                </a:solidFill>
                <a:latin typeface="Verdana"/>
                <a:ea typeface="ＭＳ Ｐゴシック" charset="0"/>
                <a:cs typeface="Verdana"/>
              </a:rPr>
              <a:t>decision</a:t>
            </a:r>
          </a:p>
        </p:txBody>
      </p:sp>
      <p:sp>
        <p:nvSpPr>
          <p:cNvPr id="13323" name="Rectangle 47"/>
          <p:cNvSpPr>
            <a:spLocks noChangeArrowheads="1"/>
          </p:cNvSpPr>
          <p:nvPr/>
        </p:nvSpPr>
        <p:spPr bwMode="auto">
          <a:xfrm>
            <a:off x="828300" y="2492896"/>
            <a:ext cx="7488115" cy="340735"/>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a:spcBef>
                <a:spcPct val="20000"/>
              </a:spcBef>
              <a:defRPr sz="1400">
                <a:solidFill>
                  <a:srgbClr val="0F5494"/>
                </a:solidFill>
                <a:latin typeface="Verdana"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a:lnSpc>
                <a:spcPct val="80000"/>
              </a:lnSpc>
              <a:spcBef>
                <a:spcPct val="0"/>
              </a:spcBef>
              <a:buClrTx/>
              <a:buFont typeface="Times" pitchFamily="18" charset="0"/>
              <a:buNone/>
            </a:pPr>
            <a:r>
              <a:rPr lang="en-GB" altLang="en-US" sz="2000" i="0" dirty="0">
                <a:solidFill>
                  <a:srgbClr val="000000"/>
                </a:solidFill>
              </a:rPr>
              <a:t>Signature Financing agreement </a:t>
            </a:r>
          </a:p>
        </p:txBody>
      </p:sp>
      <p:sp>
        <p:nvSpPr>
          <p:cNvPr id="13325" name="Rectangle 2"/>
          <p:cNvSpPr>
            <a:spLocks noChangeArrowheads="1"/>
          </p:cNvSpPr>
          <p:nvPr/>
        </p:nvSpPr>
        <p:spPr bwMode="auto">
          <a:xfrm>
            <a:off x="430212" y="1736725"/>
            <a:ext cx="8713788" cy="649288"/>
          </a:xfrm>
          <a:prstGeom prst="rect">
            <a:avLst/>
          </a:prstGeom>
          <a:solidFill>
            <a:schemeClr val="accent1"/>
          </a:solidFill>
          <a:ln>
            <a:noFill/>
          </a:ln>
        </p:spPr>
        <p:txBody>
          <a:bodyPr anchor="ctr"/>
          <a:lstStyle>
            <a:lvl1pPr>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a:spcBef>
                <a:spcPct val="20000"/>
              </a:spcBef>
              <a:defRPr sz="1400">
                <a:solidFill>
                  <a:srgbClr val="0F5494"/>
                </a:solidFill>
                <a:latin typeface="Verdana"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lnSpc>
                <a:spcPct val="80000"/>
              </a:lnSpc>
              <a:spcBef>
                <a:spcPct val="0"/>
              </a:spcBef>
              <a:buClrTx/>
              <a:buFont typeface="Times" pitchFamily="18" charset="0"/>
              <a:buNone/>
            </a:pPr>
            <a:r>
              <a:rPr lang="en-GB" altLang="en-US" i="0" dirty="0">
                <a:solidFill>
                  <a:srgbClr val="000000"/>
                </a:solidFill>
              </a:rPr>
              <a:t>Global/Individual Budgetary/Financial Commitments</a:t>
            </a:r>
          </a:p>
        </p:txBody>
      </p:sp>
      <p:sp>
        <p:nvSpPr>
          <p:cNvPr id="13326" name="Rectangle 47"/>
          <p:cNvSpPr>
            <a:spLocks noChangeArrowheads="1"/>
          </p:cNvSpPr>
          <p:nvPr/>
        </p:nvSpPr>
        <p:spPr bwMode="auto">
          <a:xfrm>
            <a:off x="33951" y="3054035"/>
            <a:ext cx="6984775" cy="340735"/>
          </a:xfrm>
          <a:prstGeom prst="rect">
            <a:avLst/>
          </a:prstGeom>
          <a:solidFill>
            <a:srgbClr val="BDDEFF"/>
          </a:solidFill>
          <a:ln>
            <a:noFill/>
          </a:ln>
        </p:spPr>
        <p:txBody>
          <a:bodyPr wrap="square" lIns="90000" tIns="46800" rIns="90000" bIns="46800">
            <a:spAutoFit/>
          </a:bodyPr>
          <a:lstStyle>
            <a:lvl1pPr>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a:spcBef>
                <a:spcPct val="20000"/>
              </a:spcBef>
              <a:defRPr sz="1400">
                <a:solidFill>
                  <a:srgbClr val="0F5494"/>
                </a:solidFill>
                <a:latin typeface="Verdana"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a:lnSpc>
                <a:spcPct val="80000"/>
              </a:lnSpc>
              <a:spcBef>
                <a:spcPct val="0"/>
              </a:spcBef>
              <a:buClrTx/>
              <a:buFont typeface="Times" pitchFamily="18" charset="0"/>
              <a:buNone/>
            </a:pPr>
            <a:r>
              <a:rPr lang="en-GB" altLang="en-US" sz="2000" i="0" dirty="0">
                <a:solidFill>
                  <a:srgbClr val="000000"/>
                </a:solidFill>
              </a:rPr>
              <a:t>Awarding of contracts /Tendering CFP CFT        </a:t>
            </a:r>
          </a:p>
        </p:txBody>
      </p:sp>
      <p:sp>
        <p:nvSpPr>
          <p:cNvPr id="13327" name="Rectangle 47"/>
          <p:cNvSpPr>
            <a:spLocks noChangeArrowheads="1"/>
          </p:cNvSpPr>
          <p:nvPr/>
        </p:nvSpPr>
        <p:spPr bwMode="auto">
          <a:xfrm>
            <a:off x="2699793" y="3611244"/>
            <a:ext cx="3677302" cy="488468"/>
          </a:xfrm>
          <a:prstGeom prst="rect">
            <a:avLst/>
          </a:prstGeom>
          <a:solidFill>
            <a:schemeClr val="accent6">
              <a:lumMod val="20000"/>
              <a:lumOff val="80000"/>
            </a:schemeClr>
          </a:solidFill>
          <a:ln w="9525">
            <a:solidFill>
              <a:srgbClr val="000000"/>
            </a:solidFill>
            <a:miter lim="800000"/>
            <a:headEnd/>
            <a:tailEnd/>
          </a:ln>
        </p:spPr>
        <p:txBody>
          <a:bodyPr wrap="square" lIns="90000" tIns="46800" rIns="90000" bIns="46800">
            <a:spAutoFit/>
          </a:bodyPr>
          <a:lstStyle>
            <a:lvl1pPr>
              <a:spcBef>
                <a:spcPct val="20000"/>
              </a:spcBef>
              <a:buClr>
                <a:schemeClr val="bg1"/>
              </a:buClr>
              <a:buChar char="•"/>
              <a:defRPr sz="2400" i="1">
                <a:solidFill>
                  <a:srgbClr val="0F5494"/>
                </a:solidFill>
                <a:latin typeface="Verdana" pitchFamily="34" charset="0"/>
                <a:ea typeface="MS PGothic" pitchFamily="34" charset="-128"/>
              </a:defRPr>
            </a:lvl1pPr>
            <a:lvl2pPr marL="742950" indent="-285750">
              <a:spcBef>
                <a:spcPct val="20000"/>
              </a:spcBef>
              <a:buClr>
                <a:srgbClr val="009FBA"/>
              </a:buClr>
              <a:buChar char="•"/>
              <a:defRPr sz="2000" b="1">
                <a:solidFill>
                  <a:srgbClr val="0F5494"/>
                </a:solidFill>
                <a:latin typeface="Verdana" pitchFamily="34" charset="0"/>
                <a:ea typeface="MS PGothic" pitchFamily="34" charset="-128"/>
              </a:defRPr>
            </a:lvl2pPr>
            <a:lvl3pPr marL="1143000" indent="-228600">
              <a:spcBef>
                <a:spcPct val="20000"/>
              </a:spcBef>
              <a:defRPr sz="1400">
                <a:solidFill>
                  <a:srgbClr val="0F5494"/>
                </a:solidFill>
                <a:latin typeface="Verdana"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a:lnSpc>
                <a:spcPct val="80000"/>
              </a:lnSpc>
              <a:spcBef>
                <a:spcPct val="0"/>
              </a:spcBef>
              <a:buClrTx/>
              <a:buFont typeface="Times" pitchFamily="18" charset="0"/>
              <a:buNone/>
            </a:pPr>
            <a:r>
              <a:rPr lang="en-GB" altLang="en-US" sz="1600" i="0" dirty="0">
                <a:solidFill>
                  <a:srgbClr val="000000"/>
                </a:solidFill>
              </a:rPr>
              <a:t>CTR signed Implementation of projects</a:t>
            </a:r>
          </a:p>
        </p:txBody>
      </p:sp>
      <p:sp>
        <p:nvSpPr>
          <p:cNvPr id="4" name="Rectangle avec flèche vers la gauche 3"/>
          <p:cNvSpPr/>
          <p:nvPr/>
        </p:nvSpPr>
        <p:spPr bwMode="auto">
          <a:xfrm>
            <a:off x="6391211" y="3434094"/>
            <a:ext cx="2289141" cy="1043577"/>
          </a:xfrm>
          <a:prstGeom prst="leftArrowCallout">
            <a:avLst>
              <a:gd name="adj1" fmla="val 25000"/>
              <a:gd name="adj2" fmla="val 25000"/>
              <a:gd name="adj3" fmla="val 25000"/>
              <a:gd name="adj4" fmla="val 76735"/>
            </a:avLst>
          </a:prstGeom>
          <a:solidFill>
            <a:schemeClr val="bg1">
              <a:lumMod val="75000"/>
            </a:schemeClr>
          </a:solidFill>
          <a:ln>
            <a:noFill/>
          </a:ln>
          <a:effectLst/>
        </p:spPr>
        <p:txBody>
          <a:bodyPr anchor="ctr"/>
          <a:lstStyle/>
          <a:p>
            <a:pPr algn="ctr">
              <a:spcBef>
                <a:spcPct val="50000"/>
              </a:spcBef>
              <a:defRPr/>
            </a:pPr>
            <a:r>
              <a:rPr lang="en-GB" sz="1400" i="1" dirty="0">
                <a:solidFill>
                  <a:srgbClr val="000000"/>
                </a:solidFill>
                <a:latin typeface="Verdana"/>
                <a:ea typeface="ＭＳ Ｐゴシック" charset="0"/>
                <a:cs typeface="Verdana"/>
              </a:rPr>
              <a:t>Registration of individual commitments</a:t>
            </a:r>
          </a:p>
        </p:txBody>
      </p:sp>
    </p:spTree>
    <p:extLst>
      <p:ext uri="{BB962C8B-B14F-4D97-AF65-F5344CB8AC3E}">
        <p14:creationId xmlns:p14="http://schemas.microsoft.com/office/powerpoint/2010/main" val="232210451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DC876D57-5FF2-4123-9C92-F6166F35E7E7}"/>
              </a:ext>
            </a:extLst>
          </p:cNvPr>
          <p:cNvSpPr txBox="1">
            <a:spLocks/>
          </p:cNvSpPr>
          <p:nvPr/>
        </p:nvSpPr>
        <p:spPr bwMode="auto">
          <a:xfrm>
            <a:off x="539552" y="1412776"/>
            <a:ext cx="720080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sz="3200" kern="0"/>
              <a:t>Management mode</a:t>
            </a:r>
            <a:br>
              <a:rPr lang="en-GB" sz="3200" kern="0"/>
            </a:br>
            <a:r>
              <a:rPr lang="en-GB" sz="3200" i="1" kern="0"/>
              <a:t>Direct versus Indirect</a:t>
            </a:r>
            <a:endParaRPr lang="en-GB" sz="3200" i="1" kern="0" dirty="0">
              <a:highlight>
                <a:srgbClr val="FFFF00"/>
              </a:highlight>
            </a:endParaRPr>
          </a:p>
        </p:txBody>
      </p:sp>
      <p:sp>
        <p:nvSpPr>
          <p:cNvPr id="6" name="Subtitle 4">
            <a:extLst>
              <a:ext uri="{FF2B5EF4-FFF2-40B4-BE49-F238E27FC236}">
                <a16:creationId xmlns="" xmlns:a16="http://schemas.microsoft.com/office/drawing/2014/main" id="{DACA2B7D-91BC-4BB3-85EC-381F0D9C645C}"/>
              </a:ext>
            </a:extLst>
          </p:cNvPr>
          <p:cNvSpPr txBox="1">
            <a:spLocks/>
          </p:cNvSpPr>
          <p:nvPr/>
        </p:nvSpPr>
        <p:spPr bwMode="auto">
          <a:xfrm>
            <a:off x="827584" y="2564904"/>
            <a:ext cx="7076453" cy="27916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1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GB" sz="2800" b="0" kern="0" dirty="0"/>
              <a:t>Who manages the EU funds / the action?</a:t>
            </a:r>
          </a:p>
          <a:p>
            <a:pPr indent="0">
              <a:buFont typeface="Arial" pitchFamily="34" charset="0"/>
              <a:buNone/>
            </a:pPr>
            <a:r>
              <a:rPr lang="en-GB" sz="2800" b="0" kern="0" dirty="0"/>
              <a:t>EU </a:t>
            </a:r>
            <a:r>
              <a:rPr lang="en-GB" sz="2800" b="0" kern="0" dirty="0">
                <a:solidFill>
                  <a:srgbClr val="92D050"/>
                </a:solidFill>
              </a:rPr>
              <a:t>directly</a:t>
            </a:r>
            <a:r>
              <a:rPr lang="en-GB" sz="2800" b="0" kern="0" dirty="0"/>
              <a:t> (centralisation of CTR) </a:t>
            </a:r>
          </a:p>
          <a:p>
            <a:pPr indent="0">
              <a:buFont typeface="Arial" pitchFamily="34" charset="0"/>
              <a:buNone/>
            </a:pPr>
            <a:r>
              <a:rPr lang="en-GB" sz="2800" b="0" kern="0" dirty="0"/>
              <a:t>or EU </a:t>
            </a:r>
            <a:r>
              <a:rPr lang="en-GB" sz="2800" b="0" kern="0" dirty="0">
                <a:solidFill>
                  <a:srgbClr val="92D050"/>
                </a:solidFill>
              </a:rPr>
              <a:t>indirectly</a:t>
            </a:r>
            <a:r>
              <a:rPr lang="en-GB" sz="2800" b="0" kern="0" dirty="0"/>
              <a:t> (delegation) through entrusted entities (who becomes the contracting authority)</a:t>
            </a:r>
          </a:p>
          <a:p>
            <a:pPr indent="0" algn="ctr">
              <a:buFont typeface="Arial" pitchFamily="34" charset="0"/>
              <a:buNone/>
            </a:pPr>
            <a:r>
              <a:rPr lang="en-GB" sz="2200" b="0" kern="0" dirty="0"/>
              <a:t>=&gt; </a:t>
            </a:r>
            <a:r>
              <a:rPr lang="en-GB" sz="2200" b="0" kern="0" dirty="0">
                <a:solidFill>
                  <a:schemeClr val="accent6">
                    <a:lumMod val="75000"/>
                  </a:schemeClr>
                </a:solidFill>
              </a:rPr>
              <a:t>Budget implementation tasks</a:t>
            </a:r>
            <a:r>
              <a:rPr lang="en-GB" sz="2200" b="0" kern="0" dirty="0"/>
              <a:t> delegated: tendering procedure, contracting, verification and acceptance of reports, payment, audit, recovery of funds unduly paid. </a:t>
            </a:r>
          </a:p>
        </p:txBody>
      </p:sp>
    </p:spTree>
    <p:extLst>
      <p:ext uri="{BB962C8B-B14F-4D97-AF65-F5344CB8AC3E}">
        <p14:creationId xmlns:p14="http://schemas.microsoft.com/office/powerpoint/2010/main" val="664024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a:extLst>
              <a:ext uri="{FF2B5EF4-FFF2-40B4-BE49-F238E27FC236}">
                <a16:creationId xmlns="" xmlns:a16="http://schemas.microsoft.com/office/drawing/2014/main" id="{FF3FB668-D6DF-4FAA-9C28-78508805A3AC}"/>
              </a:ext>
            </a:extLst>
          </p:cNvPr>
          <p:cNvGraphicFramePr>
            <a:graphicFrameLocks noGrp="1"/>
          </p:cNvGraphicFramePr>
          <p:nvPr/>
        </p:nvGraphicFramePr>
        <p:xfrm>
          <a:off x="1524000" y="1397000"/>
          <a:ext cx="6096000" cy="4023360"/>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0840">
                <a:tc>
                  <a:txBody>
                    <a:bodyPr/>
                    <a:lstStyle/>
                    <a:p>
                      <a:r>
                        <a:rPr lang="en-GB" dirty="0"/>
                        <a:t>Direct management</a:t>
                      </a:r>
                    </a:p>
                    <a:p>
                      <a:r>
                        <a:rPr lang="en-GB" dirty="0"/>
                        <a:t>By the EU (delegation)</a:t>
                      </a:r>
                    </a:p>
                  </a:txBody>
                  <a:tcPr/>
                </a:tc>
                <a:tc>
                  <a:txBody>
                    <a:bodyPr/>
                    <a:lstStyle/>
                    <a:p>
                      <a:r>
                        <a:rPr lang="en-GB" dirty="0"/>
                        <a:t>Indirect management</a:t>
                      </a:r>
                    </a:p>
                    <a:p>
                      <a:r>
                        <a:rPr lang="en-GB" dirty="0"/>
                        <a:t>Entrusted entities</a:t>
                      </a:r>
                    </a:p>
                  </a:txBody>
                  <a:tcPr/>
                </a:tc>
                <a:extLst>
                  <a:ext uri="{0D108BD9-81ED-4DB2-BD59-A6C34878D82A}">
                    <a16:rowId xmlns="" xmlns:a16="http://schemas.microsoft.com/office/drawing/2014/main" val="10000"/>
                  </a:ext>
                </a:extLst>
              </a:tr>
              <a:tr h="370840">
                <a:tc>
                  <a:txBody>
                    <a:bodyPr/>
                    <a:lstStyle/>
                    <a:p>
                      <a:pPr marL="285750" indent="-285750">
                        <a:buFont typeface="Wingdings" panose="05000000000000000000" pitchFamily="2" charset="2"/>
                        <a:buChar char="ü"/>
                      </a:pPr>
                      <a:r>
                        <a:rPr lang="en-US" dirty="0"/>
                        <a:t>Budget Support</a:t>
                      </a:r>
                    </a:p>
                    <a:p>
                      <a:pPr marL="285750" indent="-285750">
                        <a:buFont typeface="Wingdings" panose="05000000000000000000" pitchFamily="2" charset="2"/>
                        <a:buChar char="ü"/>
                      </a:pPr>
                      <a:r>
                        <a:rPr lang="en-US" dirty="0"/>
                        <a:t>Grants</a:t>
                      </a:r>
                    </a:p>
                    <a:p>
                      <a:pPr marL="285750" indent="-285750">
                        <a:buFont typeface="Wingdings" panose="05000000000000000000" pitchFamily="2" charset="2"/>
                        <a:buChar char="ü"/>
                      </a:pPr>
                      <a:r>
                        <a:rPr lang="en-US" dirty="0"/>
                        <a:t>Procurement</a:t>
                      </a:r>
                    </a:p>
                    <a:p>
                      <a:pPr marL="285750" indent="-285750">
                        <a:buFont typeface="Wingdings" panose="05000000000000000000" pitchFamily="2" charset="2"/>
                        <a:buChar char="ü"/>
                      </a:pPr>
                      <a:r>
                        <a:rPr lang="en-US" dirty="0"/>
                        <a:t>Services = technical assistance, studies, training,...</a:t>
                      </a:r>
                    </a:p>
                    <a:p>
                      <a:pPr marL="285750" indent="-285750">
                        <a:buFont typeface="Wingdings" panose="05000000000000000000" pitchFamily="2" charset="2"/>
                        <a:buChar char="ü"/>
                      </a:pPr>
                      <a:r>
                        <a:rPr lang="en-US" dirty="0"/>
                        <a:t>Supplies = goods and equipment</a:t>
                      </a:r>
                    </a:p>
                    <a:p>
                      <a:pPr marL="285750" indent="-285750">
                        <a:buFont typeface="Wingdings" panose="05000000000000000000" pitchFamily="2" charset="2"/>
                        <a:buChar char="ü"/>
                      </a:pPr>
                      <a:r>
                        <a:rPr lang="en-US" dirty="0"/>
                        <a:t>Works = buildings, infrastructures, etc.</a:t>
                      </a:r>
                    </a:p>
                    <a:p>
                      <a:endParaRPr lang="en-GB"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dirty="0"/>
                        <a:t>Pillar</a:t>
                      </a:r>
                      <a:r>
                        <a:rPr lang="en-US" baseline="0" dirty="0"/>
                        <a:t> assessed IO / Development agencies</a:t>
                      </a:r>
                      <a:endParaRPr lang="en-US" dirty="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dirty="0"/>
                        <a:t>Blending/Financial Instruments</a:t>
                      </a:r>
                    </a:p>
                    <a:p>
                      <a:endParaRPr lang="en-GB" dirty="0"/>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001576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 xmlns:a16="http://schemas.microsoft.com/office/drawing/2014/main" id="{1795A92D-F1E9-4CBA-938B-2F99775AA139}"/>
              </a:ext>
            </a:extLst>
          </p:cNvPr>
          <p:cNvSpPr txBox="1">
            <a:spLocks/>
          </p:cNvSpPr>
          <p:nvPr/>
        </p:nvSpPr>
        <p:spPr bwMode="auto">
          <a:xfrm>
            <a:off x="395536" y="692696"/>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sz="2400" kern="0" dirty="0"/>
              <a:t>Direct versus indirect management  mode – Who is the CA? </a:t>
            </a:r>
          </a:p>
        </p:txBody>
      </p:sp>
    </p:spTree>
    <p:extLst>
      <p:ext uri="{BB962C8B-B14F-4D97-AF65-F5344CB8AC3E}">
        <p14:creationId xmlns:p14="http://schemas.microsoft.com/office/powerpoint/2010/main" val="74666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395536" y="2132856"/>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EFF557B9-41EE-42CA-8F42-28F9B2C85BEB}"/>
              </a:ext>
            </a:extLst>
          </p:cNvPr>
          <p:cNvSpPr txBox="1">
            <a:spLocks/>
          </p:cNvSpPr>
          <p:nvPr/>
        </p:nvSpPr>
        <p:spPr bwMode="auto">
          <a:xfrm>
            <a:off x="755576" y="1340768"/>
            <a:ext cx="7774632" cy="506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2800" kern="0"/>
              <a:t>Indirect management </a:t>
            </a:r>
            <a:br>
              <a:rPr lang="en-GB" sz="2800" kern="0"/>
            </a:br>
            <a:r>
              <a:rPr lang="en-GB" sz="2800" kern="0"/>
              <a:t>Contribution agreements</a:t>
            </a:r>
            <a:endParaRPr lang="en-GB" sz="2800" kern="0" dirty="0"/>
          </a:p>
        </p:txBody>
      </p:sp>
    </p:spTree>
    <p:extLst>
      <p:ext uri="{BB962C8B-B14F-4D97-AF65-F5344CB8AC3E}">
        <p14:creationId xmlns:p14="http://schemas.microsoft.com/office/powerpoint/2010/main" val="4204770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1">
            <a:extLst>
              <a:ext uri="{FF2B5EF4-FFF2-40B4-BE49-F238E27FC236}">
                <a16:creationId xmlns="" xmlns:a16="http://schemas.microsoft.com/office/drawing/2014/main" id="{9043754A-CEE3-4F9E-BB91-1A60F5CA14A3}"/>
              </a:ext>
            </a:extLst>
          </p:cNvPr>
          <p:cNvSpPr txBox="1">
            <a:spLocks/>
          </p:cNvSpPr>
          <p:nvPr/>
        </p:nvSpPr>
        <p:spPr bwMode="auto">
          <a:xfrm>
            <a:off x="895242" y="620688"/>
            <a:ext cx="7702624" cy="9385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kern="0"/>
              <a:t>Grants versus Service contract</a:t>
            </a:r>
            <a:endParaRPr lang="en-GB" kern="0" dirty="0"/>
          </a:p>
        </p:txBody>
      </p:sp>
      <p:pic>
        <p:nvPicPr>
          <p:cNvPr id="6" name="Picture 5">
            <a:extLst>
              <a:ext uri="{FF2B5EF4-FFF2-40B4-BE49-F238E27FC236}">
                <a16:creationId xmlns="" xmlns:a16="http://schemas.microsoft.com/office/drawing/2014/main" id="{719CD5FD-BC4E-4F56-90EB-259652F7685A}"/>
              </a:ext>
            </a:extLst>
          </p:cNvPr>
          <p:cNvPicPr>
            <a:picLocks noChangeAspect="1"/>
          </p:cNvPicPr>
          <p:nvPr/>
        </p:nvPicPr>
        <p:blipFill>
          <a:blip r:embed="rId5"/>
          <a:stretch>
            <a:fillRect/>
          </a:stretch>
        </p:blipFill>
        <p:spPr>
          <a:xfrm>
            <a:off x="-4350" y="1628800"/>
            <a:ext cx="9144000" cy="4535618"/>
          </a:xfrm>
          <a:prstGeom prst="rect">
            <a:avLst/>
          </a:prstGeom>
        </p:spPr>
      </p:pic>
    </p:spTree>
    <p:extLst>
      <p:ext uri="{BB962C8B-B14F-4D97-AF65-F5344CB8AC3E}">
        <p14:creationId xmlns:p14="http://schemas.microsoft.com/office/powerpoint/2010/main" val="4049892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7385"/>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C31A7001-C7AF-4E87-B7A7-9605D5525998}"/>
              </a:ext>
            </a:extLst>
          </p:cNvPr>
          <p:cNvSpPr txBox="1">
            <a:spLocks/>
          </p:cNvSpPr>
          <p:nvPr/>
        </p:nvSpPr>
        <p:spPr bwMode="auto">
          <a:xfrm>
            <a:off x="684684" y="1556792"/>
            <a:ext cx="7774632" cy="506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lnSpcReduction="10000"/>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kern="0"/>
              <a:t>Call for proposals - </a:t>
            </a:r>
            <a:r>
              <a:rPr lang="en-US" altLang="en-US" kern="0"/>
              <a:t>Main steps</a:t>
            </a:r>
            <a:endParaRPr lang="en-GB" kern="0" dirty="0"/>
          </a:p>
        </p:txBody>
      </p:sp>
      <p:sp>
        <p:nvSpPr>
          <p:cNvPr id="6" name="Subtitle 4">
            <a:extLst>
              <a:ext uri="{FF2B5EF4-FFF2-40B4-BE49-F238E27FC236}">
                <a16:creationId xmlns="" xmlns:a16="http://schemas.microsoft.com/office/drawing/2014/main" id="{BF416024-D192-4C30-AEA1-21B37DD8F790}"/>
              </a:ext>
            </a:extLst>
          </p:cNvPr>
          <p:cNvSpPr txBox="1">
            <a:spLocks/>
          </p:cNvSpPr>
          <p:nvPr/>
        </p:nvSpPr>
        <p:spPr bwMode="auto">
          <a:xfrm>
            <a:off x="684684" y="2132856"/>
            <a:ext cx="7703740" cy="35059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1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857250" lvl="1" indent="-457200">
              <a:lnSpc>
                <a:spcPct val="140000"/>
              </a:lnSpc>
              <a:buClr>
                <a:srgbClr val="0070C0"/>
              </a:buClr>
              <a:buFont typeface="Verdana" panose="020B0604030504040204" pitchFamily="34" charset="0"/>
              <a:buAutoNum type="arabicPeriod"/>
              <a:defRPr/>
            </a:pPr>
            <a:r>
              <a:rPr lang="fr-BE" altLang="en-US" b="0" kern="0" dirty="0"/>
              <a:t>Publication of the guidelines </a:t>
            </a:r>
          </a:p>
          <a:p>
            <a:pPr marL="857250" lvl="1" indent="-457200">
              <a:lnSpc>
                <a:spcPct val="140000"/>
              </a:lnSpc>
              <a:buClr>
                <a:srgbClr val="0070C0"/>
              </a:buClr>
              <a:buFont typeface="Verdana" panose="020B0604030504040204" pitchFamily="34" charset="0"/>
              <a:buAutoNum type="arabicPeriod"/>
              <a:defRPr/>
            </a:pPr>
            <a:r>
              <a:rPr lang="en-GB" altLang="en-US" b="0" kern="0" dirty="0"/>
              <a:t>Submission of the concept note by the deadline (PROSPECT)</a:t>
            </a:r>
          </a:p>
          <a:p>
            <a:pPr marL="857250" lvl="1" indent="-457200">
              <a:lnSpc>
                <a:spcPct val="140000"/>
              </a:lnSpc>
              <a:buClr>
                <a:srgbClr val="0070C0"/>
              </a:buClr>
              <a:buFont typeface="Verdana" panose="020B0604030504040204" pitchFamily="34" charset="0"/>
              <a:buAutoNum type="arabicPeriod"/>
              <a:defRPr/>
            </a:pPr>
            <a:r>
              <a:rPr lang="en-GB" altLang="en-US" b="0" kern="0" dirty="0"/>
              <a:t>Evaluation of the CN and shortlisting (ranking and twice the budget allocation)</a:t>
            </a:r>
          </a:p>
          <a:p>
            <a:pPr marL="857250" lvl="1" indent="-457200">
              <a:lnSpc>
                <a:spcPct val="140000"/>
              </a:lnSpc>
              <a:buClr>
                <a:srgbClr val="0070C0"/>
              </a:buClr>
              <a:buFont typeface="Verdana" panose="020B0604030504040204" pitchFamily="34" charset="0"/>
              <a:buAutoNum type="arabicPeriod"/>
              <a:defRPr/>
            </a:pPr>
            <a:r>
              <a:rPr lang="en-GB" altLang="en-US" b="0" kern="0" dirty="0"/>
              <a:t>Submission of the Full proposals by the deadline (PROSPECT)</a:t>
            </a:r>
          </a:p>
          <a:p>
            <a:pPr marL="857250" lvl="1" indent="-457200">
              <a:lnSpc>
                <a:spcPct val="140000"/>
              </a:lnSpc>
              <a:buClr>
                <a:srgbClr val="0070C0"/>
              </a:buClr>
              <a:buFont typeface="Verdana" panose="020B0604030504040204" pitchFamily="34" charset="0"/>
              <a:buAutoNum type="arabicPeriod"/>
              <a:defRPr/>
            </a:pPr>
            <a:r>
              <a:rPr lang="en-GB" altLang="en-US" b="0" kern="0" dirty="0"/>
              <a:t>Evaluation and final ranking</a:t>
            </a:r>
          </a:p>
          <a:p>
            <a:pPr marL="857250" lvl="1" indent="-457200">
              <a:lnSpc>
                <a:spcPct val="140000"/>
              </a:lnSpc>
              <a:buClr>
                <a:srgbClr val="0070C0"/>
              </a:buClr>
              <a:buFont typeface="Verdana" panose="020B0604030504040204" pitchFamily="34" charset="0"/>
              <a:buAutoNum type="arabicPeriod"/>
              <a:defRPr/>
            </a:pPr>
            <a:r>
              <a:rPr lang="en-GB" altLang="en-US" b="0" kern="0" dirty="0"/>
              <a:t>Contract Signature and implementation</a:t>
            </a:r>
          </a:p>
          <a:p>
            <a:pPr marL="400050" lvl="1" indent="0">
              <a:lnSpc>
                <a:spcPct val="140000"/>
              </a:lnSpc>
              <a:buClr>
                <a:srgbClr val="0070C0"/>
              </a:buClr>
              <a:buFontTx/>
              <a:buNone/>
              <a:defRPr/>
            </a:pPr>
            <a:endParaRPr lang="en-GB" altLang="en-US" kern="0" dirty="0"/>
          </a:p>
        </p:txBody>
      </p:sp>
    </p:spTree>
    <p:extLst>
      <p:ext uri="{BB962C8B-B14F-4D97-AF65-F5344CB8AC3E}">
        <p14:creationId xmlns:p14="http://schemas.microsoft.com/office/powerpoint/2010/main" val="455107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 xmlns:a16="http://schemas.microsoft.com/office/drawing/2014/main" id="{D3C5692C-5048-4DE5-9BBE-BDEF83437FFB}"/>
              </a:ext>
            </a:extLst>
          </p:cNvPr>
          <p:cNvPicPr>
            <a:picLocks noChangeAspect="1"/>
          </p:cNvPicPr>
          <p:nvPr/>
        </p:nvPicPr>
        <p:blipFill>
          <a:blip r:embed="rId5"/>
          <a:stretch>
            <a:fillRect/>
          </a:stretch>
        </p:blipFill>
        <p:spPr>
          <a:xfrm>
            <a:off x="566539" y="908720"/>
            <a:ext cx="8577460" cy="5451048"/>
          </a:xfrm>
          <a:prstGeom prst="rect">
            <a:avLst/>
          </a:prstGeom>
        </p:spPr>
      </p:pic>
    </p:spTree>
    <p:extLst>
      <p:ext uri="{BB962C8B-B14F-4D97-AF65-F5344CB8AC3E}">
        <p14:creationId xmlns:p14="http://schemas.microsoft.com/office/powerpoint/2010/main" val="2861649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90777" y="2675819"/>
            <a:ext cx="7344815" cy="430887"/>
          </a:xfrm>
          <a:prstGeom prst="rect">
            <a:avLst/>
          </a:prstGeom>
        </p:spPr>
        <p:txBody>
          <a:bodyPr wrap="square">
            <a:spAutoFit/>
          </a:bodyPr>
          <a:lstStyle/>
          <a:p>
            <a:pPr lvl="0" algn="ctr" eaLnBrk="0" hangingPunct="0"/>
            <a:r>
              <a:rPr lang="en-US" sz="2200" kern="0" dirty="0" smtClean="0">
                <a:solidFill>
                  <a:srgbClr val="24439C"/>
                </a:solidFill>
                <a:latin typeface="Arial Rounded MT Bold" panose="020F0704030504030204" pitchFamily="34" charset="0"/>
                <a:ea typeface="+mj-ea"/>
                <a:cs typeface="+mj-cs"/>
              </a:rPr>
              <a:t>86%  </a:t>
            </a:r>
            <a:r>
              <a:rPr lang="en-US" sz="2200" kern="0" dirty="0">
                <a:solidFill>
                  <a:srgbClr val="24439C"/>
                </a:solidFill>
                <a:latin typeface="Arial Rounded MT Bold" panose="020F0704030504030204" pitchFamily="34" charset="0"/>
                <a:ea typeface="+mj-ea"/>
                <a:cs typeface="+mj-cs"/>
              </a:rPr>
              <a:t>of citizens support development cooperation policies</a:t>
            </a:r>
            <a:endParaRPr lang="en-GB" sz="2200" kern="0" dirty="0">
              <a:solidFill>
                <a:srgbClr val="0F5494"/>
              </a:solidFill>
              <a:latin typeface="Arial Rounded MT Bold" panose="020F0704030504030204" pitchFamily="34" charset="0"/>
              <a:ea typeface="+mj-ea"/>
              <a:cs typeface="+mj-cs"/>
            </a:endParaRP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659595"/>
            <a:ext cx="4471492"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3"/>
          <p:cNvSpPr>
            <a:spLocks noChangeAspect="1" noChangeArrowheads="1" noTextEdit="1"/>
          </p:cNvSpPr>
          <p:nvPr/>
        </p:nvSpPr>
        <p:spPr bwMode="auto">
          <a:xfrm>
            <a:off x="971600" y="3501008"/>
            <a:ext cx="7940675" cy="259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Title 5"/>
          <p:cNvSpPr txBox="1">
            <a:spLocks/>
          </p:cNvSpPr>
          <p:nvPr/>
        </p:nvSpPr>
        <p:spPr bwMode="auto">
          <a:xfrm>
            <a:off x="996715" y="3717032"/>
            <a:ext cx="7815207" cy="23912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l" rtl="0" eaLnBrk="0" fontAlgn="base" hangingPunct="0">
              <a:spcBef>
                <a:spcPct val="0"/>
              </a:spcBef>
              <a:spcAft>
                <a:spcPct val="0"/>
              </a:spcAft>
              <a:defRPr sz="24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nSpc>
                <a:spcPct val="115000"/>
              </a:lnSpc>
              <a:spcAft>
                <a:spcPts val="0"/>
              </a:spcAft>
            </a:pPr>
            <a:r>
              <a:rPr lang="en-GB" sz="2000" kern="0" dirty="0" smtClean="0">
                <a:solidFill>
                  <a:srgbClr val="24439C"/>
                </a:solidFill>
                <a:ea typeface="Calibri"/>
                <a:cs typeface="Times New Roman"/>
              </a:rPr>
              <a:t>Citizens think that </a:t>
            </a:r>
            <a:r>
              <a:rPr lang="en-GB" sz="2000" kern="0" dirty="0" smtClean="0">
                <a:solidFill>
                  <a:srgbClr val="FF9900"/>
                </a:solidFill>
                <a:ea typeface="Calibri"/>
                <a:cs typeface="Times New Roman"/>
              </a:rPr>
              <a:t>tackling poverty </a:t>
            </a:r>
            <a:r>
              <a:rPr lang="en-GB" sz="2000" kern="0" dirty="0" smtClean="0">
                <a:solidFill>
                  <a:srgbClr val="24439C"/>
                </a:solidFill>
                <a:ea typeface="Calibri"/>
                <a:cs typeface="Times New Roman"/>
              </a:rPr>
              <a:t>in developing countries should be one of the </a:t>
            </a:r>
            <a:r>
              <a:rPr lang="en-GB" sz="2000" kern="0" dirty="0" smtClean="0">
                <a:solidFill>
                  <a:srgbClr val="FF9900"/>
                </a:solidFill>
                <a:ea typeface="Calibri"/>
                <a:cs typeface="Times New Roman"/>
              </a:rPr>
              <a:t>main priorities </a:t>
            </a:r>
            <a:r>
              <a:rPr lang="en-GB" sz="2000" kern="0" dirty="0" smtClean="0">
                <a:solidFill>
                  <a:srgbClr val="24439C"/>
                </a:solidFill>
                <a:ea typeface="Calibri"/>
                <a:cs typeface="Times New Roman"/>
              </a:rPr>
              <a:t>of:</a:t>
            </a:r>
          </a:p>
          <a:p>
            <a:pPr>
              <a:lnSpc>
                <a:spcPct val="115000"/>
              </a:lnSpc>
              <a:spcAft>
                <a:spcPts val="0"/>
              </a:spcAft>
            </a:pPr>
            <a:endParaRPr lang="en-GB" sz="2000" kern="0" dirty="0" smtClean="0">
              <a:solidFill>
                <a:srgbClr val="24439C"/>
              </a:solidFill>
              <a:ea typeface="Calibri"/>
              <a:cs typeface="Times New Roman"/>
            </a:endParaRPr>
          </a:p>
          <a:p>
            <a:pPr>
              <a:lnSpc>
                <a:spcPct val="115000"/>
              </a:lnSpc>
              <a:spcAft>
                <a:spcPts val="0"/>
              </a:spcAft>
            </a:pPr>
            <a:r>
              <a:rPr lang="en-GB" sz="2000" kern="0" dirty="0" smtClean="0">
                <a:solidFill>
                  <a:srgbClr val="24439C"/>
                </a:solidFill>
                <a:ea typeface="Calibri"/>
                <a:cs typeface="Times New Roman"/>
              </a:rPr>
              <a:t>	The EU	</a:t>
            </a:r>
            <a:r>
              <a:rPr lang="en-GB" sz="2000" kern="0" dirty="0">
                <a:solidFill>
                  <a:srgbClr val="D6802A"/>
                </a:solidFill>
                <a:ea typeface="Calibri"/>
                <a:cs typeface="Times New Roman"/>
              </a:rPr>
              <a:t> </a:t>
            </a:r>
            <a:r>
              <a:rPr lang="en-GB" sz="2000" kern="0" dirty="0" smtClean="0">
                <a:solidFill>
                  <a:srgbClr val="D6802A"/>
                </a:solidFill>
                <a:ea typeface="Calibri"/>
                <a:cs typeface="Times New Roman"/>
              </a:rPr>
              <a:t>		</a:t>
            </a:r>
            <a:r>
              <a:rPr lang="en-GB" sz="2000" kern="0" dirty="0" smtClean="0">
                <a:solidFill>
                  <a:srgbClr val="FF9900"/>
                </a:solidFill>
                <a:ea typeface="Calibri"/>
                <a:cs typeface="Times New Roman"/>
              </a:rPr>
              <a:t>70%</a:t>
            </a:r>
            <a:r>
              <a:rPr lang="en-GB" sz="2000" kern="0" dirty="0" smtClean="0">
                <a:solidFill>
                  <a:srgbClr val="D6802A"/>
                </a:solidFill>
                <a:ea typeface="Calibri"/>
                <a:cs typeface="Times New Roman"/>
              </a:rPr>
              <a:t> </a:t>
            </a:r>
          </a:p>
          <a:p>
            <a:pPr>
              <a:lnSpc>
                <a:spcPct val="115000"/>
              </a:lnSpc>
              <a:spcAft>
                <a:spcPts val="0"/>
              </a:spcAft>
            </a:pPr>
            <a:r>
              <a:rPr lang="fr-BE" sz="2000" kern="0" dirty="0">
                <a:solidFill>
                  <a:srgbClr val="D6802A"/>
                </a:solidFill>
                <a:cs typeface="Times New Roman"/>
              </a:rPr>
              <a:t>	</a:t>
            </a:r>
            <a:r>
              <a:rPr lang="en-GB" sz="2000" kern="0" dirty="0" smtClean="0">
                <a:solidFill>
                  <a:srgbClr val="24439C"/>
                </a:solidFill>
                <a:ea typeface="Calibri"/>
                <a:cs typeface="Times New Roman"/>
              </a:rPr>
              <a:t>National governments	</a:t>
            </a:r>
            <a:r>
              <a:rPr lang="en-GB" sz="2000" kern="0" dirty="0" smtClean="0">
                <a:solidFill>
                  <a:srgbClr val="FF9900"/>
                </a:solidFill>
                <a:ea typeface="Calibri"/>
                <a:cs typeface="Times New Roman"/>
              </a:rPr>
              <a:t>58%</a:t>
            </a:r>
            <a:r>
              <a:rPr lang="en-GB" sz="2000" kern="0" dirty="0" smtClean="0">
                <a:solidFill>
                  <a:srgbClr val="D6802A"/>
                </a:solidFill>
                <a:ea typeface="Calibri"/>
                <a:cs typeface="Times New Roman"/>
              </a:rPr>
              <a:t> </a:t>
            </a:r>
            <a:endParaRPr lang="en-GB" sz="2000" kern="0" dirty="0">
              <a:solidFill>
                <a:srgbClr val="24439C"/>
              </a:solidFill>
            </a:endParaRPr>
          </a:p>
        </p:txBody>
      </p:sp>
    </p:spTree>
    <p:extLst>
      <p:ext uri="{BB962C8B-B14F-4D97-AF65-F5344CB8AC3E}">
        <p14:creationId xmlns:p14="http://schemas.microsoft.com/office/powerpoint/2010/main" val="621277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B53E3E4D-33BC-4955-A730-491A52EE09B6}"/>
              </a:ext>
            </a:extLst>
          </p:cNvPr>
          <p:cNvSpPr txBox="1">
            <a:spLocks/>
          </p:cNvSpPr>
          <p:nvPr/>
        </p:nvSpPr>
        <p:spPr bwMode="auto">
          <a:xfrm>
            <a:off x="684684" y="1556792"/>
            <a:ext cx="7774632" cy="506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2000" kern="0" dirty="0"/>
              <a:t>Call for tender - </a:t>
            </a:r>
            <a:r>
              <a:rPr lang="en-US" altLang="en-US" sz="2000" kern="0" dirty="0"/>
              <a:t>Main steps of the procedures</a:t>
            </a:r>
            <a:br>
              <a:rPr lang="en-US" altLang="en-US" sz="2000" kern="0" dirty="0"/>
            </a:br>
            <a:endParaRPr lang="en-GB" sz="2000" kern="0" dirty="0"/>
          </a:p>
        </p:txBody>
      </p:sp>
      <p:sp>
        <p:nvSpPr>
          <p:cNvPr id="6" name="Subtitle 4">
            <a:extLst>
              <a:ext uri="{FF2B5EF4-FFF2-40B4-BE49-F238E27FC236}">
                <a16:creationId xmlns="" xmlns:a16="http://schemas.microsoft.com/office/drawing/2014/main" id="{C107FB13-2EAC-4CD0-A3F9-4C3659284EF1}"/>
              </a:ext>
            </a:extLst>
          </p:cNvPr>
          <p:cNvSpPr txBox="1">
            <a:spLocks/>
          </p:cNvSpPr>
          <p:nvPr/>
        </p:nvSpPr>
        <p:spPr bwMode="auto">
          <a:xfrm>
            <a:off x="684684" y="2132856"/>
            <a:ext cx="7703740" cy="35059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1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857250" lvl="1" indent="-457200">
              <a:lnSpc>
                <a:spcPct val="140000"/>
              </a:lnSpc>
              <a:buClr>
                <a:srgbClr val="0070C0"/>
              </a:buClr>
              <a:buFont typeface="Verdana" panose="020B0604030504040204" pitchFamily="34" charset="0"/>
              <a:buAutoNum type="arabicPeriod"/>
              <a:defRPr/>
            </a:pPr>
            <a:r>
              <a:rPr lang="fr-BE" altLang="en-US" b="0" kern="0" dirty="0"/>
              <a:t>Publication Prior info notice /</a:t>
            </a:r>
            <a:r>
              <a:rPr lang="fr-BE" altLang="en-US" b="0" kern="0" dirty="0" err="1"/>
              <a:t>Contract</a:t>
            </a:r>
            <a:r>
              <a:rPr lang="fr-BE" altLang="en-US" b="0" kern="0" dirty="0"/>
              <a:t> notice</a:t>
            </a:r>
          </a:p>
          <a:p>
            <a:pPr marL="857250" lvl="1" indent="-457200">
              <a:lnSpc>
                <a:spcPct val="140000"/>
              </a:lnSpc>
              <a:buClr>
                <a:srgbClr val="0070C0"/>
              </a:buClr>
              <a:buFont typeface="Verdana" panose="020B0604030504040204" pitchFamily="34" charset="0"/>
              <a:buAutoNum type="arabicPeriod"/>
              <a:defRPr/>
            </a:pPr>
            <a:r>
              <a:rPr lang="en-GB" altLang="en-US" b="0" kern="0" dirty="0"/>
              <a:t>Shortlist: Candidate tenderer that complies with the selection criteria (Financial capacity/technical and professional capacity</a:t>
            </a:r>
          </a:p>
          <a:p>
            <a:pPr marL="857250" lvl="1" indent="-457200">
              <a:lnSpc>
                <a:spcPct val="140000"/>
              </a:lnSpc>
              <a:buClr>
                <a:srgbClr val="0070C0"/>
              </a:buClr>
              <a:buFont typeface="Verdana" panose="020B0604030504040204" pitchFamily="34" charset="0"/>
              <a:buAutoNum type="arabicPeriod"/>
              <a:defRPr/>
            </a:pPr>
            <a:r>
              <a:rPr lang="en-GB" altLang="en-US" b="0" kern="0" dirty="0"/>
              <a:t>Tender launch – Invitation to tender &amp; TORs </a:t>
            </a:r>
          </a:p>
          <a:p>
            <a:pPr marL="857250" lvl="1" indent="-457200">
              <a:lnSpc>
                <a:spcPct val="140000"/>
              </a:lnSpc>
              <a:buClr>
                <a:srgbClr val="0070C0"/>
              </a:buClr>
              <a:buFont typeface="Verdana" panose="020B0604030504040204" pitchFamily="34" charset="0"/>
              <a:buAutoNum type="arabicPeriod"/>
              <a:defRPr/>
            </a:pPr>
            <a:r>
              <a:rPr lang="fr-BE" altLang="en-US" b="0" kern="0" dirty="0"/>
              <a:t>Tenders </a:t>
            </a:r>
            <a:r>
              <a:rPr lang="fr-BE" altLang="en-US" b="0" kern="0" dirty="0" err="1"/>
              <a:t>received</a:t>
            </a:r>
            <a:r>
              <a:rPr lang="fr-BE" altLang="en-US" b="0" kern="0" dirty="0"/>
              <a:t>  </a:t>
            </a:r>
            <a:r>
              <a:rPr lang="fr-BE" altLang="en-US" b="0" kern="0" dirty="0" err="1"/>
              <a:t>opening</a:t>
            </a:r>
            <a:r>
              <a:rPr lang="fr-BE" altLang="en-US" b="0" kern="0" dirty="0"/>
              <a:t> / admin check and </a:t>
            </a:r>
            <a:r>
              <a:rPr lang="en-GB" altLang="en-US" b="0" kern="0" dirty="0"/>
              <a:t>Evaluation based on award criteria (technical offer and financial offer)</a:t>
            </a:r>
          </a:p>
          <a:p>
            <a:pPr marL="857250" lvl="1" indent="-457200">
              <a:lnSpc>
                <a:spcPct val="140000"/>
              </a:lnSpc>
              <a:buClr>
                <a:srgbClr val="0070C0"/>
              </a:buClr>
              <a:buFont typeface="Verdana" panose="020B0604030504040204" pitchFamily="34" charset="0"/>
              <a:buAutoNum type="arabicPeriod"/>
              <a:defRPr/>
            </a:pPr>
            <a:r>
              <a:rPr lang="en-GB" altLang="en-US" b="0" kern="0" dirty="0"/>
              <a:t>Contract Award (Standstill Period)</a:t>
            </a:r>
          </a:p>
          <a:p>
            <a:pPr marL="857250" lvl="1" indent="-457200">
              <a:lnSpc>
                <a:spcPct val="140000"/>
              </a:lnSpc>
              <a:buClr>
                <a:srgbClr val="0070C0"/>
              </a:buClr>
              <a:buFont typeface="Verdana" panose="020B0604030504040204" pitchFamily="34" charset="0"/>
              <a:buAutoNum type="arabicPeriod"/>
              <a:defRPr/>
            </a:pPr>
            <a:r>
              <a:rPr lang="en-GB" altLang="en-US" b="0" kern="0" dirty="0"/>
              <a:t>Contract Signature and implementation</a:t>
            </a:r>
          </a:p>
          <a:p>
            <a:pPr marL="400050" lvl="1" indent="0">
              <a:lnSpc>
                <a:spcPct val="140000"/>
              </a:lnSpc>
              <a:buClr>
                <a:srgbClr val="0070C0"/>
              </a:buClr>
              <a:buFontTx/>
              <a:buNone/>
              <a:defRPr/>
            </a:pPr>
            <a:endParaRPr lang="en-GB" altLang="en-US" kern="0" dirty="0"/>
          </a:p>
        </p:txBody>
      </p:sp>
    </p:spTree>
    <p:extLst>
      <p:ext uri="{BB962C8B-B14F-4D97-AF65-F5344CB8AC3E}">
        <p14:creationId xmlns:p14="http://schemas.microsoft.com/office/powerpoint/2010/main" val="1026075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 xmlns:a16="http://schemas.microsoft.com/office/drawing/2014/main" id="{50273B72-ADD1-4DD5-BCCE-6BAA6DBF23E6}"/>
              </a:ext>
            </a:extLst>
          </p:cNvPr>
          <p:cNvPicPr>
            <a:picLocks noChangeAspect="1"/>
          </p:cNvPicPr>
          <p:nvPr/>
        </p:nvPicPr>
        <p:blipFill>
          <a:blip r:embed="rId5"/>
          <a:stretch>
            <a:fillRect/>
          </a:stretch>
        </p:blipFill>
        <p:spPr>
          <a:xfrm>
            <a:off x="26978" y="1700808"/>
            <a:ext cx="8892480" cy="4683914"/>
          </a:xfrm>
          <a:prstGeom prst="rect">
            <a:avLst/>
          </a:prstGeom>
        </p:spPr>
      </p:pic>
      <p:sp>
        <p:nvSpPr>
          <p:cNvPr id="6" name="Title 3">
            <a:extLst>
              <a:ext uri="{FF2B5EF4-FFF2-40B4-BE49-F238E27FC236}">
                <a16:creationId xmlns="" xmlns:a16="http://schemas.microsoft.com/office/drawing/2014/main" id="{05016945-3E05-48ED-B19A-17FE939E7978}"/>
              </a:ext>
            </a:extLst>
          </p:cNvPr>
          <p:cNvSpPr txBox="1">
            <a:spLocks/>
          </p:cNvSpPr>
          <p:nvPr/>
        </p:nvSpPr>
        <p:spPr bwMode="auto">
          <a:xfrm>
            <a:off x="684684" y="1556792"/>
            <a:ext cx="7774632" cy="506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sz="2000" kern="0" dirty="0"/>
              <a:t>Call for tender – </a:t>
            </a:r>
            <a:r>
              <a:rPr lang="en-US" altLang="en-US" sz="2000" kern="0" dirty="0"/>
              <a:t>timeline for the procedure</a:t>
            </a:r>
            <a:br>
              <a:rPr lang="en-US" altLang="en-US" sz="2000" kern="0" dirty="0"/>
            </a:br>
            <a:endParaRPr lang="en-GB" sz="2000" kern="0" dirty="0"/>
          </a:p>
        </p:txBody>
      </p:sp>
    </p:spTree>
    <p:extLst>
      <p:ext uri="{BB962C8B-B14F-4D97-AF65-F5344CB8AC3E}">
        <p14:creationId xmlns:p14="http://schemas.microsoft.com/office/powerpoint/2010/main" val="560781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35623B3C-1CCD-4EB0-B8D1-FC9FE25D416B}"/>
              </a:ext>
            </a:extLst>
          </p:cNvPr>
          <p:cNvSpPr txBox="1">
            <a:spLocks/>
          </p:cNvSpPr>
          <p:nvPr/>
        </p:nvSpPr>
        <p:spPr bwMode="auto">
          <a:xfrm>
            <a:off x="1007096" y="1124744"/>
            <a:ext cx="7774632" cy="14401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kern="0"/>
              <a:t>Grants</a:t>
            </a:r>
            <a:br>
              <a:rPr lang="en-GB" kern="0"/>
            </a:br>
            <a:r>
              <a:rPr lang="en-GB" kern="0"/>
              <a:t>Call for proposals</a:t>
            </a:r>
            <a:endParaRPr lang="en-GB" kern="0" dirty="0"/>
          </a:p>
        </p:txBody>
      </p:sp>
      <p:pic>
        <p:nvPicPr>
          <p:cNvPr id="6" name="Picture 5">
            <a:extLst>
              <a:ext uri="{FF2B5EF4-FFF2-40B4-BE49-F238E27FC236}">
                <a16:creationId xmlns="" xmlns:a16="http://schemas.microsoft.com/office/drawing/2014/main" id="{6A8DCA9A-1FF4-4F42-B905-D83C10521367}"/>
              </a:ext>
            </a:extLst>
          </p:cNvPr>
          <p:cNvPicPr>
            <a:picLocks noChangeAspect="1"/>
          </p:cNvPicPr>
          <p:nvPr/>
        </p:nvPicPr>
        <p:blipFill>
          <a:blip r:embed="rId5"/>
          <a:stretch>
            <a:fillRect/>
          </a:stretch>
        </p:blipFill>
        <p:spPr>
          <a:xfrm>
            <a:off x="179512" y="2780928"/>
            <a:ext cx="4321412" cy="2483570"/>
          </a:xfrm>
          <a:prstGeom prst="rect">
            <a:avLst/>
          </a:prstGeom>
        </p:spPr>
      </p:pic>
      <p:pic>
        <p:nvPicPr>
          <p:cNvPr id="7" name="Picture 6">
            <a:extLst>
              <a:ext uri="{FF2B5EF4-FFF2-40B4-BE49-F238E27FC236}">
                <a16:creationId xmlns="" xmlns:a16="http://schemas.microsoft.com/office/drawing/2014/main" id="{BE2B3FC6-6650-4AA1-B5E4-D25BA341EE5C}"/>
              </a:ext>
            </a:extLst>
          </p:cNvPr>
          <p:cNvPicPr>
            <a:picLocks noChangeAspect="1"/>
          </p:cNvPicPr>
          <p:nvPr/>
        </p:nvPicPr>
        <p:blipFill>
          <a:blip r:embed="rId6"/>
          <a:stretch>
            <a:fillRect/>
          </a:stretch>
        </p:blipFill>
        <p:spPr>
          <a:xfrm>
            <a:off x="4679504" y="2816740"/>
            <a:ext cx="4327143" cy="2431247"/>
          </a:xfrm>
          <a:prstGeom prst="rect">
            <a:avLst/>
          </a:prstGeom>
        </p:spPr>
      </p:pic>
    </p:spTree>
    <p:extLst>
      <p:ext uri="{BB962C8B-B14F-4D97-AF65-F5344CB8AC3E}">
        <p14:creationId xmlns:p14="http://schemas.microsoft.com/office/powerpoint/2010/main" val="3183204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 xmlns:a16="http://schemas.microsoft.com/office/drawing/2014/main" id="{ED9C3FEF-B465-4478-ACFD-6ACB6A78BC39}"/>
              </a:ext>
            </a:extLst>
          </p:cNvPr>
          <p:cNvSpPr txBox="1">
            <a:spLocks/>
          </p:cNvSpPr>
          <p:nvPr/>
        </p:nvSpPr>
        <p:spPr bwMode="auto">
          <a:xfrm>
            <a:off x="684684" y="1556792"/>
            <a:ext cx="7774632" cy="506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75000" lnSpcReduction="20000"/>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kern="0"/>
              <a:t>Role of the partner country in the procedure</a:t>
            </a:r>
            <a:endParaRPr lang="en-GB" kern="0" dirty="0"/>
          </a:p>
        </p:txBody>
      </p:sp>
      <p:sp>
        <p:nvSpPr>
          <p:cNvPr id="6" name="Subtitle 4">
            <a:extLst>
              <a:ext uri="{FF2B5EF4-FFF2-40B4-BE49-F238E27FC236}">
                <a16:creationId xmlns="" xmlns:a16="http://schemas.microsoft.com/office/drawing/2014/main" id="{A1962CC0-F8BF-40B8-B4F0-D65042FF7B24}"/>
              </a:ext>
            </a:extLst>
          </p:cNvPr>
          <p:cNvSpPr txBox="1">
            <a:spLocks/>
          </p:cNvSpPr>
          <p:nvPr/>
        </p:nvSpPr>
        <p:spPr bwMode="auto">
          <a:xfrm>
            <a:off x="395536" y="2198931"/>
            <a:ext cx="7774632" cy="3073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32500" lnSpcReduction="2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defRPr/>
            </a:pPr>
            <a:r>
              <a:rPr lang="en-GB" altLang="en-US" sz="4000" b="0" kern="0" dirty="0"/>
              <a:t>The terms of reference or technical specifications are drafted by the contracting authority. Where the European Commission is the contracting authority, the standard practice is to </a:t>
            </a:r>
            <a:r>
              <a:rPr lang="en-GB" altLang="en-US" sz="4000" b="0" kern="0" dirty="0">
                <a:solidFill>
                  <a:srgbClr val="00B050"/>
                </a:solidFill>
              </a:rPr>
              <a:t>consult and obtain the approval of the partner country</a:t>
            </a:r>
            <a:r>
              <a:rPr lang="en-GB" altLang="en-US" sz="4000" b="0" kern="0" dirty="0"/>
              <a:t> on the terms of reference or technical specifications, in order to strengthen both ownership and quality.</a:t>
            </a:r>
          </a:p>
          <a:p>
            <a:pPr>
              <a:defRPr/>
            </a:pPr>
            <a:endParaRPr lang="en-GB" altLang="en-US" sz="4000" b="0" kern="0" dirty="0"/>
          </a:p>
          <a:p>
            <a:pPr>
              <a:defRPr/>
            </a:pPr>
            <a:r>
              <a:rPr lang="en-GB" altLang="en-US" sz="4000" b="0" kern="0" dirty="0"/>
              <a:t>For procurement procedures, a </a:t>
            </a:r>
            <a:r>
              <a:rPr lang="en-GB" altLang="en-US" sz="4000" b="0" kern="0" dirty="0">
                <a:solidFill>
                  <a:srgbClr val="00B050"/>
                </a:solidFill>
              </a:rPr>
              <a:t>representative of the partner country </a:t>
            </a:r>
            <a:r>
              <a:rPr lang="en-GB" altLang="en-US" sz="4000" b="0" kern="0" dirty="0"/>
              <a:t>may participate as appropriate, either as an </a:t>
            </a:r>
            <a:r>
              <a:rPr lang="en-GB" altLang="en-US" sz="4000" b="0" kern="0" dirty="0">
                <a:solidFill>
                  <a:srgbClr val="00B050"/>
                </a:solidFill>
              </a:rPr>
              <a:t>evaluator or as an observer</a:t>
            </a:r>
            <a:r>
              <a:rPr lang="en-GB" altLang="en-US" sz="4000" b="0" kern="0" dirty="0"/>
              <a:t>. </a:t>
            </a:r>
          </a:p>
          <a:p>
            <a:pPr indent="0">
              <a:buFont typeface="Arial" pitchFamily="34" charset="0"/>
              <a:buNone/>
              <a:defRPr/>
            </a:pPr>
            <a:endParaRPr lang="en-GB" altLang="en-US" sz="4000" b="0" kern="0" dirty="0"/>
          </a:p>
          <a:p>
            <a:pPr>
              <a:defRPr/>
            </a:pPr>
            <a:r>
              <a:rPr lang="en-GB" altLang="en-US" sz="4000" b="0" kern="0" dirty="0"/>
              <a:t>In grant procedures, a representative of the partner country may participate as an observer only. </a:t>
            </a:r>
          </a:p>
          <a:p>
            <a:pPr indent="0">
              <a:buFont typeface="Arial" pitchFamily="34" charset="0"/>
              <a:buNone/>
              <a:defRPr/>
            </a:pPr>
            <a:endParaRPr lang="en-GB" altLang="en-US" sz="4000" b="0" kern="0" dirty="0"/>
          </a:p>
          <a:p>
            <a:pPr indent="0" algn="ctr">
              <a:buFont typeface="Arial" pitchFamily="34" charset="0"/>
              <a:buNone/>
              <a:defRPr/>
            </a:pPr>
            <a:r>
              <a:rPr lang="en-GB" altLang="en-US" sz="4000" b="0" kern="0" dirty="0">
                <a:solidFill>
                  <a:srgbClr val="00B050"/>
                </a:solidFill>
              </a:rPr>
              <a:t> All members of the evaluation committee and any observers must sign a declaration of impartiality and confidentiality prior to carrying out any tasks related to the evaluation</a:t>
            </a:r>
          </a:p>
          <a:p>
            <a:pPr marL="400050" lvl="1" indent="0">
              <a:lnSpc>
                <a:spcPct val="140000"/>
              </a:lnSpc>
              <a:buClr>
                <a:srgbClr val="0070C0"/>
              </a:buClr>
              <a:buFontTx/>
              <a:buNone/>
              <a:defRPr/>
            </a:pPr>
            <a:endParaRPr lang="en-GB" altLang="en-US" kern="0" dirty="0"/>
          </a:p>
        </p:txBody>
      </p:sp>
    </p:spTree>
    <p:extLst>
      <p:ext uri="{BB962C8B-B14F-4D97-AF65-F5344CB8AC3E}">
        <p14:creationId xmlns:p14="http://schemas.microsoft.com/office/powerpoint/2010/main" val="3008976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GB" altLang="en-US"/>
              <a:t>What is Budget Support ?</a:t>
            </a:r>
          </a:p>
        </p:txBody>
      </p:sp>
      <p:sp>
        <p:nvSpPr>
          <p:cNvPr id="7171" name="Content Placeholder 4"/>
          <p:cNvSpPr>
            <a:spLocks noGrp="1"/>
          </p:cNvSpPr>
          <p:nvPr>
            <p:ph idx="1"/>
          </p:nvPr>
        </p:nvSpPr>
        <p:spPr/>
        <p:txBody>
          <a:bodyPr/>
          <a:lstStyle/>
          <a:p>
            <a:r>
              <a:rPr lang="en-GB" altLang="en-US" dirty="0"/>
              <a:t>An aid modality financing a partners development plan through: </a:t>
            </a:r>
          </a:p>
          <a:p>
            <a:pPr algn="just"/>
            <a:r>
              <a:rPr lang="en-GB" altLang="en-US" dirty="0"/>
              <a:t>"A transfer of resources to the partner government’s national treasury following the respect by the latter of agreed conditions for payment." </a:t>
            </a:r>
            <a:endParaRPr lang="fr-BE" altLang="en-US" dirty="0"/>
          </a:p>
        </p:txBody>
      </p:sp>
      <p:sp>
        <p:nvSpPr>
          <p:cNvPr id="7172" name="Slide Number Placeholder 1"/>
          <p:cNvSpPr>
            <a:spLocks noGrp="1"/>
          </p:cNvSpPr>
          <p:nvPr>
            <p:ph type="sldNum" sz="quarter" idx="12"/>
          </p:nvPr>
        </p:nvSpPr>
        <p:spPr>
          <a:noFill/>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EF3D3AB7-8EB9-42AF-962F-C2E0CEDD6D96}" type="slidenum">
              <a:rPr lang="en-GB" altLang="en-US" sz="1400" i="0">
                <a:solidFill>
                  <a:srgbClr val="000000"/>
                </a:solidFill>
                <a:latin typeface="Arial" panose="020B0604020202020204" pitchFamily="34" charset="0"/>
              </a:rPr>
              <a:pPr>
                <a:spcBef>
                  <a:spcPct val="0"/>
                </a:spcBef>
                <a:buClrTx/>
                <a:buFontTx/>
                <a:buNone/>
              </a:pPr>
              <a:t>54</a:t>
            </a:fld>
            <a:endParaRPr lang="en-GB" altLang="en-US" sz="1400" i="0">
              <a:solidFill>
                <a:srgbClr val="000000"/>
              </a:solidFill>
              <a:latin typeface="Arial" panose="020B0604020202020204" pitchFamily="34" charset="0"/>
            </a:endParaRPr>
          </a:p>
        </p:txBody>
      </p:sp>
    </p:spTree>
    <p:extLst>
      <p:ext uri="{BB962C8B-B14F-4D97-AF65-F5344CB8AC3E}">
        <p14:creationId xmlns:p14="http://schemas.microsoft.com/office/powerpoint/2010/main" val="1228882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1339850"/>
            <a:ext cx="9144000" cy="936625"/>
          </a:xfrm>
        </p:spPr>
        <p:txBody>
          <a:bodyPr/>
          <a:lstStyle/>
          <a:p>
            <a:pPr algn="ctr"/>
            <a:r>
              <a:rPr lang="en-GB" dirty="0">
                <a:latin typeface="EC Square Sans Pro" panose="020B0506040000020004" pitchFamily="34" charset="0"/>
              </a:rPr>
              <a:t>Budget support = development effectiveness</a:t>
            </a:r>
            <a:endParaRPr lang="en-GB" altLang="en-US" dirty="0">
              <a:latin typeface="EC Square Sans Pro" panose="020B0506040000020004" pitchFamily="34" charset="0"/>
            </a:endParaRPr>
          </a:p>
        </p:txBody>
      </p:sp>
      <p:pic>
        <p:nvPicPr>
          <p:cNvPr id="4" name="Picture 3"/>
          <p:cNvPicPr>
            <a:picLocks noChangeAspect="1"/>
          </p:cNvPicPr>
          <p:nvPr/>
        </p:nvPicPr>
        <p:blipFill>
          <a:blip r:embed="rId2"/>
          <a:stretch>
            <a:fillRect/>
          </a:stretch>
        </p:blipFill>
        <p:spPr>
          <a:xfrm>
            <a:off x="4355975" y="2257996"/>
            <a:ext cx="4361959" cy="1819076"/>
          </a:xfrm>
          <a:prstGeom prst="rect">
            <a:avLst/>
          </a:prstGeom>
        </p:spPr>
      </p:pic>
      <p:sp>
        <p:nvSpPr>
          <p:cNvPr id="6" name="Rectangle 5"/>
          <p:cNvSpPr/>
          <p:nvPr/>
        </p:nvSpPr>
        <p:spPr>
          <a:xfrm>
            <a:off x="467544" y="2257996"/>
            <a:ext cx="4365614" cy="1819076"/>
          </a:xfrm>
          <a:prstGeom prst="rect">
            <a:avLst/>
          </a:prstGeom>
        </p:spPr>
        <p:txBody>
          <a:bodyPr wrap="square" anchor="ctr">
            <a:noAutofit/>
          </a:bodyPr>
          <a:lstStyle/>
          <a:p>
            <a:pPr marL="179388" marR="0" lvl="0" indent="-179388" algn="l" defTabSz="914400" rtl="0" eaLnBrk="1" fontAlgn="base" latinLnBrk="0" hangingPunct="1">
              <a:lnSpc>
                <a:spcPct val="100000"/>
              </a:lnSpc>
              <a:spcBef>
                <a:spcPts val="0"/>
              </a:spcBef>
              <a:spcAft>
                <a:spcPts val="600"/>
              </a:spcAft>
              <a:buClr>
                <a:srgbClr val="0F5494"/>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F5494"/>
                </a:solidFill>
                <a:effectLst/>
                <a:uLnTx/>
                <a:uFillTx/>
                <a:latin typeface="EC Square Sans Pro" panose="020B0506040000020004" pitchFamily="34" charset="0"/>
                <a:ea typeface="+mn-ea"/>
                <a:cs typeface="+mn-cs"/>
              </a:rPr>
              <a:t>Dialogue on reforms, focus on results</a:t>
            </a:r>
          </a:p>
          <a:p>
            <a:pPr marL="179388" marR="0" lvl="0" indent="-179388" algn="l" defTabSz="914400" rtl="0" eaLnBrk="1" fontAlgn="base" latinLnBrk="0" hangingPunct="1">
              <a:lnSpc>
                <a:spcPct val="100000"/>
              </a:lnSpc>
              <a:spcBef>
                <a:spcPts val="0"/>
              </a:spcBef>
              <a:spcAft>
                <a:spcPts val="600"/>
              </a:spcAft>
              <a:buClr>
                <a:srgbClr val="0F5494"/>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F5494"/>
                </a:solidFill>
                <a:effectLst/>
                <a:uLnTx/>
                <a:uFillTx/>
                <a:latin typeface="EC Square Sans Pro" panose="020B0506040000020004" pitchFamily="34" charset="0"/>
                <a:ea typeface="+mn-ea"/>
                <a:cs typeface="+mn-cs"/>
              </a:rPr>
              <a:t>Alignment with countries’ policies</a:t>
            </a:r>
          </a:p>
          <a:p>
            <a:pPr marL="179388" marR="0" lvl="0" indent="-179388" algn="l" defTabSz="914400" rtl="0" eaLnBrk="1" fontAlgn="base" latinLnBrk="0" hangingPunct="1">
              <a:lnSpc>
                <a:spcPct val="100000"/>
              </a:lnSpc>
              <a:spcBef>
                <a:spcPts val="0"/>
              </a:spcBef>
              <a:spcAft>
                <a:spcPts val="600"/>
              </a:spcAft>
              <a:buClr>
                <a:srgbClr val="0F5494"/>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F5494"/>
                </a:solidFill>
                <a:effectLst/>
                <a:uLnTx/>
                <a:uFillTx/>
                <a:latin typeface="EC Square Sans Pro" panose="020B0506040000020004" pitchFamily="34" charset="0"/>
                <a:ea typeface="+mn-ea"/>
                <a:cs typeface="+mn-cs"/>
              </a:rPr>
              <a:t>Using countries’ systems</a:t>
            </a:r>
          </a:p>
          <a:p>
            <a:pPr marL="179388" marR="0" lvl="0" indent="-179388" algn="l" defTabSz="914400" rtl="0" eaLnBrk="1" fontAlgn="base" latinLnBrk="0" hangingPunct="1">
              <a:lnSpc>
                <a:spcPct val="100000"/>
              </a:lnSpc>
              <a:spcBef>
                <a:spcPts val="0"/>
              </a:spcBef>
              <a:spcAft>
                <a:spcPts val="600"/>
              </a:spcAft>
              <a:buClr>
                <a:srgbClr val="0F5494"/>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F5494"/>
                </a:solidFill>
                <a:effectLst/>
                <a:uLnTx/>
                <a:uFillTx/>
                <a:latin typeface="EC Square Sans Pro" panose="020B0506040000020004" pitchFamily="34" charset="0"/>
                <a:ea typeface="+mn-ea"/>
                <a:cs typeface="+mn-cs"/>
              </a:rPr>
              <a:t>Ownership = sustainable results</a:t>
            </a:r>
          </a:p>
        </p:txBody>
      </p:sp>
      <p:sp>
        <p:nvSpPr>
          <p:cNvPr id="5" name="Content Placeholder 4"/>
          <p:cNvSpPr>
            <a:spLocks noGrp="1"/>
          </p:cNvSpPr>
          <p:nvPr>
            <p:ph idx="1"/>
          </p:nvPr>
        </p:nvSpPr>
        <p:spPr>
          <a:xfrm>
            <a:off x="3275856" y="4381763"/>
            <a:ext cx="5598181" cy="1866727"/>
          </a:xfrm>
        </p:spPr>
        <p:txBody>
          <a:bodyPr anchor="t"/>
          <a:lstStyle/>
          <a:p>
            <a:pPr marL="0" indent="0">
              <a:spcBef>
                <a:spcPts val="0"/>
              </a:spcBef>
              <a:spcAft>
                <a:spcPts val="1200"/>
              </a:spcAft>
              <a:buClr>
                <a:srgbClr val="0F5494"/>
              </a:buClr>
              <a:buNone/>
              <a:defRPr/>
            </a:pPr>
            <a:r>
              <a:rPr lang="en-GB" sz="2000" i="0" dirty="0">
                <a:latin typeface="EC Square Sans Pro" panose="020B0506040000020004" pitchFamily="34" charset="0"/>
              </a:rPr>
              <a:t>3 types of contracts:</a:t>
            </a:r>
          </a:p>
          <a:p>
            <a:pPr marL="179388" lvl="1" indent="-179388">
              <a:spcBef>
                <a:spcPts val="0"/>
              </a:spcBef>
              <a:spcAft>
                <a:spcPts val="1200"/>
              </a:spcAft>
              <a:buClr>
                <a:srgbClr val="0F5494"/>
              </a:buClr>
              <a:buFont typeface="Arial" panose="020B0604020202020204" pitchFamily="34" charset="0"/>
              <a:buChar char="•"/>
              <a:defRPr/>
            </a:pPr>
            <a:r>
              <a:rPr lang="en-GB" b="0" i="0" dirty="0">
                <a:latin typeface="EC Square Sans Pro" panose="020B0506040000020004" pitchFamily="34" charset="0"/>
              </a:rPr>
              <a:t>Sustainable Development Goals Contract (SDG-C)</a:t>
            </a:r>
          </a:p>
          <a:p>
            <a:pPr marL="179388" lvl="1" indent="-179388">
              <a:spcBef>
                <a:spcPts val="0"/>
              </a:spcBef>
              <a:spcAft>
                <a:spcPts val="1200"/>
              </a:spcAft>
              <a:buClr>
                <a:srgbClr val="0F5494"/>
              </a:buClr>
              <a:buFont typeface="Arial" panose="020B0604020202020204" pitchFamily="34" charset="0"/>
              <a:buChar char="•"/>
              <a:defRPr/>
            </a:pPr>
            <a:r>
              <a:rPr lang="en-GB" b="0" i="0" dirty="0">
                <a:latin typeface="EC Square Sans Pro" panose="020B0506040000020004" pitchFamily="34" charset="0"/>
              </a:rPr>
              <a:t>Sector Reform Performance Contract (SRPC)</a:t>
            </a:r>
          </a:p>
          <a:p>
            <a:pPr marL="179388" lvl="1" indent="-179388">
              <a:spcBef>
                <a:spcPts val="0"/>
              </a:spcBef>
              <a:spcAft>
                <a:spcPts val="1200"/>
              </a:spcAft>
              <a:buClr>
                <a:srgbClr val="0F5494"/>
              </a:buClr>
              <a:buFont typeface="Arial" panose="020B0604020202020204" pitchFamily="34" charset="0"/>
              <a:buChar char="•"/>
              <a:defRPr/>
            </a:pPr>
            <a:r>
              <a:rPr lang="en-GB" b="0" i="0" dirty="0">
                <a:latin typeface="EC Square Sans Pro" panose="020B0506040000020004" pitchFamily="34" charset="0"/>
              </a:rPr>
              <a:t>State and Resilience Building Contract (SRBC)</a:t>
            </a:r>
          </a:p>
        </p:txBody>
      </p:sp>
      <p:pic>
        <p:nvPicPr>
          <p:cNvPr id="10" name="Picture 9"/>
          <p:cNvPicPr>
            <a:picLocks noChangeAspect="1"/>
          </p:cNvPicPr>
          <p:nvPr/>
        </p:nvPicPr>
        <p:blipFill>
          <a:blip r:embed="rId3"/>
          <a:stretch>
            <a:fillRect/>
          </a:stretch>
        </p:blipFill>
        <p:spPr>
          <a:xfrm>
            <a:off x="567261" y="4167896"/>
            <a:ext cx="2440704" cy="2393080"/>
          </a:xfrm>
          <a:prstGeom prst="rect">
            <a:avLst/>
          </a:prstGeom>
        </p:spPr>
      </p:pic>
    </p:spTree>
    <p:extLst>
      <p:ext uri="{BB962C8B-B14F-4D97-AF65-F5344CB8AC3E}">
        <p14:creationId xmlns:p14="http://schemas.microsoft.com/office/powerpoint/2010/main" val="2215927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a:xfrm>
            <a:off x="107504" y="908720"/>
            <a:ext cx="8712968" cy="936625"/>
          </a:xfrm>
        </p:spPr>
        <p:txBody>
          <a:bodyPr/>
          <a:lstStyle/>
          <a:p>
            <a:r>
              <a:rPr lang="fr-BE" altLang="en-US" sz="2400" dirty="0">
                <a:latin typeface="EC Square Sans Cond Pro" panose="020B0506040000020004" pitchFamily="34" charset="0"/>
              </a:rPr>
              <a:t>Four </a:t>
            </a:r>
            <a:r>
              <a:rPr lang="fr-BE" altLang="en-US" sz="2400" dirty="0" err="1">
                <a:latin typeface="EC Square Sans Cond Pro" panose="020B0506040000020004" pitchFamily="34" charset="0"/>
              </a:rPr>
              <a:t>general</a:t>
            </a:r>
            <a:r>
              <a:rPr lang="fr-BE" altLang="en-US" sz="2400" dirty="0">
                <a:latin typeface="EC Square Sans Cond Pro" panose="020B0506040000020004" pitchFamily="34" charset="0"/>
              </a:rPr>
              <a:t> </a:t>
            </a:r>
            <a:r>
              <a:rPr lang="fr-BE" altLang="en-US" sz="2400" dirty="0" err="1">
                <a:latin typeface="EC Square Sans Cond Pro" panose="020B0506040000020004" pitchFamily="34" charset="0"/>
              </a:rPr>
              <a:t>eligibility</a:t>
            </a:r>
            <a:r>
              <a:rPr lang="fr-BE" altLang="en-US" sz="2400" dirty="0">
                <a:latin typeface="EC Square Sans Cond Pro" panose="020B0506040000020004" pitchFamily="34" charset="0"/>
              </a:rPr>
              <a:t> </a:t>
            </a:r>
            <a:r>
              <a:rPr lang="fr-BE" altLang="en-US" sz="2400" dirty="0" err="1">
                <a:latin typeface="EC Square Sans Cond Pro" panose="020B0506040000020004" pitchFamily="34" charset="0"/>
              </a:rPr>
              <a:t>criteria</a:t>
            </a:r>
            <a:r>
              <a:rPr lang="fr-BE" altLang="en-US" sz="2400" dirty="0">
                <a:latin typeface="EC Square Sans Cond Pro" panose="020B0506040000020004" pitchFamily="34" charset="0"/>
              </a:rPr>
              <a:t> for design and </a:t>
            </a:r>
            <a:r>
              <a:rPr lang="fr-BE" altLang="en-US" sz="2400" dirty="0" err="1">
                <a:latin typeface="EC Square Sans Cond Pro" panose="020B0506040000020004" pitchFamily="34" charset="0"/>
              </a:rPr>
              <a:t>each</a:t>
            </a:r>
            <a:r>
              <a:rPr lang="fr-BE" altLang="en-US" sz="2400" dirty="0">
                <a:latin typeface="EC Square Sans Cond Pro" panose="020B0506040000020004" pitchFamily="34" charset="0"/>
              </a:rPr>
              <a:t> </a:t>
            </a:r>
            <a:r>
              <a:rPr lang="fr-BE" altLang="en-US" sz="2400" dirty="0" err="1">
                <a:latin typeface="EC Square Sans Cond Pro" panose="020B0506040000020004" pitchFamily="34" charset="0"/>
              </a:rPr>
              <a:t>disbursement</a:t>
            </a:r>
            <a:r>
              <a:rPr lang="fr-BE" altLang="en-US" sz="2400" dirty="0">
                <a:latin typeface="EC Square Sans Cond Pro" panose="020B0506040000020004" pitchFamily="34" charset="0"/>
              </a:rPr>
              <a:t>:</a:t>
            </a:r>
            <a:endParaRPr lang="en-GB" altLang="en-US" sz="2400" dirty="0">
              <a:latin typeface="EC Square Sans Cond Pro" panose="020B0506040000020004" pitchFamily="34" charset="0"/>
            </a:endParaRPr>
          </a:p>
        </p:txBody>
      </p:sp>
      <p:sp>
        <p:nvSpPr>
          <p:cNvPr id="4" name="Content Placeholder 3"/>
          <p:cNvSpPr>
            <a:spLocks noGrp="1"/>
          </p:cNvSpPr>
          <p:nvPr>
            <p:ph idx="1"/>
          </p:nvPr>
        </p:nvSpPr>
        <p:spPr>
          <a:xfrm>
            <a:off x="179512" y="1628800"/>
            <a:ext cx="8712968" cy="4968552"/>
          </a:xfrm>
        </p:spPr>
        <p:txBody>
          <a:bodyPr/>
          <a:lstStyle/>
          <a:p>
            <a:pPr>
              <a:lnSpc>
                <a:spcPct val="80000"/>
              </a:lnSpc>
              <a:spcBef>
                <a:spcPct val="50000"/>
              </a:spcBef>
              <a:buClr>
                <a:srgbClr val="0F5494"/>
              </a:buClr>
              <a:buFont typeface="Wingdings" pitchFamily="2" charset="2"/>
              <a:buChar char="Ø"/>
              <a:defRPr/>
            </a:pPr>
            <a:r>
              <a:rPr lang="en-GB" altLang="en-US" sz="2000" b="1" i="0" dirty="0">
                <a:latin typeface="EC Square Sans Cond Pro" panose="020B0506040000020004" pitchFamily="34" charset="0"/>
              </a:rPr>
              <a:t>Stable macroeconomic framework</a:t>
            </a:r>
          </a:p>
          <a:p>
            <a:pPr marL="762000" lvl="1" indent="-304800">
              <a:lnSpc>
                <a:spcPct val="80000"/>
              </a:lnSpc>
              <a:spcBef>
                <a:spcPct val="50000"/>
              </a:spcBef>
              <a:buClr>
                <a:srgbClr val="0F5494"/>
              </a:buClr>
              <a:buFont typeface="Wingdings" pitchFamily="2" charset="2"/>
              <a:buChar char="Ø"/>
              <a:defRPr/>
            </a:pPr>
            <a:r>
              <a:rPr lang="en-GB" altLang="en-US" b="0" dirty="0">
                <a:latin typeface="EC Square Sans Cond Pro" panose="020B0506040000020004" pitchFamily="34" charset="0"/>
              </a:rPr>
              <a:t>Focus on fiscal and debt sustainability, domestic revenue mobilisation, coping with shocks etc.</a:t>
            </a:r>
          </a:p>
          <a:p>
            <a:pPr>
              <a:lnSpc>
                <a:spcPct val="80000"/>
              </a:lnSpc>
              <a:spcBef>
                <a:spcPct val="50000"/>
              </a:spcBef>
              <a:buClr>
                <a:srgbClr val="0F5494"/>
              </a:buClr>
              <a:buFont typeface="Wingdings" pitchFamily="2" charset="2"/>
              <a:buChar char="Ø"/>
              <a:defRPr/>
            </a:pPr>
            <a:r>
              <a:rPr lang="en-GB" altLang="en-US" sz="2000" b="1" i="0" dirty="0">
                <a:latin typeface="EC Square Sans Cond Pro" panose="020B0506040000020004" pitchFamily="34" charset="0"/>
              </a:rPr>
              <a:t>National/sector policy and reform</a:t>
            </a:r>
          </a:p>
          <a:p>
            <a:pPr marL="762000" lvl="1" indent="-304800">
              <a:lnSpc>
                <a:spcPct val="80000"/>
              </a:lnSpc>
              <a:spcBef>
                <a:spcPct val="50000"/>
              </a:spcBef>
              <a:buClr>
                <a:srgbClr val="0F5494"/>
              </a:buClr>
              <a:buFont typeface="Wingdings" pitchFamily="2" charset="2"/>
              <a:buChar char="Ø"/>
              <a:defRPr/>
            </a:pPr>
            <a:r>
              <a:rPr lang="en-GB" altLang="en-US" b="0" dirty="0">
                <a:latin typeface="EC Square Sans Cond Pro" panose="020B0506040000020004" pitchFamily="34" charset="0"/>
              </a:rPr>
              <a:t>National development policy or sector policy (sector budget support)</a:t>
            </a:r>
          </a:p>
          <a:p>
            <a:pPr>
              <a:lnSpc>
                <a:spcPct val="80000"/>
              </a:lnSpc>
              <a:spcBef>
                <a:spcPct val="50000"/>
              </a:spcBef>
              <a:buClr>
                <a:srgbClr val="0F5494"/>
              </a:buClr>
              <a:buFont typeface="Wingdings" pitchFamily="2" charset="2"/>
              <a:buChar char="Ø"/>
              <a:defRPr/>
            </a:pPr>
            <a:r>
              <a:rPr lang="en-GB" altLang="en-US" sz="2000" b="1" i="0" dirty="0">
                <a:latin typeface="EC Square Sans Cond Pro" panose="020B0506040000020004" pitchFamily="34" charset="0"/>
              </a:rPr>
              <a:t>Public financial management (PFM)</a:t>
            </a:r>
          </a:p>
          <a:p>
            <a:pPr marL="762000" lvl="1" indent="-304800">
              <a:lnSpc>
                <a:spcPct val="80000"/>
              </a:lnSpc>
              <a:spcBef>
                <a:spcPct val="50000"/>
              </a:spcBef>
              <a:buClr>
                <a:srgbClr val="0F5494"/>
              </a:buClr>
              <a:buFont typeface="Wingdings" pitchFamily="2" charset="2"/>
              <a:buChar char="Ø"/>
              <a:defRPr/>
            </a:pPr>
            <a:r>
              <a:rPr lang="en-GB" altLang="en-US" b="0" dirty="0">
                <a:latin typeface="EC Square Sans Cond Pro" panose="020B0506040000020004" pitchFamily="34" charset="0"/>
              </a:rPr>
              <a:t>Assessment of PFM system, including Domestic Revenue Mobilization</a:t>
            </a:r>
          </a:p>
          <a:p>
            <a:pPr marL="762000" lvl="1" indent="-304800">
              <a:lnSpc>
                <a:spcPct val="80000"/>
              </a:lnSpc>
              <a:spcBef>
                <a:spcPct val="50000"/>
              </a:spcBef>
              <a:buClr>
                <a:srgbClr val="0F5494"/>
              </a:buClr>
              <a:buFont typeface="Wingdings" pitchFamily="2" charset="2"/>
              <a:buChar char="Ø"/>
              <a:defRPr/>
            </a:pPr>
            <a:r>
              <a:rPr lang="en-GB" altLang="en-US" b="0" dirty="0">
                <a:latin typeface="EC Square Sans Cond Pro" panose="020B0506040000020004" pitchFamily="34" charset="0"/>
              </a:rPr>
              <a:t>Partner countries to be actively engaged in fight against fraud and corruption </a:t>
            </a:r>
            <a:endParaRPr lang="en-GB" altLang="en-US" i="1" dirty="0">
              <a:latin typeface="EC Square Sans Cond Pro" panose="020B0506040000020004" pitchFamily="34" charset="0"/>
            </a:endParaRPr>
          </a:p>
          <a:p>
            <a:pPr>
              <a:lnSpc>
                <a:spcPct val="80000"/>
              </a:lnSpc>
              <a:spcBef>
                <a:spcPct val="50000"/>
              </a:spcBef>
              <a:buClr>
                <a:srgbClr val="0F5494"/>
              </a:buClr>
              <a:buFont typeface="Wingdings" pitchFamily="2" charset="2"/>
              <a:buChar char="Ø"/>
              <a:defRPr/>
            </a:pPr>
            <a:r>
              <a:rPr lang="en-GB" altLang="en-US" sz="2000" b="1" i="0" dirty="0">
                <a:latin typeface="EC Square Sans Cond Pro" panose="020B0506040000020004" pitchFamily="34" charset="0"/>
              </a:rPr>
              <a:t>Transparency and oversight of budget</a:t>
            </a:r>
          </a:p>
          <a:p>
            <a:pPr marL="762000" lvl="1" indent="-304800">
              <a:lnSpc>
                <a:spcPct val="80000"/>
              </a:lnSpc>
              <a:spcBef>
                <a:spcPct val="50000"/>
              </a:spcBef>
              <a:buClr>
                <a:srgbClr val="0F5494"/>
              </a:buClr>
              <a:buFont typeface="Wingdings" pitchFamily="2" charset="2"/>
              <a:buChar char="Ø"/>
              <a:defRPr/>
            </a:pPr>
            <a:r>
              <a:rPr lang="en-GB" altLang="en-US" b="0" dirty="0">
                <a:latin typeface="EC Square Sans Cond Pro" panose="020B0506040000020004" pitchFamily="34" charset="0"/>
              </a:rPr>
              <a:t>Public availability of budgetary information and effective oversight institutions</a:t>
            </a:r>
            <a:endParaRPr lang="en-GB" altLang="en-US" sz="1200" b="0" dirty="0">
              <a:latin typeface="EC Square Sans Cond Pro" panose="020B0506040000020004" pitchFamily="34" charset="0"/>
            </a:endParaRPr>
          </a:p>
          <a:p>
            <a:pPr marL="457200" lvl="1" indent="0">
              <a:lnSpc>
                <a:spcPct val="80000"/>
              </a:lnSpc>
              <a:spcBef>
                <a:spcPct val="50000"/>
              </a:spcBef>
              <a:buClr>
                <a:srgbClr val="0F5494"/>
              </a:buClr>
              <a:buFontTx/>
              <a:buNone/>
              <a:defRPr/>
            </a:pPr>
            <a:r>
              <a:rPr lang="fr-BE" altLang="en-US" dirty="0" err="1">
                <a:latin typeface="EC Square Sans Cond Pro" panose="020B0506040000020004" pitchFamily="34" charset="0"/>
              </a:rPr>
              <a:t>Assessed</a:t>
            </a:r>
            <a:r>
              <a:rPr lang="fr-BE" altLang="en-US" dirty="0">
                <a:latin typeface="EC Square Sans Cond Pro" panose="020B0506040000020004" pitchFamily="34" charset="0"/>
              </a:rPr>
              <a:t> </a:t>
            </a:r>
            <a:r>
              <a:rPr lang="fr-BE" altLang="en-US" dirty="0" err="1">
                <a:latin typeface="EC Square Sans Cond Pro" panose="020B0506040000020004" pitchFamily="34" charset="0"/>
              </a:rPr>
              <a:t>using</a:t>
            </a:r>
            <a:r>
              <a:rPr lang="fr-BE" altLang="en-US" dirty="0">
                <a:latin typeface="EC Square Sans Cond Pro" panose="020B0506040000020004" pitchFamily="34" charset="0"/>
              </a:rPr>
              <a:t> a "</a:t>
            </a:r>
            <a:r>
              <a:rPr lang="fr-BE" altLang="en-US" dirty="0" err="1">
                <a:latin typeface="EC Square Sans Cond Pro" panose="020B0506040000020004" pitchFamily="34" charset="0"/>
              </a:rPr>
              <a:t>dynamic</a:t>
            </a:r>
            <a:r>
              <a:rPr lang="fr-BE" altLang="en-US" dirty="0">
                <a:latin typeface="EC Square Sans Cond Pro" panose="020B0506040000020004" pitchFamily="34" charset="0"/>
              </a:rPr>
              <a:t> </a:t>
            </a:r>
            <a:r>
              <a:rPr lang="fr-BE" altLang="en-US" dirty="0" err="1">
                <a:latin typeface="EC Square Sans Cond Pro" panose="020B0506040000020004" pitchFamily="34" charset="0"/>
              </a:rPr>
              <a:t>approach</a:t>
            </a:r>
            <a:r>
              <a:rPr lang="fr-BE" altLang="en-US" dirty="0">
                <a:latin typeface="EC Square Sans Cond Pro" panose="020B0506040000020004" pitchFamily="34" charset="0"/>
              </a:rPr>
              <a:t>" and the concept of "</a:t>
            </a:r>
            <a:r>
              <a:rPr lang="fr-BE" altLang="en-US" dirty="0" err="1">
                <a:latin typeface="EC Square Sans Cond Pro" panose="020B0506040000020004" pitchFamily="34" charset="0"/>
              </a:rPr>
              <a:t>sufficient</a:t>
            </a:r>
            <a:r>
              <a:rPr lang="fr-BE" altLang="en-US" dirty="0">
                <a:latin typeface="EC Square Sans Cond Pro" panose="020B0506040000020004" pitchFamily="34" charset="0"/>
              </a:rPr>
              <a:t> </a:t>
            </a:r>
            <a:r>
              <a:rPr lang="fr-BE" altLang="en-US" dirty="0" err="1">
                <a:latin typeface="EC Square Sans Cond Pro" panose="020B0506040000020004" pitchFamily="34" charset="0"/>
              </a:rPr>
              <a:t>progress</a:t>
            </a:r>
            <a:r>
              <a:rPr lang="fr-BE" altLang="en-US" dirty="0">
                <a:latin typeface="EC Square Sans Cond Pro" panose="020B0506040000020004" pitchFamily="34" charset="0"/>
              </a:rPr>
              <a:t>" in </a:t>
            </a:r>
            <a:r>
              <a:rPr lang="fr-BE" altLang="en-US" dirty="0" err="1">
                <a:latin typeface="EC Square Sans Cond Pro" panose="020B0506040000020004" pitchFamily="34" charset="0"/>
              </a:rPr>
              <a:t>implementing</a:t>
            </a:r>
            <a:r>
              <a:rPr lang="fr-BE" altLang="en-US" dirty="0">
                <a:latin typeface="EC Square Sans Cond Pro" panose="020B0506040000020004" pitchFamily="34" charset="0"/>
              </a:rPr>
              <a:t> </a:t>
            </a:r>
            <a:r>
              <a:rPr lang="fr-BE" altLang="en-US" dirty="0" err="1">
                <a:latin typeface="EC Square Sans Cond Pro" panose="020B0506040000020004" pitchFamily="34" charset="0"/>
              </a:rPr>
              <a:t>reforms</a:t>
            </a:r>
            <a:endParaRPr lang="en-GB" altLang="en-US" dirty="0">
              <a:latin typeface="EC Square Sans Cond Pro" panose="020B0506040000020004" pitchFamily="34" charset="0"/>
            </a:endParaRPr>
          </a:p>
          <a:p>
            <a:pPr marL="457200" lvl="1" indent="0">
              <a:lnSpc>
                <a:spcPct val="80000"/>
              </a:lnSpc>
              <a:spcBef>
                <a:spcPct val="50000"/>
              </a:spcBef>
              <a:buClr>
                <a:srgbClr val="0F5494"/>
              </a:buClr>
              <a:buFontTx/>
              <a:buNone/>
              <a:defRPr/>
            </a:pPr>
            <a:r>
              <a:rPr lang="en-GB" altLang="en-US" sz="2400" dirty="0">
                <a:latin typeface="EC Square Sans Cond Pro" panose="020B0506040000020004" pitchFamily="34" charset="0"/>
                <a:ea typeface="+mj-ea"/>
                <a:cs typeface="+mj-cs"/>
              </a:rPr>
              <a:t>+ Meeting specific criteria (form of variable indicators) during implementation </a:t>
            </a:r>
          </a:p>
          <a:p>
            <a:pPr marL="457200" lvl="1" indent="0">
              <a:lnSpc>
                <a:spcPct val="80000"/>
              </a:lnSpc>
              <a:spcBef>
                <a:spcPct val="50000"/>
              </a:spcBef>
              <a:buClr>
                <a:srgbClr val="0F5494"/>
              </a:buClr>
              <a:buFontTx/>
              <a:buNone/>
              <a:defRPr/>
            </a:pPr>
            <a:endParaRPr lang="fr-BE" altLang="en-US" sz="1200" dirty="0"/>
          </a:p>
        </p:txBody>
      </p:sp>
      <p:sp>
        <p:nvSpPr>
          <p:cNvPr id="7172" name="Slide Number Placeholder 1"/>
          <p:cNvSpPr>
            <a:spLocks noGrp="1"/>
          </p:cNvSpPr>
          <p:nvPr>
            <p:ph type="sldNum" sz="quarter" idx="12"/>
          </p:nvPr>
        </p:nvSpPr>
        <p:spPr>
          <a:noFill/>
        </p:spPr>
        <p:txBody>
          <a:bodyPr/>
          <a:lstStyle>
            <a:lvl1pPr eaLnBrk="0" hangingPunct="0">
              <a:spcBef>
                <a:spcPct val="20000"/>
              </a:spcBef>
              <a:buClr>
                <a:schemeClr val="bg1"/>
              </a:buClr>
              <a:buChar char="•"/>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defRPr sz="2000" b="1">
                <a:solidFill>
                  <a:srgbClr val="0F5494"/>
                </a:solidFill>
                <a:latin typeface="Verdana" panose="020B0604030504040204" pitchFamily="34" charset="0"/>
              </a:defRPr>
            </a:lvl2pPr>
            <a:lvl3pPr marL="1143000" indent="-228600" eaLnBrk="0" hangingPunct="0">
              <a:spcBef>
                <a:spcPct val="20000"/>
              </a:spcBef>
              <a:defRPr sz="1400">
                <a:solidFill>
                  <a:srgbClr val="0F5494"/>
                </a:solidFill>
                <a:latin typeface="Verdana" panose="020B060403050404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fld id="{234E005B-6570-4CFC-981F-025894DB4BBD}" type="slidenum">
              <a:rPr lang="en-GB" altLang="en-US" sz="1400" i="0">
                <a:solidFill>
                  <a:srgbClr val="000000"/>
                </a:solidFill>
                <a:latin typeface="Arial" panose="020B0604020202020204" pitchFamily="34" charset="0"/>
              </a:rPr>
              <a:pPr eaLnBrk="1" hangingPunct="1">
                <a:spcBef>
                  <a:spcPct val="0"/>
                </a:spcBef>
                <a:buClrTx/>
                <a:buFontTx/>
                <a:buNone/>
              </a:pPr>
              <a:t>56</a:t>
            </a:fld>
            <a:endParaRPr lang="en-GB" altLang="en-US" sz="1400" i="0" dirty="0">
              <a:solidFill>
                <a:srgbClr val="000000"/>
              </a:solidFill>
              <a:latin typeface="Arial" panose="020B0604020202020204" pitchFamily="34" charset="0"/>
            </a:endParaRPr>
          </a:p>
        </p:txBody>
      </p:sp>
    </p:spTree>
    <p:extLst>
      <p:ext uri="{BB962C8B-B14F-4D97-AF65-F5344CB8AC3E}">
        <p14:creationId xmlns:p14="http://schemas.microsoft.com/office/powerpoint/2010/main" val="9104492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r>
              <a:rPr lang="fr-BE" altLang="en-US" sz="2400" dirty="0"/>
              <a:t>Budget Support </a:t>
            </a:r>
            <a:r>
              <a:rPr lang="fr-BE" altLang="en-US" sz="2400" dirty="0" err="1"/>
              <a:t>is</a:t>
            </a:r>
            <a:r>
              <a:rPr lang="fr-BE" altLang="en-US" sz="2400" dirty="0"/>
              <a:t> </a:t>
            </a:r>
            <a:r>
              <a:rPr lang="fr-BE" altLang="en-US" sz="2400" dirty="0" err="1"/>
              <a:t>based</a:t>
            </a:r>
            <a:r>
              <a:rPr lang="fr-BE" altLang="en-US" sz="2400" dirty="0"/>
              <a:t> on </a:t>
            </a:r>
            <a:r>
              <a:rPr lang="fr-BE" altLang="en-US" sz="2400" dirty="0" err="1"/>
              <a:t>agreed</a:t>
            </a:r>
            <a:r>
              <a:rPr lang="fr-BE" altLang="en-US" sz="2400" dirty="0"/>
              <a:t> </a:t>
            </a:r>
            <a:r>
              <a:rPr lang="fr-BE" altLang="en-US" sz="2400" dirty="0" err="1"/>
              <a:t>planned</a:t>
            </a:r>
            <a:r>
              <a:rPr lang="fr-BE" altLang="en-US" sz="2400" dirty="0"/>
              <a:t> </a:t>
            </a:r>
            <a:r>
              <a:rPr lang="fr-BE" altLang="en-US" sz="2400" dirty="0" err="1"/>
              <a:t>results</a:t>
            </a:r>
            <a:r>
              <a:rPr lang="fr-BE" altLang="en-US" sz="2400" dirty="0"/>
              <a:t> </a:t>
            </a:r>
            <a:endParaRPr lang="en-GB" altLang="en-US" sz="2400" dirty="0"/>
          </a:p>
        </p:txBody>
      </p:sp>
      <p:sp>
        <p:nvSpPr>
          <p:cNvPr id="4" name="Content Placeholder 3"/>
          <p:cNvSpPr>
            <a:spLocks noGrp="1"/>
          </p:cNvSpPr>
          <p:nvPr>
            <p:ph idx="1"/>
          </p:nvPr>
        </p:nvSpPr>
        <p:spPr>
          <a:xfrm>
            <a:off x="468313" y="2276475"/>
            <a:ext cx="8229600" cy="3529013"/>
          </a:xfrm>
        </p:spPr>
        <p:txBody>
          <a:bodyPr/>
          <a:lstStyle/>
          <a:p>
            <a:r>
              <a:rPr lang="fr-BE" altLang="en-US" sz="2000" dirty="0"/>
              <a:t>The </a:t>
            </a:r>
            <a:r>
              <a:rPr lang="fr-BE" altLang="en-US" sz="2000" dirty="0" err="1"/>
              <a:t>Financing</a:t>
            </a:r>
            <a:r>
              <a:rPr lang="fr-BE" altLang="en-US" sz="2000" dirty="0"/>
              <a:t> Agreement (« Contract ») </a:t>
            </a:r>
            <a:r>
              <a:rPr lang="fr-BE" altLang="en-US" sz="2000" dirty="0" err="1"/>
              <a:t>spells</a:t>
            </a:r>
            <a:r>
              <a:rPr lang="fr-BE" altLang="en-US" sz="2000" dirty="0"/>
              <a:t> out </a:t>
            </a:r>
            <a:r>
              <a:rPr lang="fr-BE" altLang="en-US" sz="2000" dirty="0" err="1"/>
              <a:t>what</a:t>
            </a:r>
            <a:r>
              <a:rPr lang="fr-BE" altLang="en-US" sz="2000" dirty="0"/>
              <a:t> </a:t>
            </a:r>
            <a:r>
              <a:rPr lang="fr-BE" altLang="en-US" sz="2000" dirty="0" err="1"/>
              <a:t>we</a:t>
            </a:r>
            <a:r>
              <a:rPr lang="fr-BE" altLang="en-US" sz="2000" dirty="0"/>
              <a:t> </a:t>
            </a:r>
            <a:r>
              <a:rPr lang="fr-BE" altLang="en-US" sz="2000" dirty="0" err="1"/>
              <a:t>agree</a:t>
            </a:r>
            <a:r>
              <a:rPr lang="fr-BE" altLang="en-US" sz="2000" dirty="0"/>
              <a:t> to support (objectives) and, </a:t>
            </a:r>
            <a:r>
              <a:rPr lang="fr-BE" altLang="en-US" sz="2000" dirty="0" err="1"/>
              <a:t>based</a:t>
            </a:r>
            <a:r>
              <a:rPr lang="fr-BE" altLang="en-US" sz="2000" dirty="0"/>
              <a:t> on the national </a:t>
            </a:r>
            <a:r>
              <a:rPr lang="fr-BE" altLang="en-US" sz="2000" dirty="0" err="1"/>
              <a:t>policy</a:t>
            </a:r>
            <a:r>
              <a:rPr lang="fr-BE" altLang="en-US" sz="2000" dirty="0"/>
              <a:t> + planning </a:t>
            </a:r>
            <a:r>
              <a:rPr lang="fr-BE" altLang="en-US" sz="2000" dirty="0" err="1"/>
              <a:t>also</a:t>
            </a:r>
            <a:r>
              <a:rPr lang="fr-BE" altLang="en-US" sz="2000" dirty="0"/>
              <a:t> the </a:t>
            </a:r>
            <a:r>
              <a:rPr lang="fr-BE" altLang="en-US" sz="2000" dirty="0" err="1"/>
              <a:t>milestones</a:t>
            </a:r>
            <a:r>
              <a:rPr lang="fr-BE" altLang="en-US" sz="2000" dirty="0"/>
              <a:t> / </a:t>
            </a:r>
            <a:r>
              <a:rPr lang="fr-BE" altLang="en-US" sz="2000" dirty="0" err="1"/>
              <a:t>indicator</a:t>
            </a:r>
            <a:r>
              <a:rPr lang="fr-BE" altLang="en-US" sz="2000" dirty="0"/>
              <a:t> </a:t>
            </a:r>
            <a:r>
              <a:rPr lang="fr-BE" altLang="en-US" sz="2000" dirty="0" err="1"/>
              <a:t>level</a:t>
            </a:r>
            <a:r>
              <a:rPr lang="fr-BE" altLang="en-US" sz="2000" dirty="0"/>
              <a:t> </a:t>
            </a:r>
            <a:r>
              <a:rPr lang="fr-BE" altLang="en-US" sz="2000" dirty="0" err="1"/>
              <a:t>etc</a:t>
            </a:r>
            <a:r>
              <a:rPr lang="fr-BE" altLang="en-US" sz="2000" dirty="0"/>
              <a:t> to </a:t>
            </a:r>
            <a:r>
              <a:rPr lang="fr-BE" altLang="en-US" sz="2000" dirty="0" err="1"/>
              <a:t>be</a:t>
            </a:r>
            <a:r>
              <a:rPr lang="fr-BE" altLang="en-US" sz="2000" dirty="0"/>
              <a:t> </a:t>
            </a:r>
            <a:r>
              <a:rPr lang="fr-BE" altLang="en-US" sz="2000" dirty="0" err="1"/>
              <a:t>achieved</a:t>
            </a:r>
            <a:r>
              <a:rPr lang="fr-BE" altLang="en-US" sz="2000" dirty="0"/>
              <a:t>. </a:t>
            </a:r>
          </a:p>
          <a:p>
            <a:endParaRPr lang="fr-BE" altLang="en-US" sz="2000" dirty="0"/>
          </a:p>
          <a:p>
            <a:r>
              <a:rPr lang="fr-BE" altLang="en-US" sz="2000" dirty="0"/>
              <a:t>The country </a:t>
            </a:r>
            <a:r>
              <a:rPr lang="fr-BE" altLang="en-US" sz="2000" dirty="0" err="1"/>
              <a:t>is</a:t>
            </a:r>
            <a:r>
              <a:rPr lang="fr-BE" altLang="en-US" sz="2000" dirty="0"/>
              <a:t> </a:t>
            </a:r>
            <a:r>
              <a:rPr lang="fr-BE" altLang="en-US" sz="2000" dirty="0" err="1"/>
              <a:t>eligible</a:t>
            </a:r>
            <a:r>
              <a:rPr lang="fr-BE" altLang="en-US" sz="2000" dirty="0"/>
              <a:t> for the </a:t>
            </a:r>
            <a:r>
              <a:rPr lang="fr-BE" altLang="en-US" sz="2000" dirty="0" err="1"/>
              <a:t>payment</a:t>
            </a:r>
            <a:r>
              <a:rPr lang="fr-BE" altLang="en-US" sz="2000" dirty="0"/>
              <a:t> if </a:t>
            </a:r>
            <a:r>
              <a:rPr lang="fr-BE" altLang="en-US" sz="2000" dirty="0" err="1"/>
              <a:t>there</a:t>
            </a:r>
            <a:r>
              <a:rPr lang="fr-BE" altLang="en-US" sz="2000" dirty="0"/>
              <a:t> </a:t>
            </a:r>
            <a:r>
              <a:rPr lang="fr-BE" altLang="en-US" sz="2000" dirty="0" err="1"/>
              <a:t>is</a:t>
            </a:r>
            <a:r>
              <a:rPr lang="fr-BE" altLang="en-US" sz="2000" dirty="0"/>
              <a:t> </a:t>
            </a:r>
            <a:r>
              <a:rPr lang="fr-BE" altLang="en-US" sz="2000" dirty="0" err="1"/>
              <a:t>satisfactory</a:t>
            </a:r>
            <a:r>
              <a:rPr lang="fr-BE" altLang="en-US" sz="2000" dirty="0"/>
              <a:t> </a:t>
            </a:r>
            <a:r>
              <a:rPr lang="fr-BE" altLang="en-US" sz="2000" dirty="0" err="1"/>
              <a:t>progress</a:t>
            </a:r>
            <a:r>
              <a:rPr lang="fr-BE" altLang="en-US" sz="2000" dirty="0"/>
              <a:t> in </a:t>
            </a:r>
            <a:r>
              <a:rPr lang="fr-BE" altLang="en-US" sz="2000" dirty="0" err="1"/>
              <a:t>each</a:t>
            </a:r>
            <a:r>
              <a:rPr lang="fr-BE" altLang="en-US" sz="2000" dirty="0"/>
              <a:t> of the </a:t>
            </a:r>
            <a:r>
              <a:rPr lang="fr-BE" altLang="en-US" sz="2000" dirty="0" err="1"/>
              <a:t>eligibility</a:t>
            </a:r>
            <a:r>
              <a:rPr lang="fr-BE" altLang="en-US" sz="2000" dirty="0"/>
              <a:t> </a:t>
            </a:r>
            <a:r>
              <a:rPr lang="fr-BE" altLang="en-US" sz="2000" dirty="0" err="1"/>
              <a:t>criteria</a:t>
            </a:r>
            <a:r>
              <a:rPr lang="fr-BE" altLang="en-US" sz="2000" dirty="0"/>
              <a:t> . </a:t>
            </a:r>
          </a:p>
          <a:p>
            <a:endParaRPr lang="fr-BE" altLang="en-US" sz="2000" dirty="0"/>
          </a:p>
          <a:p>
            <a:r>
              <a:rPr lang="fr-BE" altLang="en-US" sz="2000" dirty="0" err="1"/>
              <a:t>Usually</a:t>
            </a:r>
            <a:r>
              <a:rPr lang="fr-BE" altLang="en-US" sz="2000" dirty="0"/>
              <a:t> </a:t>
            </a:r>
            <a:r>
              <a:rPr lang="fr-BE" altLang="en-US" sz="2000" dirty="0" err="1"/>
              <a:t>there</a:t>
            </a:r>
            <a:r>
              <a:rPr lang="fr-BE" altLang="en-US" sz="2000" dirty="0"/>
              <a:t> </a:t>
            </a:r>
            <a:r>
              <a:rPr lang="fr-BE" altLang="en-US" sz="2000" dirty="0" err="1"/>
              <a:t>is</a:t>
            </a:r>
            <a:r>
              <a:rPr lang="fr-BE" altLang="en-US" sz="2000" dirty="0"/>
              <a:t> one </a:t>
            </a:r>
            <a:r>
              <a:rPr lang="fr-BE" altLang="en-US" sz="2000" dirty="0" err="1"/>
              <a:t>payment</a:t>
            </a:r>
            <a:r>
              <a:rPr lang="fr-BE" altLang="en-US" sz="2000" dirty="0"/>
              <a:t> </a:t>
            </a:r>
            <a:r>
              <a:rPr lang="fr-BE" altLang="en-US" sz="2000" dirty="0" err="1"/>
              <a:t>each</a:t>
            </a:r>
            <a:r>
              <a:rPr lang="fr-BE" altLang="en-US" sz="2000" dirty="0"/>
              <a:t> </a:t>
            </a:r>
            <a:r>
              <a:rPr lang="fr-BE" altLang="en-US" sz="2000" dirty="0" err="1"/>
              <a:t>year</a:t>
            </a:r>
            <a:r>
              <a:rPr lang="fr-BE" altLang="en-US" sz="2000" dirty="0"/>
              <a:t>. It </a:t>
            </a:r>
            <a:r>
              <a:rPr lang="fr-BE" altLang="en-US" sz="2000" dirty="0" err="1"/>
              <a:t>can</a:t>
            </a:r>
            <a:r>
              <a:rPr lang="fr-BE" altLang="en-US" sz="2000" dirty="0"/>
              <a:t> </a:t>
            </a:r>
            <a:r>
              <a:rPr lang="fr-BE" altLang="en-US" sz="2000" dirty="0" err="1"/>
              <a:t>be</a:t>
            </a:r>
            <a:r>
              <a:rPr lang="fr-BE" altLang="en-US" sz="2000" dirty="0"/>
              <a:t> split in a </a:t>
            </a:r>
            <a:r>
              <a:rPr lang="fr-BE" altLang="en-US" sz="2000" dirty="0" err="1"/>
              <a:t>fixed</a:t>
            </a:r>
            <a:r>
              <a:rPr lang="fr-BE" altLang="en-US" sz="2000" dirty="0"/>
              <a:t> and a variable tranche. The variable (or performance) tranche </a:t>
            </a:r>
            <a:r>
              <a:rPr lang="fr-BE" altLang="en-US" sz="2000" dirty="0" err="1"/>
              <a:t>is</a:t>
            </a:r>
            <a:r>
              <a:rPr lang="fr-BE" altLang="en-US" sz="2000" dirty="0"/>
              <a:t>  </a:t>
            </a:r>
            <a:r>
              <a:rPr lang="fr-BE" altLang="en-US" sz="2000" dirty="0" err="1"/>
              <a:t>conditioned</a:t>
            </a:r>
            <a:r>
              <a:rPr lang="fr-BE" altLang="en-US" sz="2000" dirty="0"/>
              <a:t> (in addition) by the </a:t>
            </a:r>
            <a:r>
              <a:rPr lang="fr-BE" altLang="en-US" sz="2000" dirty="0" err="1"/>
              <a:t>achievement</a:t>
            </a:r>
            <a:r>
              <a:rPr lang="fr-BE" altLang="en-US" sz="2000" dirty="0"/>
              <a:t> of </a:t>
            </a:r>
            <a:r>
              <a:rPr lang="fr-BE" altLang="en-US" sz="2000" dirty="0" err="1"/>
              <a:t>agreed</a:t>
            </a:r>
            <a:r>
              <a:rPr lang="fr-BE" altLang="en-US" sz="2000" dirty="0"/>
              <a:t> </a:t>
            </a:r>
            <a:r>
              <a:rPr lang="fr-BE" altLang="en-US" sz="2000" dirty="0" err="1"/>
              <a:t>indicators</a:t>
            </a:r>
            <a:r>
              <a:rPr lang="fr-BE" altLang="en-US" sz="2000" dirty="0"/>
              <a:t> .</a:t>
            </a:r>
          </a:p>
          <a:p>
            <a:endParaRPr lang="en-GB" altLang="en-US" sz="2000" dirty="0"/>
          </a:p>
        </p:txBody>
      </p:sp>
      <p:sp>
        <p:nvSpPr>
          <p:cNvPr id="9220" name="Slide Number Placeholder 1"/>
          <p:cNvSpPr>
            <a:spLocks noGrp="1"/>
          </p:cNvSpPr>
          <p:nvPr>
            <p:ph type="sldNum" sz="quarter" idx="12"/>
          </p:nvPr>
        </p:nvSpPr>
        <p:spPr>
          <a:noFill/>
        </p:spPr>
        <p:txBody>
          <a:bodyPr/>
          <a:lstStyle>
            <a:lvl1pPr eaLnBrk="0" hangingPunct="0">
              <a:spcBef>
                <a:spcPct val="20000"/>
              </a:spcBef>
              <a:buClr>
                <a:schemeClr val="bg1"/>
              </a:buClr>
              <a:buChar char="•"/>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defRPr sz="2000" b="1">
                <a:solidFill>
                  <a:srgbClr val="0F5494"/>
                </a:solidFill>
                <a:latin typeface="Verdana" panose="020B0604030504040204" pitchFamily="34" charset="0"/>
              </a:defRPr>
            </a:lvl2pPr>
            <a:lvl3pPr marL="1143000" indent="-228600" eaLnBrk="0" hangingPunct="0">
              <a:spcBef>
                <a:spcPct val="20000"/>
              </a:spcBef>
              <a:defRPr sz="1400">
                <a:solidFill>
                  <a:srgbClr val="0F5494"/>
                </a:solidFill>
                <a:latin typeface="Verdana" panose="020B060403050404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fld id="{98984096-4278-4A3C-9C7B-21F9667B6B80}" type="slidenum">
              <a:rPr lang="en-GB" altLang="en-US" sz="1400" i="0">
                <a:solidFill>
                  <a:srgbClr val="000000"/>
                </a:solidFill>
                <a:latin typeface="Arial" panose="020B0604020202020204" pitchFamily="34" charset="0"/>
              </a:rPr>
              <a:pPr eaLnBrk="1" hangingPunct="1">
                <a:spcBef>
                  <a:spcPct val="0"/>
                </a:spcBef>
                <a:buClrTx/>
                <a:buFontTx/>
                <a:buNone/>
              </a:pPr>
              <a:t>57</a:t>
            </a:fld>
            <a:endParaRPr lang="en-GB" altLang="en-US" sz="1400" i="0">
              <a:solidFill>
                <a:srgbClr val="000000"/>
              </a:solidFill>
              <a:latin typeface="Arial" panose="020B0604020202020204" pitchFamily="34" charset="0"/>
            </a:endParaRPr>
          </a:p>
        </p:txBody>
      </p:sp>
    </p:spTree>
    <p:extLst>
      <p:ext uri="{BB962C8B-B14F-4D97-AF65-F5344CB8AC3E}">
        <p14:creationId xmlns:p14="http://schemas.microsoft.com/office/powerpoint/2010/main" val="3525339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9050" y="1268413"/>
            <a:ext cx="9115425" cy="936625"/>
          </a:xfrm>
        </p:spPr>
        <p:txBody>
          <a:bodyPr/>
          <a:lstStyle/>
          <a:p>
            <a:pPr marL="0" algn="ctr" eaLnBrk="1" hangingPunct="1"/>
            <a:r>
              <a:rPr lang="en-GB" altLang="en-US" sz="3200">
                <a:latin typeface="EC Square Sans Pro" pitchFamily="34" charset="0"/>
              </a:rPr>
              <a:t>EU budget support &gt; a global modality</a:t>
            </a:r>
          </a:p>
        </p:txBody>
      </p:sp>
      <p:sp>
        <p:nvSpPr>
          <p:cNvPr id="11267" name="Content Placeholder 4"/>
          <p:cNvSpPr>
            <a:spLocks noGrp="1"/>
          </p:cNvSpPr>
          <p:nvPr>
            <p:ph idx="1"/>
          </p:nvPr>
        </p:nvSpPr>
        <p:spPr>
          <a:xfrm>
            <a:off x="611188" y="2349500"/>
            <a:ext cx="3384550" cy="4000500"/>
          </a:xfrm>
        </p:spPr>
        <p:txBody>
          <a:bodyPr anchor="ctr"/>
          <a:lstStyle/>
          <a:p>
            <a:pPr marL="0" indent="0">
              <a:spcBef>
                <a:spcPct val="0"/>
              </a:spcBef>
              <a:spcAft>
                <a:spcPts val="1200"/>
              </a:spcAft>
              <a:buClr>
                <a:srgbClr val="0F5494"/>
              </a:buClr>
              <a:buFontTx/>
              <a:buNone/>
              <a:tabLst>
                <a:tab pos="179388" algn="l"/>
              </a:tabLst>
            </a:pPr>
            <a:r>
              <a:rPr lang="en-GB" altLang="en-US" b="1" i="0" dirty="0">
                <a:latin typeface="EC Square Sans Pro" pitchFamily="34" charset="0"/>
              </a:rPr>
              <a:t>90 countries &amp; OCTs</a:t>
            </a:r>
          </a:p>
          <a:p>
            <a:pPr marL="0" indent="0">
              <a:spcBef>
                <a:spcPct val="0"/>
              </a:spcBef>
              <a:spcAft>
                <a:spcPts val="1200"/>
              </a:spcAft>
              <a:buClr>
                <a:srgbClr val="0F5494"/>
              </a:buClr>
              <a:buFontTx/>
              <a:buNone/>
              <a:tabLst>
                <a:tab pos="179388" algn="l"/>
              </a:tabLst>
            </a:pPr>
            <a:r>
              <a:rPr lang="en-GB" altLang="en-US" b="1" i="0" dirty="0">
                <a:latin typeface="EC Square Sans Pro" pitchFamily="34" charset="0"/>
              </a:rPr>
              <a:t>270 contracts total</a:t>
            </a:r>
            <a:endParaRPr lang="en-GB" altLang="en-US" b="1" dirty="0">
              <a:latin typeface="EC Square Sans Pro" pitchFamily="34" charset="0"/>
            </a:endParaRPr>
          </a:p>
          <a:p>
            <a:pPr marL="0" indent="0">
              <a:spcBef>
                <a:spcPct val="0"/>
              </a:spcBef>
              <a:spcAft>
                <a:spcPts val="1200"/>
              </a:spcAft>
              <a:buClr>
                <a:srgbClr val="0F5494"/>
              </a:buClr>
              <a:buFontTx/>
              <a:buNone/>
              <a:tabLst>
                <a:tab pos="179388" algn="l"/>
              </a:tabLst>
            </a:pPr>
            <a:r>
              <a:rPr lang="en-GB" altLang="en-US" b="1" i="0" dirty="0">
                <a:latin typeface="EC Square Sans Pro" pitchFamily="34" charset="0"/>
              </a:rPr>
              <a:t>€ 1.6 </a:t>
            </a:r>
            <a:r>
              <a:rPr lang="en-GB" altLang="en-US" b="1" i="0" dirty="0" err="1">
                <a:latin typeface="EC Square Sans Pro" pitchFamily="34" charset="0"/>
              </a:rPr>
              <a:t>bn</a:t>
            </a:r>
            <a:r>
              <a:rPr lang="en-GB" altLang="en-US" b="1" i="0" dirty="0">
                <a:latin typeface="EC Square Sans Pro" pitchFamily="34" charset="0"/>
              </a:rPr>
              <a:t> committed in 2017</a:t>
            </a:r>
            <a:endParaRPr lang="en-GB" altLang="en-US" b="1" dirty="0">
              <a:latin typeface="EC Square Sans Pro" pitchFamily="34" charset="0"/>
            </a:endParaRPr>
          </a:p>
          <a:p>
            <a:pPr marL="0" indent="0">
              <a:spcBef>
                <a:spcPct val="0"/>
              </a:spcBef>
              <a:spcAft>
                <a:spcPts val="1200"/>
              </a:spcAft>
              <a:buClr>
                <a:srgbClr val="0F5494"/>
              </a:buClr>
              <a:buFontTx/>
              <a:buNone/>
              <a:tabLst>
                <a:tab pos="179388" algn="l"/>
              </a:tabLst>
            </a:pPr>
            <a:r>
              <a:rPr lang="en-GB" altLang="en-US" b="1" i="0" dirty="0">
                <a:latin typeface="EC Square Sans Pro" pitchFamily="34" charset="0"/>
              </a:rPr>
              <a:t>€ 1.8 </a:t>
            </a:r>
            <a:r>
              <a:rPr lang="en-GB" altLang="en-US" b="1" i="0" dirty="0" err="1">
                <a:latin typeface="EC Square Sans Pro" pitchFamily="34" charset="0"/>
              </a:rPr>
              <a:t>bn</a:t>
            </a:r>
            <a:r>
              <a:rPr lang="en-GB" altLang="en-US" b="1" i="0" dirty="0">
                <a:latin typeface="EC Square Sans Pro" pitchFamily="34" charset="0"/>
              </a:rPr>
              <a:t> paid in 2017</a:t>
            </a:r>
            <a:endParaRPr lang="en-GB" altLang="en-US" b="1" dirty="0">
              <a:latin typeface="EC Square Sans Pro" pitchFamily="34" charset="0"/>
            </a:endParaRPr>
          </a:p>
          <a:p>
            <a:pPr marL="0" indent="0">
              <a:spcBef>
                <a:spcPct val="0"/>
              </a:spcBef>
              <a:spcAft>
                <a:spcPts val="1200"/>
              </a:spcAft>
              <a:buClr>
                <a:srgbClr val="0F5494"/>
              </a:buClr>
              <a:buFontTx/>
              <a:buNone/>
              <a:tabLst>
                <a:tab pos="179388" algn="l"/>
              </a:tabLst>
            </a:pPr>
            <a:r>
              <a:rPr lang="en-US" altLang="en-US" b="1" i="0" dirty="0">
                <a:latin typeface="EC Square Sans Pro" pitchFamily="34" charset="0"/>
              </a:rPr>
              <a:t>EU largest grant budget support provider globally (70% of total) </a:t>
            </a:r>
            <a:endParaRPr lang="en-GB" altLang="en-US" b="1" i="0" dirty="0">
              <a:latin typeface="EC Square Sans Pro" pitchFamily="34" charset="0"/>
            </a:endParaRP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205038"/>
            <a:ext cx="5330559" cy="442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826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022475"/>
            <a:ext cx="52562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p:cNvSpPr>
            <a:spLocks noGrp="1"/>
          </p:cNvSpPr>
          <p:nvPr>
            <p:ph type="title"/>
          </p:nvPr>
        </p:nvSpPr>
        <p:spPr>
          <a:xfrm>
            <a:off x="19050" y="1268413"/>
            <a:ext cx="9144000" cy="720725"/>
          </a:xfrm>
        </p:spPr>
        <p:txBody>
          <a:bodyPr/>
          <a:lstStyle/>
          <a:p>
            <a:pPr marL="0" algn="ctr"/>
            <a:r>
              <a:rPr lang="en-GB" altLang="en-US">
                <a:latin typeface="EC Square Sans Pro" pitchFamily="34" charset="0"/>
              </a:rPr>
              <a:t>Effectiveness recognised</a:t>
            </a:r>
          </a:p>
        </p:txBody>
      </p:sp>
      <p:sp>
        <p:nvSpPr>
          <p:cNvPr id="22532" name="TextBox 5"/>
          <p:cNvSpPr txBox="1">
            <a:spLocks noChangeArrowheads="1"/>
          </p:cNvSpPr>
          <p:nvPr/>
        </p:nvSpPr>
        <p:spPr bwMode="auto">
          <a:xfrm>
            <a:off x="6149975" y="3068638"/>
            <a:ext cx="20161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itchFamily="34" charset="0"/>
              </a:defRPr>
            </a:lvl1pPr>
            <a:lvl2pPr marL="742950" indent="-285750">
              <a:spcBef>
                <a:spcPct val="20000"/>
              </a:spcBef>
              <a:buClr>
                <a:srgbClr val="009FBA"/>
              </a:buClr>
              <a:buChar char="•"/>
              <a:defRPr sz="2000" b="1">
                <a:solidFill>
                  <a:srgbClr val="0F5494"/>
                </a:solidFill>
                <a:latin typeface="Verdana" pitchFamily="34" charset="0"/>
              </a:defRPr>
            </a:lvl2pPr>
            <a:lvl3pPr marL="1143000" indent="-228600">
              <a:spcBef>
                <a:spcPct val="20000"/>
              </a:spcBef>
              <a:defRPr sz="1400">
                <a:solidFill>
                  <a:srgbClr val="0F5494"/>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pPr>
            <a:r>
              <a:rPr lang="en-GB" altLang="en-US" sz="2000" i="0">
                <a:latin typeface="EC Square Sans Pro" pitchFamily="34" charset="0"/>
              </a:rPr>
              <a:t>German Institute for Development Evaluation (DEVAL): synthesis of 95 evaluations over 1994-2015</a:t>
            </a:r>
          </a:p>
          <a:p>
            <a:pPr algn="ctr" eaLnBrk="1" hangingPunct="1">
              <a:spcBef>
                <a:spcPct val="0"/>
              </a:spcBef>
              <a:buClrTx/>
              <a:buFontTx/>
              <a:buNone/>
            </a:pPr>
            <a:r>
              <a:rPr lang="en-GB" altLang="en-US" sz="2000" i="0">
                <a:latin typeface="EC Square Sans Pro" pitchFamily="34" charset="0"/>
              </a:rPr>
              <a:t>(</a:t>
            </a:r>
            <a:r>
              <a:rPr lang="en-GB" altLang="en-US" sz="2000" i="0">
                <a:latin typeface="EC Square Sans Pro" pitchFamily="34" charset="0"/>
                <a:hlinkClick r:id="rId3"/>
              </a:rPr>
              <a:t>link</a:t>
            </a:r>
            <a:r>
              <a:rPr lang="en-GB" altLang="en-US" sz="2000" i="0">
                <a:latin typeface="EC Square Sans Pro" pitchFamily="34" charset="0"/>
              </a:rPr>
              <a:t>)</a:t>
            </a:r>
          </a:p>
        </p:txBody>
      </p:sp>
    </p:spTree>
    <p:extLst>
      <p:ext uri="{BB962C8B-B14F-4D97-AF65-F5344CB8AC3E}">
        <p14:creationId xmlns:p14="http://schemas.microsoft.com/office/powerpoint/2010/main" val="266433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sp>
        <p:nvSpPr>
          <p:cNvPr id="4" name="Title 5"/>
          <p:cNvSpPr txBox="1">
            <a:spLocks/>
          </p:cNvSpPr>
          <p:nvPr/>
        </p:nvSpPr>
        <p:spPr bwMode="auto">
          <a:xfrm>
            <a:off x="609091" y="1556792"/>
            <a:ext cx="7774632" cy="4320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sz="2800" kern="0">
                <a:solidFill>
                  <a:srgbClr val="003399"/>
                </a:solidFill>
                <a:latin typeface="Arial Rounded MT Bold" panose="020F0704030504030204" pitchFamily="34" charset="0"/>
              </a:rPr>
              <a:t>A win-win solution</a:t>
            </a:r>
            <a:endParaRPr lang="en-GB" sz="2800" kern="0" dirty="0">
              <a:latin typeface="Arial Rounded MT Bold" panose="020F0704030504030204" pitchFamily="34" charset="0"/>
            </a:endParaRPr>
          </a:p>
        </p:txBody>
      </p:sp>
      <p:sp>
        <p:nvSpPr>
          <p:cNvPr id="6" name="Subtitle 6"/>
          <p:cNvSpPr txBox="1">
            <a:spLocks/>
          </p:cNvSpPr>
          <p:nvPr/>
        </p:nvSpPr>
        <p:spPr bwMode="auto">
          <a:xfrm>
            <a:off x="2195736" y="2348880"/>
            <a:ext cx="6408712" cy="3960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GB" altLang="en-US" sz="2100" b="0" i="0" kern="0" dirty="0">
                <a:solidFill>
                  <a:srgbClr val="FF9900"/>
                </a:solidFill>
                <a:latin typeface="Arial Rounded MT Bold" panose="020F0704030504030204" pitchFamily="34" charset="0"/>
              </a:rPr>
              <a:t>Aid stimulates inclusive growth in developing countries and boosts trade with Europe;</a:t>
            </a:r>
            <a:r>
              <a:rPr lang="en-GB" altLang="en-US" sz="2100" b="0" i="0" kern="0" dirty="0">
                <a:solidFill>
                  <a:srgbClr val="003399"/>
                </a:solidFill>
                <a:latin typeface="Arial Rounded MT Bold" panose="020F0704030504030204" pitchFamily="34" charset="0"/>
              </a:rPr>
              <a:t/>
            </a:r>
            <a:br>
              <a:rPr lang="en-GB" altLang="en-US" sz="2100" b="0" i="0" kern="0" dirty="0">
                <a:solidFill>
                  <a:srgbClr val="003399"/>
                </a:solidFill>
                <a:latin typeface="Arial Rounded MT Bold" panose="020F0704030504030204" pitchFamily="34" charset="0"/>
              </a:rPr>
            </a:br>
            <a:endParaRPr lang="en-GB" altLang="en-US" sz="2100" b="0" i="0" kern="0" dirty="0">
              <a:solidFill>
                <a:srgbClr val="003399"/>
              </a:solidFill>
              <a:latin typeface="Arial Rounded MT Bold" panose="020F0704030504030204" pitchFamily="34" charset="0"/>
            </a:endParaRPr>
          </a:p>
          <a:p>
            <a:r>
              <a:rPr lang="en-GB" altLang="en-US" sz="2100" b="0" i="0" kern="0" dirty="0">
                <a:solidFill>
                  <a:srgbClr val="86083E"/>
                </a:solidFill>
                <a:latin typeface="Arial Rounded MT Bold" panose="020F0704030504030204" pitchFamily="34" charset="0"/>
              </a:rPr>
              <a:t>Issues that affect us all can be tackled</a:t>
            </a:r>
            <a:br>
              <a:rPr lang="en-GB" altLang="en-US" sz="2100" b="0" i="0" kern="0" dirty="0">
                <a:solidFill>
                  <a:srgbClr val="86083E"/>
                </a:solidFill>
                <a:latin typeface="Arial Rounded MT Bold" panose="020F0704030504030204" pitchFamily="34" charset="0"/>
              </a:rPr>
            </a:br>
            <a:r>
              <a:rPr lang="en-GB" altLang="en-US" sz="2100" b="0" i="0" kern="0" dirty="0">
                <a:solidFill>
                  <a:srgbClr val="86083E"/>
                </a:solidFill>
                <a:latin typeface="Arial Rounded MT Bold" panose="020F0704030504030204" pitchFamily="34" charset="0"/>
              </a:rPr>
              <a:t>in advance and can save money;</a:t>
            </a:r>
            <a:r>
              <a:rPr lang="en-GB" altLang="en-US" sz="2100" b="0" i="0" kern="0" dirty="0">
                <a:solidFill>
                  <a:srgbClr val="003399"/>
                </a:solidFill>
                <a:latin typeface="Arial Rounded MT Bold" panose="020F0704030504030204" pitchFamily="34" charset="0"/>
              </a:rPr>
              <a:t/>
            </a:r>
            <a:br>
              <a:rPr lang="en-GB" altLang="en-US" sz="2100" b="0" i="0" kern="0" dirty="0">
                <a:solidFill>
                  <a:srgbClr val="003399"/>
                </a:solidFill>
                <a:latin typeface="Arial Rounded MT Bold" panose="020F0704030504030204" pitchFamily="34" charset="0"/>
              </a:rPr>
            </a:br>
            <a:r>
              <a:rPr lang="en-GB" altLang="en-US" sz="2100" b="0" i="0" kern="0" dirty="0">
                <a:solidFill>
                  <a:srgbClr val="003399"/>
                </a:solidFill>
                <a:latin typeface="Arial Rounded MT Bold" panose="020F0704030504030204" pitchFamily="34" charset="0"/>
              </a:rPr>
              <a:t> </a:t>
            </a:r>
            <a:br>
              <a:rPr lang="en-GB" altLang="en-US" sz="2100" b="0" i="0" kern="0" dirty="0">
                <a:solidFill>
                  <a:srgbClr val="003399"/>
                </a:solidFill>
                <a:latin typeface="Arial Rounded MT Bold" panose="020F0704030504030204" pitchFamily="34" charset="0"/>
              </a:rPr>
            </a:br>
            <a:r>
              <a:rPr lang="en-GB" altLang="en-US" sz="2100" b="0" i="0" kern="0" dirty="0">
                <a:solidFill>
                  <a:srgbClr val="003399"/>
                </a:solidFill>
                <a:latin typeface="Arial Rounded MT Bold" panose="020F0704030504030204" pitchFamily="34" charset="0"/>
              </a:rPr>
              <a:t/>
            </a:r>
            <a:br>
              <a:rPr lang="en-GB" altLang="en-US" sz="2100" b="0" i="0" kern="0" dirty="0">
                <a:solidFill>
                  <a:srgbClr val="003399"/>
                </a:solidFill>
                <a:latin typeface="Arial Rounded MT Bold" panose="020F0704030504030204" pitchFamily="34" charset="0"/>
              </a:rPr>
            </a:br>
            <a:endParaRPr lang="en-GB" altLang="en-US" sz="2100" b="0" i="0" kern="0" dirty="0">
              <a:solidFill>
                <a:srgbClr val="003399"/>
              </a:solidFill>
              <a:latin typeface="Arial Rounded MT Bold" panose="020F0704030504030204" pitchFamily="34" charset="0"/>
            </a:endParaRPr>
          </a:p>
          <a:p>
            <a:r>
              <a:rPr lang="en-GB" altLang="en-US" sz="2100" b="0" i="0" kern="0" dirty="0">
                <a:solidFill>
                  <a:srgbClr val="003399"/>
                </a:solidFill>
                <a:latin typeface="Arial Rounded MT Bold" panose="020F0704030504030204" pitchFamily="34" charset="0"/>
              </a:rPr>
              <a:t>The EU has an added value: acting as one, </a:t>
            </a:r>
            <a:br>
              <a:rPr lang="en-GB" altLang="en-US" sz="2100" b="0" i="0" kern="0" dirty="0">
                <a:solidFill>
                  <a:srgbClr val="003399"/>
                </a:solidFill>
                <a:latin typeface="Arial Rounded MT Bold" panose="020F0704030504030204" pitchFamily="34" charset="0"/>
              </a:rPr>
            </a:br>
            <a:r>
              <a:rPr lang="en-GB" altLang="en-US" sz="2100" b="0" i="0" kern="0" dirty="0">
                <a:solidFill>
                  <a:srgbClr val="003399"/>
                </a:solidFill>
                <a:latin typeface="Arial Rounded MT Bold" panose="020F0704030504030204" pitchFamily="34" charset="0"/>
              </a:rPr>
              <a:t>makes financial sense and can save money and increases leverage.</a:t>
            </a:r>
            <a:r>
              <a:rPr lang="en-GB" altLang="en-US" b="0" kern="0" dirty="0">
                <a:solidFill>
                  <a:srgbClr val="003399"/>
                </a:solidFill>
                <a:latin typeface="Arial Rounded MT Bold" panose="020F0704030504030204" pitchFamily="34" charset="0"/>
              </a:rPr>
              <a:t/>
            </a:r>
            <a:br>
              <a:rPr lang="en-GB" altLang="en-US" b="0" kern="0" dirty="0">
                <a:solidFill>
                  <a:srgbClr val="003399"/>
                </a:solidFill>
                <a:latin typeface="Arial Rounded MT Bold" panose="020F0704030504030204" pitchFamily="34" charset="0"/>
              </a:rPr>
            </a:br>
            <a:endParaRPr lang="en-GB" b="0" kern="0" dirty="0">
              <a:latin typeface="Arial Rounded MT Bold" panose="020F0704030504030204" pitchFamily="34" charset="0"/>
            </a:endParaRPr>
          </a:p>
        </p:txBody>
      </p:sp>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83568" y="2204864"/>
            <a:ext cx="1354057" cy="10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380312" y="3514537"/>
            <a:ext cx="1372005" cy="1080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40666" y="4941168"/>
            <a:ext cx="1372005" cy="10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88654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sz="4000" kern="0" dirty="0">
                <a:solidFill>
                  <a:srgbClr val="FFFF00"/>
                </a:solidFill>
                <a:latin typeface="Arial Rounded MT Bold" panose="020F0704030504030204" pitchFamily="34" charset="0"/>
              </a:rPr>
              <a:t>Blending</a:t>
            </a:r>
            <a:endParaRPr lang="en-GB" sz="4000" b="1" kern="0" dirty="0">
              <a:solidFill>
                <a:srgbClr val="FFFF00"/>
              </a:solidFill>
              <a:latin typeface="Arial Rounded MT Bold" panose="020F0704030504030204" pitchFamily="34" charset="0"/>
            </a:endParaRPr>
          </a:p>
        </p:txBody>
      </p:sp>
      <p:sp>
        <p:nvSpPr>
          <p:cNvPr id="10" name="TextBox 9"/>
          <p:cNvSpPr txBox="1"/>
          <p:nvPr/>
        </p:nvSpPr>
        <p:spPr>
          <a:xfrm>
            <a:off x="1259632" y="1700808"/>
            <a:ext cx="2088232" cy="1446550"/>
          </a:xfrm>
          <a:prstGeom prst="rect">
            <a:avLst/>
          </a:prstGeom>
          <a:noFill/>
        </p:spPr>
        <p:txBody>
          <a:bodyPr wrap="square" rtlCol="0">
            <a:spAutoFit/>
          </a:bodyPr>
          <a:lstStyle/>
          <a:p>
            <a:r>
              <a:rPr lang="en-GB" sz="8800" dirty="0">
                <a:solidFill>
                  <a:schemeClr val="bg1"/>
                </a:solidFill>
                <a:latin typeface="Arial Rounded MT Bold" panose="020F0704030504030204" pitchFamily="34" charset="0"/>
              </a:rPr>
              <a:t>3.3</a:t>
            </a:r>
          </a:p>
        </p:txBody>
      </p:sp>
    </p:spTree>
    <p:extLst>
      <p:ext uri="{BB962C8B-B14F-4D97-AF65-F5344CB8AC3E}">
        <p14:creationId xmlns:p14="http://schemas.microsoft.com/office/powerpoint/2010/main" val="1751650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2269367610"/>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p:cNvSpPr txBox="1">
            <a:spLocks/>
          </p:cNvSpPr>
          <p:nvPr/>
        </p:nvSpPr>
        <p:spPr bwMode="auto">
          <a:xfrm>
            <a:off x="755576" y="548680"/>
            <a:ext cx="504056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US" altLang="en-US" sz="2300" kern="0" dirty="0">
                <a:solidFill>
                  <a:srgbClr val="24439C"/>
                </a:solidFill>
                <a:latin typeface="Arial Rounded MT Bold" panose="020F0704030504030204" pitchFamily="34" charset="0"/>
                <a:ea typeface="Microsoft YaHei" pitchFamily="34" charset="-122"/>
              </a:rPr>
              <a:t>The case for Investment</a:t>
            </a:r>
          </a:p>
        </p:txBody>
      </p:sp>
      <p:pic>
        <p:nvPicPr>
          <p:cNvPr id="9" name="Picture 8"/>
          <p:cNvPicPr>
            <a:picLocks noChangeAspect="1"/>
          </p:cNvPicPr>
          <p:nvPr/>
        </p:nvPicPr>
        <p:blipFill rotWithShape="1">
          <a:blip r:embed="rId5"/>
          <a:srcRect l="1573"/>
          <a:stretch/>
        </p:blipFill>
        <p:spPr>
          <a:xfrm>
            <a:off x="72080" y="2348880"/>
            <a:ext cx="4572248" cy="3632709"/>
          </a:xfrm>
          <a:prstGeom prst="rect">
            <a:avLst/>
          </a:prstGeom>
        </p:spPr>
      </p:pic>
      <p:pic>
        <p:nvPicPr>
          <p:cNvPr id="10" name="Picture 9"/>
          <p:cNvPicPr>
            <a:picLocks noChangeAspect="1"/>
          </p:cNvPicPr>
          <p:nvPr/>
        </p:nvPicPr>
        <p:blipFill rotWithShape="1">
          <a:blip r:embed="rId6"/>
          <a:srcRect r="1443"/>
          <a:stretch/>
        </p:blipFill>
        <p:spPr>
          <a:xfrm>
            <a:off x="4772937" y="1133928"/>
            <a:ext cx="4346501" cy="4837888"/>
          </a:xfrm>
          <a:prstGeom prst="rect">
            <a:avLst/>
          </a:prstGeom>
        </p:spPr>
      </p:pic>
    </p:spTree>
    <p:extLst>
      <p:ext uri="{BB962C8B-B14F-4D97-AF65-F5344CB8AC3E}">
        <p14:creationId xmlns:p14="http://schemas.microsoft.com/office/powerpoint/2010/main" val="302748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3650518709"/>
              </p:ext>
            </p:extLst>
          </p:nvPr>
        </p:nvGraphicFramePr>
        <p:xfrm>
          <a:off x="90579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Estimated global investment gap in key SDG sectors, 2015-30…"/>
          <p:cNvSpPr txBox="1"/>
          <p:nvPr/>
        </p:nvSpPr>
        <p:spPr>
          <a:xfrm>
            <a:off x="467544" y="1124744"/>
            <a:ext cx="8208912" cy="83099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b="1">
                <a:solidFill>
                  <a:srgbClr val="24439C"/>
                </a:solidFill>
                <a:latin typeface="Arial"/>
                <a:ea typeface="Arial"/>
                <a:cs typeface="Arial"/>
                <a:sym typeface="Arial"/>
              </a:defRPr>
            </a:pPr>
            <a:r>
              <a:rPr sz="2400" b="1" kern="0" dirty="0">
                <a:solidFill>
                  <a:srgbClr val="002060"/>
                </a:solidFill>
                <a:latin typeface="Arial Rounded MT Bold"/>
                <a:ea typeface="Verdana" charset="0"/>
                <a:cs typeface="Verdana" charset="0"/>
                <a:sym typeface="Arial"/>
              </a:rPr>
              <a:t>Estimated global investment gap in key SDG sectors, 2015-30</a:t>
            </a:r>
          </a:p>
          <a:p>
            <a:pPr algn="ctr" hangingPunct="0">
              <a:defRPr>
                <a:solidFill>
                  <a:srgbClr val="24439C"/>
                </a:solidFill>
                <a:latin typeface="Arial"/>
                <a:ea typeface="Arial"/>
                <a:cs typeface="Arial"/>
                <a:sym typeface="Arial"/>
              </a:defRPr>
            </a:pPr>
            <a:r>
              <a:rPr sz="2400" kern="0" dirty="0">
                <a:solidFill>
                  <a:srgbClr val="002060"/>
                </a:solidFill>
                <a:latin typeface="Arial Rounded MT Bold"/>
                <a:ea typeface="Verdana" charset="0"/>
                <a:cs typeface="Verdana" charset="0"/>
                <a:sym typeface="Arial"/>
              </a:rPr>
              <a:t>Trillions of USD, annual average</a:t>
            </a:r>
            <a:r>
              <a:rPr lang="en-GB" sz="2400" kern="0" dirty="0">
                <a:solidFill>
                  <a:srgbClr val="002060"/>
                </a:solidFill>
                <a:latin typeface="Arial Rounded MT Bold"/>
                <a:ea typeface="Verdana" charset="0"/>
                <a:cs typeface="Verdana" charset="0"/>
                <a:sym typeface="Arial"/>
              </a:rPr>
              <a:t> (WEF, 2015)</a:t>
            </a:r>
            <a:endParaRPr sz="2400" kern="0" dirty="0">
              <a:solidFill>
                <a:srgbClr val="002060"/>
              </a:solidFill>
              <a:latin typeface="Arial Rounded MT Bold"/>
              <a:ea typeface="Verdana" charset="0"/>
              <a:cs typeface="Verdana" charset="0"/>
              <a:sym typeface="Arial"/>
            </a:endParaRPr>
          </a:p>
        </p:txBody>
      </p:sp>
    </p:spTree>
    <p:extLst>
      <p:ext uri="{BB962C8B-B14F-4D97-AF65-F5344CB8AC3E}">
        <p14:creationId xmlns:p14="http://schemas.microsoft.com/office/powerpoint/2010/main" val="1003692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71400"/>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2452132407"/>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5"/>
          <p:cNvSpPr txBox="1">
            <a:spLocks/>
          </p:cNvSpPr>
          <p:nvPr/>
        </p:nvSpPr>
        <p:spPr bwMode="auto">
          <a:xfrm>
            <a:off x="539552" y="982387"/>
            <a:ext cx="720080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endParaRPr lang="en-US" altLang="en-US" sz="2300" kern="0" dirty="0">
              <a:solidFill>
                <a:srgbClr val="24439C"/>
              </a:solidFill>
              <a:latin typeface="Arial Rounded MT Bold" panose="020F0704030504030204" pitchFamily="34" charset="0"/>
              <a:ea typeface="Microsoft YaHei" pitchFamily="34" charset="-122"/>
            </a:endParaRPr>
          </a:p>
          <a:p>
            <a:pPr algn="ctr"/>
            <a:r>
              <a:rPr lang="en-US" altLang="en-US" sz="2800" kern="0" dirty="0">
                <a:solidFill>
                  <a:srgbClr val="24439C"/>
                </a:solidFill>
                <a:latin typeface="Arial Rounded MT Bold" panose="020F0704030504030204" pitchFamily="34" charset="0"/>
                <a:ea typeface="Microsoft YaHei" pitchFamily="34" charset="-122"/>
              </a:rPr>
              <a:t>New European Consensus for Development: </a:t>
            </a:r>
          </a:p>
          <a:p>
            <a:pPr algn="ctr"/>
            <a:endParaRPr lang="en-US" altLang="en-US" sz="2300" kern="0" dirty="0">
              <a:solidFill>
                <a:srgbClr val="24439C"/>
              </a:solidFill>
              <a:latin typeface="Arial Rounded MT Bold" panose="020F0704030504030204" pitchFamily="34" charset="0"/>
              <a:ea typeface="Microsoft YaHei" pitchFamily="34" charset="-122"/>
            </a:endParaRPr>
          </a:p>
        </p:txBody>
      </p:sp>
      <p:sp>
        <p:nvSpPr>
          <p:cNvPr id="6" name="Content Placeholder 2"/>
          <p:cNvSpPr>
            <a:spLocks noGrp="1"/>
          </p:cNvSpPr>
          <p:nvPr>
            <p:ph idx="1"/>
          </p:nvPr>
        </p:nvSpPr>
        <p:spPr>
          <a:xfrm>
            <a:off x="364037" y="2132856"/>
            <a:ext cx="8398296" cy="3333027"/>
          </a:xfrm>
        </p:spPr>
        <p:txBody>
          <a:bodyPr>
            <a:normAutofit/>
          </a:bodyPr>
          <a:lstStyle/>
          <a:p>
            <a:pPr indent="0">
              <a:buNone/>
            </a:pPr>
            <a:r>
              <a:rPr lang="en-GB" i="0" dirty="0"/>
              <a:t>Alignment with 2030 Agenda for Sustainable Development and Addis Ababa Action Agenda on Financing for Development</a:t>
            </a:r>
            <a:endParaRPr lang="en-GB" sz="1600" dirty="0"/>
          </a:p>
          <a:p>
            <a:pPr indent="0">
              <a:buNone/>
            </a:pPr>
            <a:endParaRPr lang="en-GB" sz="1600" dirty="0"/>
          </a:p>
          <a:p>
            <a:pPr indent="0">
              <a:buNone/>
            </a:pPr>
            <a:r>
              <a:rPr lang="en-GB" i="0" dirty="0"/>
              <a:t>From billions to trillions ! </a:t>
            </a:r>
            <a:endParaRPr lang="en-GB" sz="1600" dirty="0"/>
          </a:p>
          <a:p>
            <a:endParaRPr lang="en-GB" sz="1600" dirty="0"/>
          </a:p>
          <a:p>
            <a:pPr indent="0">
              <a:buNone/>
            </a:pPr>
            <a:r>
              <a:rPr lang="en-GB" i="0" dirty="0"/>
              <a:t>Ultimate goal: job creation and inclusive sustainable growth</a:t>
            </a:r>
          </a:p>
          <a:p>
            <a:pPr indent="0">
              <a:buNone/>
            </a:pPr>
            <a:endParaRPr lang="en-GB" dirty="0"/>
          </a:p>
        </p:txBody>
      </p:sp>
    </p:spTree>
    <p:extLst>
      <p:ext uri="{BB962C8B-B14F-4D97-AF65-F5344CB8AC3E}">
        <p14:creationId xmlns:p14="http://schemas.microsoft.com/office/powerpoint/2010/main" val="1774583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912565440"/>
              </p:ext>
            </p:extLst>
          </p:nvPr>
        </p:nvGraphicFramePr>
        <p:xfrm>
          <a:off x="395536" y="2348880"/>
          <a:ext cx="8062664" cy="4104456"/>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5"/>
          <p:cNvSpPr txBox="1">
            <a:spLocks/>
          </p:cNvSpPr>
          <p:nvPr/>
        </p:nvSpPr>
        <p:spPr bwMode="auto">
          <a:xfrm>
            <a:off x="755576" y="548680"/>
            <a:ext cx="504056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US" altLang="en-US" sz="2800" kern="0" dirty="0">
                <a:solidFill>
                  <a:srgbClr val="24439C"/>
                </a:solidFill>
                <a:latin typeface="Arial Rounded MT Bold" panose="020F0704030504030204" pitchFamily="34" charset="0"/>
                <a:ea typeface="Microsoft YaHei" pitchFamily="34" charset="-122"/>
              </a:rPr>
              <a:t>Blending is defined as …</a:t>
            </a:r>
          </a:p>
        </p:txBody>
      </p:sp>
      <p:sp>
        <p:nvSpPr>
          <p:cNvPr id="6" name="TextBox 4"/>
          <p:cNvSpPr txBox="1">
            <a:spLocks noChangeArrowheads="1"/>
          </p:cNvSpPr>
          <p:nvPr/>
        </p:nvSpPr>
        <p:spPr bwMode="auto">
          <a:xfrm>
            <a:off x="1106801" y="1628800"/>
            <a:ext cx="6912768"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spcAft>
                <a:spcPts val="1200"/>
              </a:spcAft>
              <a:buClrTx/>
              <a:buNone/>
            </a:pPr>
            <a:r>
              <a:rPr lang="en-GB" altLang="en-US" sz="1800" b="1" i="0" dirty="0"/>
              <a:t>THE STRATEGIC USE OF A LIMITED AMOUNT OF EU FINANCIAL SUPPORT TO MOBILISE FINANCING FROM PARTNER FIs AND OTHER SOURCES (Incl. THE PRIVATE SECTOR) TO ENHANCE THE DEVELOPMENT IMPACT OF INVESTMENT PROJECTS</a:t>
            </a:r>
          </a:p>
        </p:txBody>
      </p:sp>
    </p:spTree>
    <p:extLst>
      <p:ext uri="{BB962C8B-B14F-4D97-AF65-F5344CB8AC3E}">
        <p14:creationId xmlns:p14="http://schemas.microsoft.com/office/powerpoint/2010/main" val="102480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9"/>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3791317521"/>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ontent Placeholder 3"/>
          <p:cNvGraphicFramePr>
            <a:graphicFrameLocks noGrp="1"/>
          </p:cNvGraphicFramePr>
          <p:nvPr>
            <p:ph idx="1"/>
            <p:extLst>
              <p:ext uri="{D42A27DB-BD31-4B8C-83A1-F6EECF244321}">
                <p14:modId xmlns:p14="http://schemas.microsoft.com/office/powerpoint/2010/main" val="4102028857"/>
              </p:ext>
            </p:extLst>
          </p:nvPr>
        </p:nvGraphicFramePr>
        <p:xfrm>
          <a:off x="107504" y="1268760"/>
          <a:ext cx="8519628" cy="4626079"/>
        </p:xfrm>
        <a:graphic>
          <a:graphicData uri="http://schemas.openxmlformats.org/drawingml/2006/table">
            <a:tbl>
              <a:tblPr>
                <a:tableStyleId>{5C22544A-7EE6-4342-B048-85BDC9FD1C3A}</a:tableStyleId>
              </a:tblPr>
              <a:tblGrid>
                <a:gridCol w="3119028">
                  <a:extLst>
                    <a:ext uri="{9D8B030D-6E8A-4147-A177-3AD203B41FA5}">
                      <a16:colId xmlns="" xmlns:a16="http://schemas.microsoft.com/office/drawing/2014/main" val="20000"/>
                    </a:ext>
                  </a:extLst>
                </a:gridCol>
                <a:gridCol w="5400600">
                  <a:extLst>
                    <a:ext uri="{9D8B030D-6E8A-4147-A177-3AD203B41FA5}">
                      <a16:colId xmlns="" xmlns:a16="http://schemas.microsoft.com/office/drawing/2014/main" val="20001"/>
                    </a:ext>
                  </a:extLst>
                </a:gridCol>
              </a:tblGrid>
              <a:tr h="641110">
                <a:tc>
                  <a:txBody>
                    <a:bodyPr/>
                    <a:lstStyle/>
                    <a:p>
                      <a:pPr lvl="1" algn="ctr" fontAlgn="b"/>
                      <a:r>
                        <a:rPr lang="en-GB" sz="1600" b="1" u="none" strike="noStrike" dirty="0">
                          <a:effectLst/>
                          <a:latin typeface="+mn-lt"/>
                        </a:rPr>
                        <a:t>5 FORMS</a:t>
                      </a:r>
                      <a:r>
                        <a:rPr lang="en-GB" sz="1600" b="1" u="none" strike="noStrike" baseline="0" dirty="0">
                          <a:effectLst/>
                          <a:latin typeface="+mn-lt"/>
                        </a:rPr>
                        <a:t> OF FINANCIAL SUPPORT…</a:t>
                      </a:r>
                      <a:endParaRPr lang="en-GB" sz="1600" b="1" u="none" strike="noStrike" dirty="0">
                        <a:effectLst/>
                        <a:latin typeface="+mn-lt"/>
                      </a:endParaRPr>
                    </a:p>
                  </a:txBody>
                  <a:tcPr marL="5870" marR="5870" marT="5869" marB="0" anchor="ctr">
                    <a:solidFill>
                      <a:srgbClr val="FFC000"/>
                    </a:solidFill>
                  </a:tcPr>
                </a:tc>
                <a:tc>
                  <a:txBody>
                    <a:bodyPr/>
                    <a:lstStyle/>
                    <a:p>
                      <a:pPr lvl="1" algn="ctr" fontAlgn="b"/>
                      <a:r>
                        <a:rPr lang="en-GB" sz="1600" b="1" i="0" u="none" strike="noStrike" dirty="0">
                          <a:solidFill>
                            <a:srgbClr val="000000"/>
                          </a:solidFill>
                          <a:effectLst/>
                          <a:latin typeface="+mn-lt"/>
                        </a:rPr>
                        <a:t>…WHICH</a:t>
                      </a:r>
                      <a:r>
                        <a:rPr lang="en-GB" sz="1600" b="1" i="0" u="none" strike="noStrike" baseline="0" dirty="0">
                          <a:solidFill>
                            <a:srgbClr val="000000"/>
                          </a:solidFill>
                          <a:effectLst/>
                          <a:latin typeface="+mn-lt"/>
                        </a:rPr>
                        <a:t> CAN ELIMINATE </a:t>
                      </a:r>
                    </a:p>
                    <a:p>
                      <a:pPr lvl="1" algn="ctr" fontAlgn="b"/>
                      <a:r>
                        <a:rPr lang="en-GB" sz="1600" b="1" i="0" u="none" strike="noStrike" baseline="0" dirty="0">
                          <a:solidFill>
                            <a:srgbClr val="000000"/>
                          </a:solidFill>
                          <a:effectLst/>
                          <a:latin typeface="+mn-lt"/>
                        </a:rPr>
                        <a:t>A KEY PROBLEM</a:t>
                      </a:r>
                    </a:p>
                  </a:txBody>
                  <a:tcPr marL="5870" marR="5870" marT="5869" marB="0" anchor="ctr">
                    <a:solidFill>
                      <a:srgbClr val="FFC000"/>
                    </a:solidFill>
                  </a:tcPr>
                </a:tc>
                <a:extLst>
                  <a:ext uri="{0D108BD9-81ED-4DB2-BD59-A6C34878D82A}">
                    <a16:rowId xmlns="" xmlns:a16="http://schemas.microsoft.com/office/drawing/2014/main" val="10000"/>
                  </a:ext>
                </a:extLst>
              </a:tr>
              <a:tr h="781415">
                <a:tc>
                  <a:txBody>
                    <a:bodyPr/>
                    <a:lstStyle/>
                    <a:p>
                      <a:pPr algn="ctr" fontAlgn="b"/>
                      <a:r>
                        <a:rPr lang="en-GB" sz="1400" b="1" i="0" u="none" strike="noStrike" dirty="0">
                          <a:solidFill>
                            <a:srgbClr val="000000"/>
                          </a:solidFill>
                          <a:effectLst/>
                          <a:latin typeface="+mn-lt"/>
                        </a:rPr>
                        <a:t>Direct</a:t>
                      </a:r>
                      <a:r>
                        <a:rPr lang="en-GB" sz="1400" b="1" i="0" u="none" strike="noStrike" baseline="0" dirty="0">
                          <a:solidFill>
                            <a:srgbClr val="000000"/>
                          </a:solidFill>
                          <a:effectLst/>
                          <a:latin typeface="+mn-lt"/>
                        </a:rPr>
                        <a:t> Investment Grant</a:t>
                      </a:r>
                      <a:endParaRPr lang="en-GB" sz="1400" b="1" i="0" u="none" strike="noStrike" dirty="0">
                        <a:solidFill>
                          <a:srgbClr val="000000"/>
                        </a:solidFill>
                        <a:effectLst/>
                        <a:latin typeface="+mn-lt"/>
                      </a:endParaRPr>
                    </a:p>
                  </a:txBody>
                  <a:tcPr marL="5870" marR="5870" marT="5869" marB="0" anchor="ctr">
                    <a:solidFill>
                      <a:schemeClr val="accent2">
                        <a:lumMod val="40000"/>
                        <a:lumOff val="60000"/>
                      </a:schemeClr>
                    </a:solidFill>
                  </a:tcPr>
                </a:tc>
                <a:tc>
                  <a:txBody>
                    <a:bodyPr/>
                    <a:lstStyle/>
                    <a:p>
                      <a:pPr lvl="0" algn="l" fontAlgn="b"/>
                      <a:r>
                        <a:rPr lang="en-GB" sz="1400" b="0" i="0" u="none" strike="noStrike" dirty="0">
                          <a:solidFill>
                            <a:srgbClr val="000000"/>
                          </a:solidFill>
                          <a:effectLst/>
                          <a:latin typeface="+mn-lt"/>
                        </a:rPr>
                        <a:t>Reduce</a:t>
                      </a:r>
                      <a:r>
                        <a:rPr lang="en-GB" sz="1400" b="0" i="0" u="none" strike="noStrike" baseline="0" dirty="0">
                          <a:solidFill>
                            <a:srgbClr val="000000"/>
                          </a:solidFill>
                          <a:effectLst/>
                          <a:latin typeface="+mn-lt"/>
                        </a:rPr>
                        <a:t> cost to end users or beneficiary country by partly financing the total investment cost</a:t>
                      </a:r>
                      <a:endParaRPr lang="en-GB" sz="1400" b="0" i="0" u="none" strike="noStrike" dirty="0">
                        <a:solidFill>
                          <a:srgbClr val="000000"/>
                        </a:solidFill>
                        <a:effectLst/>
                        <a:latin typeface="+mn-lt"/>
                      </a:endParaRPr>
                    </a:p>
                  </a:txBody>
                  <a:tcPr marL="5870" marR="5870" marT="5869" marB="0" anchor="ctr">
                    <a:solidFill>
                      <a:schemeClr val="accent2">
                        <a:lumMod val="40000"/>
                        <a:lumOff val="60000"/>
                      </a:schemeClr>
                    </a:solidFill>
                  </a:tcPr>
                </a:tc>
                <a:extLst>
                  <a:ext uri="{0D108BD9-81ED-4DB2-BD59-A6C34878D82A}">
                    <a16:rowId xmlns="" xmlns:a16="http://schemas.microsoft.com/office/drawing/2014/main" val="10001"/>
                  </a:ext>
                </a:extLst>
              </a:tr>
              <a:tr h="781415">
                <a:tc>
                  <a:txBody>
                    <a:bodyPr/>
                    <a:lstStyle/>
                    <a:p>
                      <a:pPr algn="ctr" fontAlgn="b"/>
                      <a:r>
                        <a:rPr lang="en-GB" sz="1400" b="1" i="0" u="none" strike="noStrike" dirty="0">
                          <a:solidFill>
                            <a:srgbClr val="000000"/>
                          </a:solidFill>
                          <a:effectLst/>
                          <a:latin typeface="+mn-lt"/>
                        </a:rPr>
                        <a:t>Interest</a:t>
                      </a:r>
                      <a:r>
                        <a:rPr lang="en-GB" sz="1400" b="1" i="0" u="none" strike="noStrike" baseline="0" dirty="0">
                          <a:solidFill>
                            <a:srgbClr val="000000"/>
                          </a:solidFill>
                          <a:effectLst/>
                          <a:latin typeface="+mn-lt"/>
                        </a:rPr>
                        <a:t> Rate Subsidy Grant</a:t>
                      </a:r>
                      <a:endParaRPr lang="en-GB" sz="1400" b="1" i="0" u="none" strike="noStrike" dirty="0">
                        <a:solidFill>
                          <a:srgbClr val="000000"/>
                        </a:solidFill>
                        <a:effectLst/>
                        <a:latin typeface="+mn-lt"/>
                      </a:endParaRPr>
                    </a:p>
                  </a:txBody>
                  <a:tcPr marL="5870" marR="5870" marT="5869" marB="0" anchor="ctr">
                    <a:solidFill>
                      <a:schemeClr val="accent2">
                        <a:lumMod val="40000"/>
                        <a:lumOff val="60000"/>
                      </a:schemeClr>
                    </a:solidFill>
                  </a:tcPr>
                </a:tc>
                <a:tc>
                  <a:txBody>
                    <a:bodyPr/>
                    <a:lstStyle/>
                    <a:p>
                      <a:pPr lvl="0" algn="l" fontAlgn="b"/>
                      <a:r>
                        <a:rPr lang="en-GB" sz="1400" b="0" i="0" u="none" strike="noStrike" dirty="0">
                          <a:solidFill>
                            <a:srgbClr val="000000"/>
                          </a:solidFill>
                          <a:effectLst/>
                          <a:latin typeface="+mn-lt"/>
                        </a:rPr>
                        <a:t>Reduce</a:t>
                      </a:r>
                      <a:r>
                        <a:rPr lang="en-GB" sz="1400" b="0" i="0" u="none" strike="noStrike" baseline="0" dirty="0">
                          <a:solidFill>
                            <a:srgbClr val="000000"/>
                          </a:solidFill>
                          <a:effectLst/>
                          <a:latin typeface="+mn-lt"/>
                        </a:rPr>
                        <a:t> cost to end users or beneficiary country by reducing interest cost and/or avoiding IMF debt-ceilings (not a favoured tool for EU)</a:t>
                      </a:r>
                      <a:endParaRPr lang="en-GB" sz="1400" b="0" i="0" u="none" strike="noStrike" dirty="0">
                        <a:solidFill>
                          <a:srgbClr val="000000"/>
                        </a:solidFill>
                        <a:effectLst/>
                        <a:latin typeface="+mn-lt"/>
                      </a:endParaRPr>
                    </a:p>
                  </a:txBody>
                  <a:tcPr marL="5870" marR="5870" marT="5869" marB="0" anchor="ctr">
                    <a:solidFill>
                      <a:schemeClr val="accent2">
                        <a:lumMod val="40000"/>
                        <a:lumOff val="60000"/>
                      </a:schemeClr>
                    </a:solidFill>
                  </a:tcPr>
                </a:tc>
                <a:extLst>
                  <a:ext uri="{0D108BD9-81ED-4DB2-BD59-A6C34878D82A}">
                    <a16:rowId xmlns="" xmlns:a16="http://schemas.microsoft.com/office/drawing/2014/main" val="10002"/>
                  </a:ext>
                </a:extLst>
              </a:tr>
              <a:tr h="781415">
                <a:tc>
                  <a:txBody>
                    <a:bodyPr/>
                    <a:lstStyle/>
                    <a:p>
                      <a:pPr algn="ctr" fontAlgn="b"/>
                      <a:r>
                        <a:rPr lang="en-GB" sz="1400" b="1" i="0" u="none" strike="noStrike" dirty="0">
                          <a:solidFill>
                            <a:srgbClr val="000000"/>
                          </a:solidFill>
                          <a:effectLst/>
                          <a:latin typeface="+mn-lt"/>
                        </a:rPr>
                        <a:t>Technical</a:t>
                      </a:r>
                      <a:r>
                        <a:rPr lang="en-GB" sz="1400" b="1" i="0" u="none" strike="noStrike" baseline="0" dirty="0">
                          <a:solidFill>
                            <a:srgbClr val="000000"/>
                          </a:solidFill>
                          <a:effectLst/>
                          <a:latin typeface="+mn-lt"/>
                        </a:rPr>
                        <a:t> Assistance Grant</a:t>
                      </a:r>
                      <a:endParaRPr lang="en-GB" sz="1400" b="1" i="0" u="none" strike="noStrike" dirty="0">
                        <a:solidFill>
                          <a:srgbClr val="000000"/>
                        </a:solidFill>
                        <a:effectLst/>
                        <a:latin typeface="+mn-lt"/>
                      </a:endParaRPr>
                    </a:p>
                  </a:txBody>
                  <a:tcPr marL="5870" marR="5870" marT="5869" marB="0" anchor="ctr">
                    <a:solidFill>
                      <a:schemeClr val="accent2">
                        <a:lumMod val="40000"/>
                        <a:lumOff val="60000"/>
                      </a:schemeClr>
                    </a:solidFill>
                  </a:tcPr>
                </a:tc>
                <a:tc>
                  <a:txBody>
                    <a:bodyPr/>
                    <a:lstStyle/>
                    <a:p>
                      <a:pPr marL="0" lvl="0" algn="l" defTabSz="914400" rtl="0" eaLnBrk="1" fontAlgn="b" latinLnBrk="0" hangingPunct="1"/>
                      <a:r>
                        <a:rPr lang="en-GB" sz="1400" u="none" strike="noStrike" kern="1200" dirty="0">
                          <a:solidFill>
                            <a:schemeClr val="dk1"/>
                          </a:solidFill>
                          <a:effectLst/>
                          <a:latin typeface="+mn-lt"/>
                          <a:ea typeface="+mn-ea"/>
                          <a:cs typeface="+mn-cs"/>
                        </a:rPr>
                        <a:t>To boost management</a:t>
                      </a:r>
                      <a:r>
                        <a:rPr lang="en-GB" sz="1400" u="none" strike="noStrike" kern="1200" baseline="0" dirty="0">
                          <a:solidFill>
                            <a:schemeClr val="dk1"/>
                          </a:solidFill>
                          <a:effectLst/>
                          <a:latin typeface="+mn-lt"/>
                          <a:ea typeface="+mn-ea"/>
                          <a:cs typeface="+mn-cs"/>
                        </a:rPr>
                        <a:t>, </a:t>
                      </a:r>
                      <a:r>
                        <a:rPr lang="en-GB" sz="1400" u="none" strike="noStrike" kern="1200" dirty="0">
                          <a:solidFill>
                            <a:schemeClr val="dk1"/>
                          </a:solidFill>
                          <a:effectLst/>
                          <a:latin typeface="+mn-lt"/>
                          <a:ea typeface="+mn-ea"/>
                          <a:cs typeface="+mn-cs"/>
                        </a:rPr>
                        <a:t>speed,</a:t>
                      </a:r>
                      <a:r>
                        <a:rPr lang="en-GB" sz="1400" u="none" strike="noStrike" kern="1200" baseline="0" dirty="0">
                          <a:solidFill>
                            <a:schemeClr val="dk1"/>
                          </a:solidFill>
                          <a:effectLst/>
                          <a:latin typeface="+mn-lt"/>
                          <a:ea typeface="+mn-ea"/>
                          <a:cs typeface="+mn-cs"/>
                        </a:rPr>
                        <a:t> project design, feasibility/preparation and</a:t>
                      </a:r>
                      <a:r>
                        <a:rPr lang="en-GB" sz="1400" u="none" strike="noStrike" kern="1200" dirty="0">
                          <a:solidFill>
                            <a:schemeClr val="dk1"/>
                          </a:solidFill>
                          <a:effectLst/>
                          <a:latin typeface="+mn-lt"/>
                          <a:ea typeface="+mn-ea"/>
                          <a:cs typeface="+mn-cs"/>
                        </a:rPr>
                        <a:t> quality i.e. address risks</a:t>
                      </a:r>
                    </a:p>
                  </a:txBody>
                  <a:tcPr marL="5870" marR="5870" marT="5869" marB="0" anchor="ctr">
                    <a:solidFill>
                      <a:schemeClr val="accent2">
                        <a:lumMod val="40000"/>
                        <a:lumOff val="60000"/>
                      </a:schemeClr>
                    </a:solidFill>
                  </a:tcPr>
                </a:tc>
                <a:extLst>
                  <a:ext uri="{0D108BD9-81ED-4DB2-BD59-A6C34878D82A}">
                    <a16:rowId xmlns="" xmlns:a16="http://schemas.microsoft.com/office/drawing/2014/main" val="10003"/>
                  </a:ext>
                </a:extLst>
              </a:tr>
              <a:tr h="781415">
                <a:tc>
                  <a:txBody>
                    <a:bodyPr/>
                    <a:lstStyle/>
                    <a:p>
                      <a:pPr algn="ctr" fontAlgn="b"/>
                      <a:r>
                        <a:rPr lang="en-GB" sz="1400" b="1" i="0" u="none" strike="noStrike" dirty="0">
                          <a:solidFill>
                            <a:srgbClr val="000000"/>
                          </a:solidFill>
                          <a:effectLst/>
                          <a:latin typeface="+mn-lt"/>
                        </a:rPr>
                        <a:t>Risk</a:t>
                      </a:r>
                      <a:r>
                        <a:rPr lang="en-GB" sz="1400" b="1" i="0" u="none" strike="noStrike" baseline="0" dirty="0">
                          <a:solidFill>
                            <a:srgbClr val="000000"/>
                          </a:solidFill>
                          <a:effectLst/>
                          <a:latin typeface="+mn-lt"/>
                        </a:rPr>
                        <a:t> Capital</a:t>
                      </a:r>
                      <a:endParaRPr lang="en-GB" sz="1400" b="1" i="0" u="none" strike="noStrike" dirty="0">
                        <a:solidFill>
                          <a:srgbClr val="000000"/>
                        </a:solidFill>
                        <a:effectLst/>
                        <a:latin typeface="+mn-lt"/>
                      </a:endParaRPr>
                    </a:p>
                  </a:txBody>
                  <a:tcPr marL="5870" marR="5870" marT="5869" marB="0" anchor="ctr">
                    <a:solidFill>
                      <a:srgbClr val="BDDEFF"/>
                    </a:solidFill>
                  </a:tcPr>
                </a:tc>
                <a:tc>
                  <a:txBody>
                    <a:bodyPr/>
                    <a:lstStyle/>
                    <a:p>
                      <a:pPr marL="0" lvl="0" algn="l" defTabSz="914400" rtl="0" eaLnBrk="1" fontAlgn="b" latinLnBrk="0" hangingPunct="1"/>
                      <a:r>
                        <a:rPr lang="en-GB" sz="1400" u="none" strike="noStrike" kern="1200" dirty="0">
                          <a:solidFill>
                            <a:schemeClr val="dk1"/>
                          </a:solidFill>
                          <a:effectLst/>
                          <a:latin typeface="+mn-lt"/>
                          <a:ea typeface="+mn-ea"/>
                          <a:cs typeface="+mn-cs"/>
                        </a:rPr>
                        <a:t>To address perceived high risk </a:t>
                      </a:r>
                      <a:r>
                        <a:rPr lang="en-GB" sz="1400" u="none" strike="noStrike" kern="1200" baseline="0" dirty="0">
                          <a:solidFill>
                            <a:schemeClr val="dk1"/>
                          </a:solidFill>
                          <a:effectLst/>
                          <a:latin typeface="+mn-lt"/>
                          <a:ea typeface="+mn-ea"/>
                          <a:cs typeface="+mn-cs"/>
                        </a:rPr>
                        <a:t>by providing funding which absorbs some of this risk and thereby lowers investors' risk perception (often with the objective of mobilising private capital)</a:t>
                      </a:r>
                      <a:endParaRPr lang="en-GB" sz="1400" u="none" strike="noStrike" kern="1200" dirty="0">
                        <a:solidFill>
                          <a:schemeClr val="dk1"/>
                        </a:solidFill>
                        <a:effectLst/>
                        <a:latin typeface="+mn-lt"/>
                        <a:ea typeface="+mn-ea"/>
                        <a:cs typeface="+mn-cs"/>
                      </a:endParaRPr>
                    </a:p>
                  </a:txBody>
                  <a:tcPr marL="5870" marR="5870" marT="5869" marB="0" anchor="ctr">
                    <a:solidFill>
                      <a:srgbClr val="BDDEFF"/>
                    </a:solidFill>
                  </a:tcPr>
                </a:tc>
                <a:extLst>
                  <a:ext uri="{0D108BD9-81ED-4DB2-BD59-A6C34878D82A}">
                    <a16:rowId xmlns="" xmlns:a16="http://schemas.microsoft.com/office/drawing/2014/main" val="10004"/>
                  </a:ext>
                </a:extLst>
              </a:tr>
              <a:tr h="781415">
                <a:tc>
                  <a:txBody>
                    <a:bodyPr/>
                    <a:lstStyle/>
                    <a:p>
                      <a:pPr algn="ctr" fontAlgn="b"/>
                      <a:r>
                        <a:rPr lang="en-GB" sz="1400" b="1" i="0" u="none" strike="noStrike" dirty="0">
                          <a:solidFill>
                            <a:srgbClr val="000000"/>
                          </a:solidFill>
                          <a:effectLst/>
                          <a:latin typeface="+mn-lt"/>
                        </a:rPr>
                        <a:t>Guarantee</a:t>
                      </a:r>
                      <a:r>
                        <a:rPr lang="en-GB" sz="1400" b="1" i="0" u="none" strike="noStrike" baseline="0" dirty="0">
                          <a:solidFill>
                            <a:srgbClr val="000000"/>
                          </a:solidFill>
                          <a:effectLst/>
                          <a:latin typeface="+mn-lt"/>
                        </a:rPr>
                        <a:t> </a:t>
                      </a:r>
                      <a:endParaRPr lang="en-GB" sz="1400" b="1" i="0" u="none" strike="noStrike" dirty="0">
                        <a:solidFill>
                          <a:srgbClr val="000000"/>
                        </a:solidFill>
                        <a:effectLst/>
                        <a:latin typeface="+mn-lt"/>
                      </a:endParaRPr>
                    </a:p>
                  </a:txBody>
                  <a:tcPr marL="5870" marR="5870" marT="5869" marB="0" anchor="ctr">
                    <a:solidFill>
                      <a:srgbClr val="BDDEFF"/>
                    </a:solidFill>
                  </a:tcPr>
                </a:tc>
                <a:tc>
                  <a:txBody>
                    <a:bodyPr/>
                    <a:lstStyle/>
                    <a:p>
                      <a:pPr marL="0" lvl="0" algn="l" defTabSz="914400" rtl="0" eaLnBrk="1" fontAlgn="b" latinLnBrk="0" hangingPunct="1"/>
                      <a:r>
                        <a:rPr lang="en-GB" sz="1400" u="none" strike="noStrike" kern="1200" dirty="0">
                          <a:solidFill>
                            <a:schemeClr val="dk1"/>
                          </a:solidFill>
                          <a:effectLst/>
                          <a:latin typeface="+mn-lt"/>
                          <a:ea typeface="+mn-ea"/>
                          <a:cs typeface="+mn-cs"/>
                        </a:rPr>
                        <a:t>To address</a:t>
                      </a:r>
                      <a:r>
                        <a:rPr lang="en-GB" sz="1400" u="none" strike="noStrike" kern="1200" baseline="0" dirty="0">
                          <a:solidFill>
                            <a:schemeClr val="dk1"/>
                          </a:solidFill>
                          <a:effectLst/>
                          <a:latin typeface="+mn-lt"/>
                          <a:ea typeface="+mn-ea"/>
                          <a:cs typeface="+mn-cs"/>
                        </a:rPr>
                        <a:t> perceived high risk by </a:t>
                      </a:r>
                      <a:r>
                        <a:rPr lang="en-GB" sz="1400" u="none" strike="noStrike" kern="1200" dirty="0">
                          <a:solidFill>
                            <a:schemeClr val="dk1"/>
                          </a:solidFill>
                          <a:effectLst/>
                          <a:latin typeface="+mn-lt"/>
                          <a:ea typeface="+mn-ea"/>
                          <a:cs typeface="+mn-cs"/>
                        </a:rPr>
                        <a:t>partly guaranteeing certain types of investments</a:t>
                      </a:r>
                      <a:r>
                        <a:rPr lang="en-GB" sz="1400" u="none" strike="noStrike" kern="1200" baseline="0" dirty="0">
                          <a:solidFill>
                            <a:schemeClr val="dk1"/>
                          </a:solidFill>
                          <a:effectLst/>
                          <a:latin typeface="+mn-lt"/>
                          <a:ea typeface="+mn-ea"/>
                          <a:cs typeface="+mn-cs"/>
                        </a:rPr>
                        <a:t> (often with the objective of mobilising private capital)</a:t>
                      </a:r>
                      <a:endParaRPr lang="en-GB" sz="1400" u="none" strike="noStrike" kern="1200" dirty="0">
                        <a:solidFill>
                          <a:schemeClr val="dk1"/>
                        </a:solidFill>
                        <a:effectLst/>
                        <a:latin typeface="+mn-lt"/>
                        <a:ea typeface="+mn-ea"/>
                        <a:cs typeface="+mn-cs"/>
                      </a:endParaRPr>
                    </a:p>
                  </a:txBody>
                  <a:tcPr marL="5870" marR="5870" marT="5869" marB="0" anchor="ctr">
                    <a:solidFill>
                      <a:srgbClr val="BDDEFF"/>
                    </a:solidFill>
                  </a:tcPr>
                </a:tc>
                <a:extLst>
                  <a:ext uri="{0D108BD9-81ED-4DB2-BD59-A6C34878D82A}">
                    <a16:rowId xmlns="" xmlns:a16="http://schemas.microsoft.com/office/drawing/2014/main" val="10005"/>
                  </a:ext>
                </a:extLst>
              </a:tr>
            </a:tbl>
          </a:graphicData>
        </a:graphic>
      </p:graphicFrame>
      <p:sp>
        <p:nvSpPr>
          <p:cNvPr id="6" name="Title 5"/>
          <p:cNvSpPr txBox="1">
            <a:spLocks/>
          </p:cNvSpPr>
          <p:nvPr/>
        </p:nvSpPr>
        <p:spPr bwMode="auto">
          <a:xfrm>
            <a:off x="755576" y="548680"/>
            <a:ext cx="504056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US" altLang="en-US" sz="3200" kern="0" dirty="0">
                <a:solidFill>
                  <a:srgbClr val="24439C"/>
                </a:solidFill>
                <a:latin typeface="Arial Rounded MT Bold" panose="020F0704030504030204" pitchFamily="34" charset="0"/>
                <a:ea typeface="Microsoft YaHei" pitchFamily="34" charset="-122"/>
              </a:rPr>
              <a:t>Forms of blending</a:t>
            </a:r>
          </a:p>
        </p:txBody>
      </p:sp>
      <p:sp>
        <p:nvSpPr>
          <p:cNvPr id="7" name="Title 5"/>
          <p:cNvSpPr txBox="1">
            <a:spLocks/>
          </p:cNvSpPr>
          <p:nvPr/>
        </p:nvSpPr>
        <p:spPr bwMode="auto">
          <a:xfrm>
            <a:off x="395536" y="6021288"/>
            <a:ext cx="7344816"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just"/>
            <a:r>
              <a:rPr lang="en-US" altLang="en-US" sz="2400" kern="0" dirty="0">
                <a:solidFill>
                  <a:srgbClr val="24439C"/>
                </a:solidFill>
                <a:latin typeface="Arial Rounded MT Bold" panose="020F0704030504030204" pitchFamily="34" charset="0"/>
                <a:ea typeface="Microsoft YaHei" pitchFamily="34" charset="-122"/>
              </a:rPr>
              <a:t>In Pakistan - mainly TA Grant</a:t>
            </a:r>
          </a:p>
        </p:txBody>
      </p:sp>
    </p:spTree>
    <p:extLst>
      <p:ext uri="{BB962C8B-B14F-4D97-AF65-F5344CB8AC3E}">
        <p14:creationId xmlns:p14="http://schemas.microsoft.com/office/powerpoint/2010/main" val="28332812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614151555"/>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1"/>
          <p:cNvSpPr>
            <a:spLocks noGrp="1"/>
          </p:cNvSpPr>
          <p:nvPr>
            <p:ph type="title" idx="4294967295"/>
          </p:nvPr>
        </p:nvSpPr>
        <p:spPr>
          <a:xfrm>
            <a:off x="-180528" y="1196752"/>
            <a:ext cx="9217024" cy="642982"/>
          </a:xfrm>
          <a:prstGeom prst="rect">
            <a:avLst/>
          </a:prstGeom>
        </p:spPr>
        <p:txBody>
          <a:bodyPr/>
          <a:lstStyle/>
          <a:p>
            <a:pPr marL="342900" indent="-342900">
              <a:spcBef>
                <a:spcPct val="20000"/>
              </a:spcBef>
              <a:buClr>
                <a:schemeClr val="bg1"/>
              </a:buClr>
              <a:buChar char="•"/>
            </a:pPr>
            <a:r>
              <a:rPr lang="en-GB" altLang="en-US" sz="1950" dirty="0">
                <a:solidFill>
                  <a:srgbClr val="FFC000"/>
                </a:solidFill>
                <a:latin typeface="Verdana" pitchFamily="34" charset="0"/>
                <a:ea typeface="+mn-ea"/>
                <a:cs typeface="Arial" pitchFamily="34" charset="0"/>
              </a:rPr>
              <a:t>3 ‘types’ of partners, always a LEAD Financial Institution (FI)</a:t>
            </a:r>
          </a:p>
        </p:txBody>
      </p:sp>
      <p:sp>
        <p:nvSpPr>
          <p:cNvPr id="7" name="Rectangle 4"/>
          <p:cNvSpPr>
            <a:spLocks/>
          </p:cNvSpPr>
          <p:nvPr/>
        </p:nvSpPr>
        <p:spPr bwMode="auto">
          <a:xfrm>
            <a:off x="467544" y="2204864"/>
            <a:ext cx="46799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just" fontAlgn="auto">
              <a:spcBef>
                <a:spcPts val="0"/>
              </a:spcBef>
              <a:spcAft>
                <a:spcPts val="0"/>
              </a:spcAft>
              <a:defRPr/>
            </a:pPr>
            <a:endParaRPr lang="fr-BE" sz="2000" b="0" dirty="0">
              <a:solidFill>
                <a:srgbClr val="001854"/>
              </a:solidFill>
              <a:latin typeface="Calibri"/>
              <a:sym typeface="Futura Std Book" charset="0"/>
            </a:endParaRPr>
          </a:p>
          <a:p>
            <a:pPr marL="457200" indent="-457200" fontAlgn="auto">
              <a:spcBef>
                <a:spcPts val="0"/>
              </a:spcBef>
              <a:spcAft>
                <a:spcPts val="0"/>
              </a:spcAft>
              <a:buFontTx/>
              <a:buAutoNum type="alphaLcParenR"/>
              <a:defRPr/>
            </a:pPr>
            <a:r>
              <a:rPr lang="fr-BE" sz="2000" dirty="0" err="1">
                <a:solidFill>
                  <a:srgbClr val="001854"/>
                </a:solidFill>
                <a:latin typeface="Calibri"/>
                <a:sym typeface="Futura Std Book" charset="0"/>
              </a:rPr>
              <a:t>Multilateral</a:t>
            </a:r>
            <a:r>
              <a:rPr lang="fr-BE" sz="2000" dirty="0">
                <a:solidFill>
                  <a:srgbClr val="001854"/>
                </a:solidFill>
                <a:latin typeface="Calibri"/>
                <a:sym typeface="Futura Std Book" charset="0"/>
              </a:rPr>
              <a:t> </a:t>
            </a:r>
            <a:r>
              <a:rPr lang="fr-BE" sz="2000" b="0" dirty="0" err="1">
                <a:solidFill>
                  <a:srgbClr val="001854"/>
                </a:solidFill>
                <a:latin typeface="Calibri"/>
                <a:sym typeface="Futura Std Book" charset="0"/>
              </a:rPr>
              <a:t>European</a:t>
            </a:r>
            <a:r>
              <a:rPr lang="fr-BE" sz="2000" b="0" dirty="0">
                <a:solidFill>
                  <a:srgbClr val="001854"/>
                </a:solidFill>
                <a:latin typeface="Calibri"/>
                <a:sym typeface="Futura Std Book" charset="0"/>
              </a:rPr>
              <a:t> Finance Institutions (</a:t>
            </a:r>
            <a:r>
              <a:rPr lang="fr-BE" sz="2000" b="0" dirty="0" err="1">
                <a:solidFill>
                  <a:srgbClr val="001854"/>
                </a:solidFill>
                <a:latin typeface="Calibri"/>
                <a:sym typeface="Futura Std Book" charset="0"/>
              </a:rPr>
              <a:t>e.g</a:t>
            </a:r>
            <a:r>
              <a:rPr lang="fr-BE" sz="2000" b="0" dirty="0">
                <a:solidFill>
                  <a:srgbClr val="001854"/>
                </a:solidFill>
                <a:latin typeface="Calibri"/>
                <a:sym typeface="Futura Std Book" charset="0"/>
              </a:rPr>
              <a:t>. EIB,…). </a:t>
            </a:r>
          </a:p>
          <a:p>
            <a:pPr marL="457200" indent="-457200" fontAlgn="auto">
              <a:spcBef>
                <a:spcPts val="0"/>
              </a:spcBef>
              <a:spcAft>
                <a:spcPts val="0"/>
              </a:spcAft>
              <a:buFontTx/>
              <a:buAutoNum type="alphaLcParenR"/>
              <a:defRPr/>
            </a:pPr>
            <a:endParaRPr lang="fr-BE" sz="2000" b="0" dirty="0">
              <a:solidFill>
                <a:srgbClr val="001854"/>
              </a:solidFill>
              <a:latin typeface="Calibri"/>
              <a:sym typeface="Futura Std Book" charset="0"/>
            </a:endParaRPr>
          </a:p>
          <a:p>
            <a:pPr marL="457200" indent="-457200" fontAlgn="auto">
              <a:spcBef>
                <a:spcPts val="0"/>
              </a:spcBef>
              <a:spcAft>
                <a:spcPts val="0"/>
              </a:spcAft>
              <a:buFontTx/>
              <a:buAutoNum type="alphaLcParenR"/>
              <a:defRPr/>
            </a:pPr>
            <a:r>
              <a:rPr lang="en-US" sz="2000" b="0" dirty="0">
                <a:solidFill>
                  <a:srgbClr val="001854"/>
                </a:solidFill>
                <a:latin typeface="Calibri"/>
                <a:sym typeface="Futura Std Book" charset="0"/>
              </a:rPr>
              <a:t>European </a:t>
            </a:r>
            <a:r>
              <a:rPr lang="en-US" sz="2000" dirty="0">
                <a:solidFill>
                  <a:srgbClr val="001854"/>
                </a:solidFill>
                <a:latin typeface="Calibri"/>
                <a:sym typeface="Futura Std Book" charset="0"/>
              </a:rPr>
              <a:t>National</a:t>
            </a:r>
            <a:r>
              <a:rPr lang="en-US" sz="2000" b="0" dirty="0">
                <a:solidFill>
                  <a:srgbClr val="001854"/>
                </a:solidFill>
                <a:latin typeface="Calibri"/>
                <a:sym typeface="Futura Std Book" charset="0"/>
              </a:rPr>
              <a:t> development finance institutions from Member States (e.g. AFD, KfW, AECID, CDP, FMO…)</a:t>
            </a:r>
          </a:p>
          <a:p>
            <a:pPr marL="457200" indent="-457200" fontAlgn="auto">
              <a:spcBef>
                <a:spcPts val="0"/>
              </a:spcBef>
              <a:spcAft>
                <a:spcPts val="0"/>
              </a:spcAft>
              <a:buFontTx/>
              <a:buAutoNum type="alphaLcParenR"/>
              <a:defRPr/>
            </a:pPr>
            <a:endParaRPr lang="en-US" sz="2000" dirty="0">
              <a:solidFill>
                <a:srgbClr val="001854"/>
              </a:solidFill>
              <a:latin typeface="Calibri"/>
              <a:sym typeface="Futura Std Book" charset="0"/>
            </a:endParaRPr>
          </a:p>
          <a:p>
            <a:pPr marL="457200" indent="-457200" fontAlgn="auto">
              <a:spcBef>
                <a:spcPts val="0"/>
              </a:spcBef>
              <a:spcAft>
                <a:spcPts val="0"/>
              </a:spcAft>
              <a:buFontTx/>
              <a:buAutoNum type="alphaLcParenR"/>
              <a:defRPr/>
            </a:pPr>
            <a:r>
              <a:rPr lang="en-GB" sz="2000" dirty="0">
                <a:solidFill>
                  <a:srgbClr val="001854"/>
                </a:solidFill>
                <a:latin typeface="Calibri"/>
                <a:sym typeface="Futura Std Book" charset="0"/>
              </a:rPr>
              <a:t>Regional</a:t>
            </a:r>
            <a:r>
              <a:rPr lang="en-GB" sz="2000" b="0" dirty="0">
                <a:solidFill>
                  <a:srgbClr val="001854"/>
                </a:solidFill>
                <a:latin typeface="Calibri"/>
                <a:sym typeface="Futura Std Book" charset="0"/>
              </a:rPr>
              <a:t> and other multilateral banks: can act as lead (e.g. AfDB in </a:t>
            </a:r>
            <a:r>
              <a:rPr lang="en-GB" sz="2000" b="0" dirty="0" err="1">
                <a:solidFill>
                  <a:srgbClr val="001854"/>
                </a:solidFill>
                <a:latin typeface="Calibri"/>
                <a:sym typeface="Futura Std Book" charset="0"/>
              </a:rPr>
              <a:t>AfIF</a:t>
            </a:r>
            <a:r>
              <a:rPr lang="en-GB" sz="2000" b="0" dirty="0">
                <a:solidFill>
                  <a:srgbClr val="001854"/>
                </a:solidFill>
                <a:latin typeface="Calibri"/>
                <a:sym typeface="Futura Std Book" charset="0"/>
              </a:rPr>
              <a:t>; </a:t>
            </a:r>
            <a:r>
              <a:rPr lang="en-GB" sz="2000" b="0" dirty="0" err="1">
                <a:solidFill>
                  <a:srgbClr val="001854"/>
                </a:solidFill>
                <a:latin typeface="Calibri"/>
                <a:sym typeface="Futura Std Book" charset="0"/>
              </a:rPr>
              <a:t>IaDB</a:t>
            </a:r>
            <a:r>
              <a:rPr lang="en-GB" sz="2000" b="0" dirty="0">
                <a:solidFill>
                  <a:srgbClr val="001854"/>
                </a:solidFill>
                <a:latin typeface="Calibri"/>
                <a:sym typeface="Futura Std Book" charset="0"/>
              </a:rPr>
              <a:t>, CDB in CIF), as co-financiers in others. </a:t>
            </a:r>
            <a:endParaRPr lang="en-US" sz="2000" b="0" dirty="0">
              <a:solidFill>
                <a:srgbClr val="001854"/>
              </a:solidFill>
              <a:latin typeface="Calibri"/>
              <a:sym typeface="Futura Std Book" charset="0"/>
            </a:endParaRPr>
          </a:p>
          <a:p>
            <a:pPr algn="just" fontAlgn="auto">
              <a:spcBef>
                <a:spcPts val="0"/>
              </a:spcBef>
              <a:spcAft>
                <a:spcPts val="0"/>
              </a:spcAft>
              <a:defRPr/>
            </a:pPr>
            <a:endParaRPr lang="en-US" sz="2000" b="0" dirty="0">
              <a:solidFill>
                <a:srgbClr val="001854"/>
              </a:solidFill>
              <a:latin typeface="Calibri"/>
              <a:sym typeface="Futura Std Book" charset="0"/>
            </a:endParaRPr>
          </a:p>
          <a:p>
            <a:pPr algn="just" fontAlgn="auto">
              <a:spcBef>
                <a:spcPts val="0"/>
              </a:spcBef>
              <a:spcAft>
                <a:spcPts val="0"/>
              </a:spcAft>
              <a:defRPr/>
            </a:pPr>
            <a:endParaRPr lang="en-US" sz="2000" b="0" dirty="0">
              <a:solidFill>
                <a:srgbClr val="3B3833"/>
              </a:solidFill>
              <a:latin typeface="Calibri"/>
              <a:sym typeface="Futura Std Book" charset="0"/>
            </a:endParaRPr>
          </a:p>
          <a:p>
            <a:pPr algn="just" fontAlgn="auto">
              <a:spcBef>
                <a:spcPts val="0"/>
              </a:spcBef>
              <a:spcAft>
                <a:spcPts val="0"/>
              </a:spcAft>
              <a:defRPr/>
            </a:pPr>
            <a:endParaRPr lang="en-US" sz="2000" b="0" dirty="0">
              <a:solidFill>
                <a:srgbClr val="3B3833"/>
              </a:solidFill>
              <a:latin typeface="Calibri"/>
              <a:sym typeface="Futura Std Book" charset="0"/>
            </a:endParaRPr>
          </a:p>
        </p:txBody>
      </p:sp>
      <p:sp>
        <p:nvSpPr>
          <p:cNvPr id="9" name="Right Brace 1"/>
          <p:cNvSpPr>
            <a:spLocks/>
          </p:cNvSpPr>
          <p:nvPr/>
        </p:nvSpPr>
        <p:spPr bwMode="auto">
          <a:xfrm>
            <a:off x="5290033" y="2131839"/>
            <a:ext cx="792163" cy="4248150"/>
          </a:xfrm>
          <a:prstGeom prst="rightBrace">
            <a:avLst>
              <a:gd name="adj1" fmla="val 8342"/>
              <a:gd name="adj2" fmla="val 50000"/>
            </a:avLst>
          </a:prstGeom>
          <a:noFill/>
          <a:ln w="9525" algn="ctr">
            <a:solidFill>
              <a:srgbClr val="2D5EC1"/>
            </a:solidFill>
            <a:round/>
            <a:headEnd/>
            <a:tailEnd/>
          </a:ln>
          <a:effectLst/>
        </p:spPr>
        <p:txBody>
          <a:bodyPr anchor="ctr"/>
          <a:lstStyle/>
          <a:p>
            <a:pPr marL="3175" fontAlgn="auto">
              <a:spcBef>
                <a:spcPts val="0"/>
              </a:spcBef>
              <a:spcAft>
                <a:spcPts val="0"/>
              </a:spcAft>
            </a:pPr>
            <a:endParaRPr lang="en-US" sz="1800" b="0">
              <a:solidFill>
                <a:srgbClr val="001854"/>
              </a:solidFill>
              <a:latin typeface="Calibri"/>
            </a:endParaRPr>
          </a:p>
        </p:txBody>
      </p:sp>
      <p:sp>
        <p:nvSpPr>
          <p:cNvPr id="10" name="Oval 1"/>
          <p:cNvSpPr>
            <a:spLocks noChangeArrowheads="1"/>
          </p:cNvSpPr>
          <p:nvPr/>
        </p:nvSpPr>
        <p:spPr bwMode="auto">
          <a:xfrm>
            <a:off x="5868144" y="1979277"/>
            <a:ext cx="2592387" cy="1801812"/>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3175" marR="0" lvl="0" indent="0" defTabSz="914400" eaLnBrk="1" fontAlgn="auto" latinLnBrk="0" hangingPunct="1">
              <a:lnSpc>
                <a:spcPct val="100000"/>
              </a:lnSpc>
              <a:spcBef>
                <a:spcPct val="0"/>
              </a:spcBef>
              <a:spcAft>
                <a:spcPts val="0"/>
              </a:spcAft>
              <a:buClrTx/>
              <a:buSzTx/>
              <a:buFontTx/>
              <a:buNone/>
              <a:tabLst/>
              <a:defRPr/>
            </a:pPr>
            <a:endParaRPr kumimoji="0" lang="en-US" altLang="en-US" sz="1200" b="0" i="0" u="none" strike="noStrike" kern="0" cap="none" spc="0" normalizeH="0" baseline="0" noProof="0">
              <a:ln>
                <a:noFill/>
              </a:ln>
              <a:solidFill>
                <a:srgbClr val="0F5494"/>
              </a:solidFill>
              <a:effectLst/>
              <a:uLnTx/>
              <a:uFillTx/>
              <a:latin typeface="Verdana" pitchFamily="34" charset="0"/>
            </a:endParaRPr>
          </a:p>
        </p:txBody>
      </p:sp>
      <p:sp>
        <p:nvSpPr>
          <p:cNvPr id="11" name="TextBox 6"/>
          <p:cNvSpPr txBox="1">
            <a:spLocks noChangeArrowheads="1"/>
          </p:cNvSpPr>
          <p:nvPr/>
        </p:nvSpPr>
        <p:spPr bwMode="auto">
          <a:xfrm>
            <a:off x="5687962" y="2311064"/>
            <a:ext cx="295275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solidFill>
                  <a:srgbClr val="0F5494"/>
                </a:solidFill>
                <a:effectLst/>
                <a:uLnTx/>
                <a:uFillTx/>
                <a:latin typeface="Verdana" pitchFamily="34" charset="0"/>
              </a:rPr>
              <a:t>‘Lead’ FI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1600" b="0" i="0" u="none" strike="noStrike" kern="0" cap="none" spc="0" normalizeH="0" baseline="0" noProof="0" dirty="0">
                <a:ln>
                  <a:noFill/>
                </a:ln>
                <a:solidFill>
                  <a:srgbClr val="0F5494"/>
                </a:solidFill>
                <a:effectLst/>
                <a:uLnTx/>
                <a:uFillTx/>
                <a:latin typeface="Verdana" pitchFamily="34" charset="0"/>
              </a:rPr>
              <a:t>(entrusted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en-GB" altLang="en-US" sz="1600" b="0" i="0" u="none" strike="noStrike" kern="0" cap="none" spc="0" normalizeH="0" baseline="0" noProof="0" dirty="0">
                <a:ln>
                  <a:noFill/>
                </a:ln>
                <a:solidFill>
                  <a:srgbClr val="0F5494"/>
                </a:solidFill>
                <a:effectLst/>
                <a:uLnTx/>
                <a:uFillTx/>
                <a:latin typeface="Verdana" pitchFamily="34" charset="0"/>
              </a:rPr>
              <a:t>with budget implementation tasks) </a:t>
            </a:r>
          </a:p>
        </p:txBody>
      </p:sp>
      <p:sp>
        <p:nvSpPr>
          <p:cNvPr id="12" name="Title 5"/>
          <p:cNvSpPr txBox="1">
            <a:spLocks/>
          </p:cNvSpPr>
          <p:nvPr/>
        </p:nvSpPr>
        <p:spPr bwMode="auto">
          <a:xfrm>
            <a:off x="755576" y="548680"/>
            <a:ext cx="504056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US" altLang="en-US" sz="3200" kern="0" dirty="0">
                <a:solidFill>
                  <a:srgbClr val="24439C"/>
                </a:solidFill>
                <a:latin typeface="Arial Rounded MT Bold" panose="020F0704030504030204" pitchFamily="34" charset="0"/>
                <a:ea typeface="Microsoft YaHei" pitchFamily="34" charset="-122"/>
              </a:rPr>
              <a:t>Partners for blending</a:t>
            </a:r>
          </a:p>
        </p:txBody>
      </p:sp>
    </p:spTree>
    <p:extLst>
      <p:ext uri="{BB962C8B-B14F-4D97-AF65-F5344CB8AC3E}">
        <p14:creationId xmlns:p14="http://schemas.microsoft.com/office/powerpoint/2010/main" val="1774583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GB" b="0" dirty="0">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Clr>
                <a:srgbClr val="FFFFFF"/>
              </a:buClr>
              <a:buFontTx/>
              <a:buNone/>
            </a:pPr>
            <a:r>
              <a:rPr lang="en-GB" sz="3600" kern="0" dirty="0">
                <a:solidFill>
                  <a:srgbClr val="FFFF00"/>
                </a:solidFill>
                <a:latin typeface="Arial Rounded MT Bold" panose="020F0704030504030204" pitchFamily="34" charset="0"/>
              </a:rPr>
              <a:t>What we do in Pakistan?</a:t>
            </a:r>
          </a:p>
        </p:txBody>
      </p:sp>
      <p:sp>
        <p:nvSpPr>
          <p:cNvPr id="10" name="TextBox 9"/>
          <p:cNvSpPr txBox="1"/>
          <p:nvPr/>
        </p:nvSpPr>
        <p:spPr>
          <a:xfrm>
            <a:off x="1259632" y="1700808"/>
            <a:ext cx="2088232" cy="3939540"/>
          </a:xfrm>
          <a:prstGeom prst="rect">
            <a:avLst/>
          </a:prstGeom>
          <a:noFill/>
        </p:spPr>
        <p:txBody>
          <a:bodyPr wrap="square" rtlCol="0">
            <a:spAutoFit/>
          </a:bodyPr>
          <a:lstStyle/>
          <a:p>
            <a:r>
              <a:rPr lang="en-GB" sz="25000" dirty="0">
                <a:solidFill>
                  <a:srgbClr val="FFFFFF"/>
                </a:solidFill>
                <a:latin typeface="Arial Rounded MT Bold" panose="020F0704030504030204" pitchFamily="34" charset="0"/>
              </a:rPr>
              <a:t>4</a:t>
            </a:r>
          </a:p>
        </p:txBody>
      </p:sp>
    </p:spTree>
    <p:extLst>
      <p:ext uri="{BB962C8B-B14F-4D97-AF65-F5344CB8AC3E}">
        <p14:creationId xmlns:p14="http://schemas.microsoft.com/office/powerpoint/2010/main" val="1442492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185AA5F-5A22-4F45-862A-766CFAF6B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0" y="3076"/>
            <a:ext cx="9144000" cy="6858000"/>
          </a:xfrm>
          <a:prstGeom prst="rect">
            <a:avLst/>
          </a:prstGeom>
          <a:solidFill>
            <a:srgbClr val="0070C0">
              <a:alpha val="0"/>
            </a:srgbClr>
          </a:solidFill>
        </p:spPr>
      </p:pic>
      <p:sp>
        <p:nvSpPr>
          <p:cNvPr id="8" name="Content Placeholder 4">
            <a:extLst>
              <a:ext uri="{FF2B5EF4-FFF2-40B4-BE49-F238E27FC236}">
                <a16:creationId xmlns:a16="http://schemas.microsoft.com/office/drawing/2014/main" xmlns=""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GB" b="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9" name="Straight Connector 8"/>
          <p:cNvCxnSpPr/>
          <p:nvPr/>
        </p:nvCxnSpPr>
        <p:spPr bwMode="auto">
          <a:xfrm>
            <a:off x="323528" y="1412776"/>
            <a:ext cx="0" cy="5472608"/>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0" name="Straight Connector 9"/>
          <p:cNvCxnSpPr/>
          <p:nvPr/>
        </p:nvCxnSpPr>
        <p:spPr bwMode="auto">
          <a:xfrm flipH="1">
            <a:off x="323362" y="2060848"/>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11" name="TextBox 5"/>
          <p:cNvSpPr txBox="1">
            <a:spLocks noChangeArrowheads="1"/>
          </p:cNvSpPr>
          <p:nvPr/>
        </p:nvSpPr>
        <p:spPr bwMode="auto">
          <a:xfrm>
            <a:off x="1763688" y="4319456"/>
            <a:ext cx="6477000" cy="27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har char="•"/>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har char="»"/>
              <a:defRPr sz="2000">
                <a:solidFill>
                  <a:schemeClr val="tx1"/>
                </a:solidFill>
                <a:latin typeface="Verdana" pitchFamily="34" charset="0"/>
                <a:cs typeface="Arial" charset="0"/>
              </a:defRPr>
            </a:lvl9pPr>
          </a:lstStyle>
          <a:p>
            <a:pPr eaLnBrk="1" hangingPunct="1">
              <a:spcBef>
                <a:spcPct val="0"/>
              </a:spcBef>
              <a:buFontTx/>
              <a:buNone/>
            </a:pPr>
            <a:r>
              <a:rPr lang="en-GB" altLang="en-US" sz="2000" dirty="0" smtClean="0">
                <a:solidFill>
                  <a:srgbClr val="FFFFFF"/>
                </a:solidFill>
              </a:rPr>
              <a:t>Total budget € 653 million</a:t>
            </a: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51" y="3949498"/>
            <a:ext cx="3260769" cy="329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68566"/>
            <a:ext cx="2595663" cy="173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4797152"/>
            <a:ext cx="4141273" cy="2401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4901" y="2268566"/>
            <a:ext cx="3768602" cy="2528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5018" y="4778102"/>
            <a:ext cx="2277062" cy="275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2558" y="2268566"/>
            <a:ext cx="3778212" cy="2528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17"/>
          <p:cNvSpPr/>
          <p:nvPr/>
        </p:nvSpPr>
        <p:spPr>
          <a:xfrm>
            <a:off x="10319" y="1268760"/>
            <a:ext cx="9133681" cy="9998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200" dirty="0" smtClean="0">
                <a:solidFill>
                  <a:srgbClr val="0F5494"/>
                </a:solidFill>
              </a:rPr>
              <a:t>EU</a:t>
            </a:r>
            <a:r>
              <a:rPr lang="en-GB" sz="5200" dirty="0" smtClean="0">
                <a:solidFill>
                  <a:prstClr val="white"/>
                </a:solidFill>
              </a:rPr>
              <a:t> </a:t>
            </a:r>
            <a:r>
              <a:rPr lang="en-GB" sz="5200" dirty="0" smtClean="0">
                <a:solidFill>
                  <a:srgbClr val="FFFF00"/>
                </a:solidFill>
              </a:rPr>
              <a:t>cooperation</a:t>
            </a:r>
            <a:endParaRPr lang="en-GB" sz="5200" dirty="0">
              <a:solidFill>
                <a:srgbClr val="FFFF00"/>
              </a:solidFill>
            </a:endParaRPr>
          </a:p>
        </p:txBody>
      </p:sp>
      <p:sp>
        <p:nvSpPr>
          <p:cNvPr id="20" name="Rounded Rectangle 19"/>
          <p:cNvSpPr/>
          <p:nvPr/>
        </p:nvSpPr>
        <p:spPr>
          <a:xfrm>
            <a:off x="-108520" y="1268760"/>
            <a:ext cx="9361040" cy="99980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solidFill>
                  <a:prstClr val="white"/>
                </a:solidFill>
              </a:rPr>
              <a:t>EU </a:t>
            </a:r>
            <a:r>
              <a:rPr lang="en-GB" sz="4800" dirty="0" smtClean="0">
                <a:solidFill>
                  <a:srgbClr val="FFFF00"/>
                </a:solidFill>
              </a:rPr>
              <a:t>cooperation </a:t>
            </a:r>
            <a:r>
              <a:rPr lang="en-GB" sz="4800" dirty="0" smtClean="0">
                <a:solidFill>
                  <a:prstClr val="white"/>
                </a:solidFill>
              </a:rPr>
              <a:t>in Pakistan</a:t>
            </a:r>
            <a:endParaRPr lang="en-GB" sz="4800" dirty="0">
              <a:solidFill>
                <a:prstClr val="white"/>
              </a:solidFill>
            </a:endParaRPr>
          </a:p>
        </p:txBody>
      </p:sp>
      <p:graphicFrame>
        <p:nvGraphicFramePr>
          <p:cNvPr id="19" name="Object 18" title="video"/>
          <p:cNvGraphicFramePr>
            <a:graphicFrameLocks noChangeAspect="1"/>
          </p:cNvGraphicFramePr>
          <p:nvPr>
            <p:extLst>
              <p:ext uri="{D42A27DB-BD31-4B8C-83A1-F6EECF244321}">
                <p14:modId xmlns:p14="http://schemas.microsoft.com/office/powerpoint/2010/main" val="1687289886"/>
              </p:ext>
            </p:extLst>
          </p:nvPr>
        </p:nvGraphicFramePr>
        <p:xfrm>
          <a:off x="8430891" y="1707601"/>
          <a:ext cx="723800" cy="538120"/>
        </p:xfrm>
        <a:graphic>
          <a:graphicData uri="http://schemas.openxmlformats.org/presentationml/2006/ole">
            <mc:AlternateContent xmlns:mc="http://schemas.openxmlformats.org/markup-compatibility/2006">
              <mc:Choice xmlns:v="urn:schemas-microsoft-com:vml" Requires="v">
                <p:oleObj spid="_x0000_s1034" name="Packager Shell Object" showAsIcon="1" r:id="rId10" imgW="2386440" imgH="685800" progId="Package">
                  <p:embed/>
                </p:oleObj>
              </mc:Choice>
              <mc:Fallback>
                <p:oleObj name="Packager Shell Object" showAsIcon="1" r:id="rId10" imgW="2386440" imgH="685800" progId="Package">
                  <p:embed/>
                  <p:pic>
                    <p:nvPicPr>
                      <p:cNvPr id="0" name=""/>
                      <p:cNvPicPr/>
                      <p:nvPr/>
                    </p:nvPicPr>
                    <p:blipFill>
                      <a:blip r:embed="rId11"/>
                      <a:stretch>
                        <a:fillRect/>
                      </a:stretch>
                    </p:blipFill>
                    <p:spPr>
                      <a:xfrm>
                        <a:off x="8430891" y="1707601"/>
                        <a:ext cx="723800" cy="538120"/>
                      </a:xfrm>
                      <a:prstGeom prst="rect">
                        <a:avLst/>
                      </a:prstGeom>
                      <a:solidFill>
                        <a:schemeClr val="bg1">
                          <a:alpha val="70000"/>
                        </a:schemeClr>
                      </a:solidFill>
                    </p:spPr>
                  </p:pic>
                </p:oleObj>
              </mc:Fallback>
            </mc:AlternateContent>
          </a:graphicData>
        </a:graphic>
      </p:graphicFrame>
    </p:spTree>
    <p:extLst>
      <p:ext uri="{BB962C8B-B14F-4D97-AF65-F5344CB8AC3E}">
        <p14:creationId xmlns:p14="http://schemas.microsoft.com/office/powerpoint/2010/main" val="28881005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2" name="Title 1"/>
          <p:cNvSpPr>
            <a:spLocks noGrp="1"/>
          </p:cNvSpPr>
          <p:nvPr>
            <p:ph type="title"/>
          </p:nvPr>
        </p:nvSpPr>
        <p:spPr>
          <a:xfrm>
            <a:off x="291183" y="908720"/>
            <a:ext cx="8647157" cy="936625"/>
          </a:xfrm>
        </p:spPr>
        <p:txBody>
          <a:bodyPr>
            <a:normAutofit/>
          </a:bodyPr>
          <a:lstStyle/>
          <a:p>
            <a:r>
              <a:rPr lang="en-GB" sz="32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3 Thematic focal areas of cooperation</a:t>
            </a:r>
            <a:endParaRPr lang="en-GB" sz="32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2" name="Straight Connector 11"/>
          <p:cNvCxnSpPr/>
          <p:nvPr/>
        </p:nvCxnSpPr>
        <p:spPr bwMode="auto">
          <a:xfrm>
            <a:off x="323528" y="1124744"/>
            <a:ext cx="0" cy="5472608"/>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27" name="Straight Connector 26"/>
          <p:cNvCxnSpPr/>
          <p:nvPr/>
        </p:nvCxnSpPr>
        <p:spPr bwMode="auto">
          <a:xfrm flipH="1">
            <a:off x="323362" y="1772816"/>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3" y="1738907"/>
            <a:ext cx="6336704" cy="271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71600" y="3507105"/>
            <a:ext cx="1872208" cy="707886"/>
          </a:xfrm>
          <a:prstGeom prst="rect">
            <a:avLst/>
          </a:prstGeom>
          <a:noFill/>
        </p:spPr>
        <p:txBody>
          <a:bodyPr wrap="square">
            <a:spAutoFit/>
          </a:bodyPr>
          <a:lstStyle/>
          <a:p>
            <a:pPr>
              <a:defRPr/>
            </a:pPr>
            <a:r>
              <a:rPr lang="en-GB" sz="2000" dirty="0">
                <a:solidFill>
                  <a:srgbClr val="D5E0E7">
                    <a:lumMod val="10000"/>
                  </a:srgbClr>
                </a:solidFill>
              </a:rPr>
              <a:t>340 million</a:t>
            </a:r>
          </a:p>
          <a:p>
            <a:pPr algn="ctr">
              <a:defRPr/>
            </a:pPr>
            <a:r>
              <a:rPr lang="en-GB" sz="2000" dirty="0">
                <a:solidFill>
                  <a:srgbClr val="D5E0E7">
                    <a:lumMod val="10000"/>
                  </a:srgbClr>
                </a:solidFill>
              </a:rPr>
              <a:t>52%</a:t>
            </a:r>
          </a:p>
        </p:txBody>
      </p:sp>
      <p:sp>
        <p:nvSpPr>
          <p:cNvPr id="11" name="TextBox 10"/>
          <p:cNvSpPr txBox="1"/>
          <p:nvPr/>
        </p:nvSpPr>
        <p:spPr>
          <a:xfrm>
            <a:off x="3076248" y="3440941"/>
            <a:ext cx="1839375" cy="707886"/>
          </a:xfrm>
          <a:prstGeom prst="rect">
            <a:avLst/>
          </a:prstGeom>
          <a:noFill/>
        </p:spPr>
        <p:txBody>
          <a:bodyPr wrap="square">
            <a:spAutoFit/>
          </a:bodyPr>
          <a:lstStyle/>
          <a:p>
            <a:pPr>
              <a:defRPr/>
            </a:pPr>
            <a:r>
              <a:rPr lang="en-GB" sz="2000" dirty="0">
                <a:solidFill>
                  <a:srgbClr val="D5E0E7">
                    <a:lumMod val="10000"/>
                  </a:srgbClr>
                </a:solidFill>
              </a:rPr>
              <a:t>210 million</a:t>
            </a:r>
          </a:p>
          <a:p>
            <a:pPr algn="ctr">
              <a:defRPr/>
            </a:pPr>
            <a:r>
              <a:rPr lang="en-GB" sz="2000" dirty="0">
                <a:solidFill>
                  <a:srgbClr val="D5E0E7">
                    <a:lumMod val="10000"/>
                  </a:srgbClr>
                </a:solidFill>
              </a:rPr>
              <a:t>32%</a:t>
            </a:r>
          </a:p>
        </p:txBody>
      </p:sp>
      <p:sp>
        <p:nvSpPr>
          <p:cNvPr id="13" name="TextBox 12"/>
          <p:cNvSpPr txBox="1"/>
          <p:nvPr/>
        </p:nvSpPr>
        <p:spPr>
          <a:xfrm>
            <a:off x="5076056" y="3658333"/>
            <a:ext cx="1944216" cy="646331"/>
          </a:xfrm>
          <a:prstGeom prst="rect">
            <a:avLst/>
          </a:prstGeom>
          <a:noFill/>
        </p:spPr>
        <p:txBody>
          <a:bodyPr wrap="square">
            <a:spAutoFit/>
          </a:bodyPr>
          <a:lstStyle/>
          <a:p>
            <a:pPr>
              <a:defRPr/>
            </a:pPr>
            <a:r>
              <a:rPr lang="en-GB" sz="1800" dirty="0">
                <a:solidFill>
                  <a:srgbClr val="D5E0E7">
                    <a:lumMod val="10000"/>
                  </a:srgbClr>
                </a:solidFill>
              </a:rPr>
              <a:t>97 million</a:t>
            </a:r>
          </a:p>
          <a:p>
            <a:pPr algn="ctr">
              <a:defRPr/>
            </a:pPr>
            <a:r>
              <a:rPr lang="en-GB" sz="1800" dirty="0">
                <a:solidFill>
                  <a:srgbClr val="D5E0E7">
                    <a:lumMod val="10000"/>
                  </a:srgbClr>
                </a:solidFill>
              </a:rPr>
              <a:t>15%</a:t>
            </a:r>
          </a:p>
        </p:txBody>
      </p:sp>
      <p:sp>
        <p:nvSpPr>
          <p:cNvPr id="14" name="TextBox 5"/>
          <p:cNvSpPr txBox="1">
            <a:spLocks noChangeArrowheads="1"/>
          </p:cNvSpPr>
          <p:nvPr/>
        </p:nvSpPr>
        <p:spPr bwMode="auto">
          <a:xfrm>
            <a:off x="1763688" y="4031424"/>
            <a:ext cx="6477000" cy="27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har char="•"/>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har char="»"/>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har char="»"/>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har char="»"/>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har char="»"/>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har char="»"/>
              <a:defRPr sz="2000">
                <a:solidFill>
                  <a:schemeClr val="tx1"/>
                </a:solidFill>
                <a:latin typeface="Verdana" pitchFamily="34" charset="0"/>
                <a:cs typeface="Arial" charset="0"/>
              </a:defRPr>
            </a:lvl9pPr>
          </a:lstStyle>
          <a:p>
            <a:pPr eaLnBrk="1" hangingPunct="1">
              <a:spcBef>
                <a:spcPct val="0"/>
              </a:spcBef>
              <a:buFontTx/>
              <a:buNone/>
            </a:pPr>
            <a:r>
              <a:rPr lang="en-GB" altLang="en-US" sz="2000" dirty="0" smtClean="0">
                <a:solidFill>
                  <a:srgbClr val="FFFFFF"/>
                </a:solidFill>
              </a:rPr>
              <a:t>Total budget € 653 million</a:t>
            </a:r>
          </a:p>
        </p:txBody>
      </p:sp>
      <p:sp>
        <p:nvSpPr>
          <p:cNvPr id="4" name="TextBox 3"/>
          <p:cNvSpPr txBox="1"/>
          <p:nvPr/>
        </p:nvSpPr>
        <p:spPr>
          <a:xfrm>
            <a:off x="467544" y="5157192"/>
            <a:ext cx="7992888" cy="1077218"/>
          </a:xfrm>
          <a:prstGeom prst="rect">
            <a:avLst/>
          </a:prstGeom>
          <a:noFill/>
          <a:ln w="28575">
            <a:solidFill>
              <a:srgbClr val="0F5494"/>
            </a:solidFill>
          </a:ln>
        </p:spPr>
        <p:txBody>
          <a:bodyPr wrap="square" rtlCol="0">
            <a:spAutoFit/>
          </a:bodyPr>
          <a:lstStyle/>
          <a:p>
            <a:pPr marL="1143000" indent="-1143000">
              <a:buFont typeface="Wingdings" panose="05000000000000000000" pitchFamily="2" charset="2"/>
              <a:buChar char="Ø"/>
            </a:pPr>
            <a:r>
              <a:rPr lang="en-GB" sz="1600" dirty="0" smtClean="0">
                <a:solidFill>
                  <a:srgbClr val="0F5494"/>
                </a:solidFill>
              </a:rPr>
              <a:t>MIP 2007-2013 – EUR 398 Million</a:t>
            </a:r>
          </a:p>
          <a:p>
            <a:pPr marL="1143000" indent="-1143000">
              <a:buFont typeface="Wingdings" panose="05000000000000000000" pitchFamily="2" charset="2"/>
              <a:buChar char="Ø"/>
            </a:pPr>
            <a:r>
              <a:rPr lang="en-GB" sz="1600" dirty="0" smtClean="0">
                <a:solidFill>
                  <a:srgbClr val="0F5494"/>
                </a:solidFill>
              </a:rPr>
              <a:t>MIP 2014-2020 – EUR 605 Million</a:t>
            </a:r>
          </a:p>
          <a:p>
            <a:pPr marL="1143000" indent="-1143000">
              <a:buFont typeface="Wingdings" panose="05000000000000000000" pitchFamily="2" charset="2"/>
              <a:buChar char="Ø"/>
            </a:pPr>
            <a:r>
              <a:rPr lang="en-GB" sz="1600" dirty="0" smtClean="0">
                <a:solidFill>
                  <a:srgbClr val="0F5494"/>
                </a:solidFill>
              </a:rPr>
              <a:t>MIP 2021-2027 – Programming starts early 2020</a:t>
            </a:r>
          </a:p>
          <a:p>
            <a:pPr marL="1143000" indent="-1143000">
              <a:buFont typeface="Wingdings" panose="05000000000000000000" pitchFamily="2" charset="2"/>
              <a:buChar char="Ø"/>
            </a:pPr>
            <a:r>
              <a:rPr lang="en-GB" sz="1600" dirty="0" smtClean="0">
                <a:solidFill>
                  <a:srgbClr val="0F5494"/>
                </a:solidFill>
              </a:rPr>
              <a:t>regional indicative programmes</a:t>
            </a:r>
            <a:endParaRPr lang="en-GB" sz="1600" dirty="0">
              <a:solidFill>
                <a:srgbClr val="0F5494"/>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82153">
            <a:off x="7511688" y="3389126"/>
            <a:ext cx="1158646" cy="1184742"/>
          </a:xfrm>
          <a:prstGeom prst="rect">
            <a:avLst/>
          </a:prstGeom>
        </p:spPr>
      </p:pic>
      <p:sp>
        <p:nvSpPr>
          <p:cNvPr id="3" name="Rounded Rectangle 2"/>
          <p:cNvSpPr/>
          <p:nvPr/>
        </p:nvSpPr>
        <p:spPr>
          <a:xfrm>
            <a:off x="467544" y="4581128"/>
            <a:ext cx="79928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rPr>
              <a:t>Funded by Development &amp; Cooperation Instrument</a:t>
            </a:r>
            <a:endParaRPr lang="en-GB" sz="2800" dirty="0">
              <a:solidFill>
                <a:srgbClr val="FFFFFF"/>
              </a:solidFill>
            </a:endParaRPr>
          </a:p>
        </p:txBody>
      </p:sp>
    </p:spTree>
    <p:extLst>
      <p:ext uri="{BB962C8B-B14F-4D97-AF65-F5344CB8AC3E}">
        <p14:creationId xmlns:p14="http://schemas.microsoft.com/office/powerpoint/2010/main" val="2304912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sp>
        <p:nvSpPr>
          <p:cNvPr id="10" name="Rectangle 9"/>
          <p:cNvSpPr/>
          <p:nvPr/>
        </p:nvSpPr>
        <p:spPr>
          <a:xfrm>
            <a:off x="2710139" y="3289962"/>
            <a:ext cx="3888431" cy="954107"/>
          </a:xfrm>
          <a:prstGeom prst="rect">
            <a:avLst/>
          </a:prstGeom>
        </p:spPr>
        <p:txBody>
          <a:bodyPr wrap="square">
            <a:spAutoFit/>
          </a:bodyPr>
          <a:lstStyle/>
          <a:p>
            <a:pPr lvl="0" algn="ctr" eaLnBrk="0" hangingPunct="0"/>
            <a:r>
              <a:rPr lang="en-GB" sz="2800" kern="0" dirty="0">
                <a:solidFill>
                  <a:srgbClr val="24439C"/>
                </a:solidFill>
                <a:latin typeface="Arial Rounded MT Bold" panose="020F0704030504030204" pitchFamily="34" charset="0"/>
                <a:ea typeface="+mj-ea"/>
                <a:cs typeface="+mj-cs"/>
              </a:rPr>
              <a:t>What happens in the world</a:t>
            </a:r>
            <a:endParaRPr lang="en-GB" sz="2800" kern="0" dirty="0">
              <a:solidFill>
                <a:srgbClr val="0F5494"/>
              </a:solidFill>
              <a:latin typeface="Arial Rounded MT Bold" panose="020F0704030504030204" pitchFamily="34" charset="0"/>
              <a:ea typeface="+mj-ea"/>
              <a:cs typeface="+mj-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421" y="1322378"/>
            <a:ext cx="7247166" cy="4933321"/>
          </a:xfrm>
          <a:prstGeom prst="rect">
            <a:avLst/>
          </a:prstGeom>
        </p:spPr>
      </p:pic>
    </p:spTree>
    <p:extLst>
      <p:ext uri="{BB962C8B-B14F-4D97-AF65-F5344CB8AC3E}">
        <p14:creationId xmlns:p14="http://schemas.microsoft.com/office/powerpoint/2010/main" val="3886546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14" name="Content Placeholder 2"/>
          <p:cNvSpPr>
            <a:spLocks noGrp="1"/>
          </p:cNvSpPr>
          <p:nvPr>
            <p:ph idx="1"/>
          </p:nvPr>
        </p:nvSpPr>
        <p:spPr>
          <a:xfrm>
            <a:off x="344142" y="1859956"/>
            <a:ext cx="8548338" cy="2430337"/>
          </a:xfrm>
        </p:spPr>
        <p:txBody>
          <a:bodyPr>
            <a:noAutofit/>
          </a:bodyPr>
          <a:lstStyle/>
          <a:p>
            <a:pPr indent="0" algn="just">
              <a:lnSpc>
                <a:spcPct val="120000"/>
              </a:lnSpc>
              <a:spcAft>
                <a:spcPts val="600"/>
              </a:spcAft>
              <a:buNone/>
            </a:pPr>
            <a:r>
              <a:rPr lang="en-GB" sz="16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Budget</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 EUR </a:t>
            </a:r>
            <a:r>
              <a:rPr lang="en-GB" sz="1600" b="1" dirty="0">
                <a:solidFill>
                  <a:srgbClr val="0F5494"/>
                </a:solidFill>
                <a:latin typeface="Segoe UI" panose="020B0502040204020203" pitchFamily="34" charset="0"/>
                <a:ea typeface="Segoe UI" panose="020B0502040204020203" pitchFamily="34" charset="0"/>
                <a:cs typeface="Segoe UI" panose="020B0502040204020203" pitchFamily="34" charset="0"/>
              </a:rPr>
              <a:t>80 </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M - </a:t>
            </a:r>
            <a:r>
              <a:rPr lang="en-GB" sz="1600" b="1" dirty="0">
                <a:solidFill>
                  <a:srgbClr val="0F5494"/>
                </a:solidFill>
                <a:latin typeface="Segoe UI" panose="020B0502040204020203" pitchFamily="34" charset="0"/>
                <a:ea typeface="Segoe UI" panose="020B0502040204020203" pitchFamily="34" charset="0"/>
                <a:cs typeface="Segoe UI" panose="020B0502040204020203" pitchFamily="34" charset="0"/>
              </a:rPr>
              <a:t>of </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which budget support to KP Provincial Government EUR 57.125 M and complementary support of 22.875 M </a:t>
            </a:r>
          </a:p>
          <a:p>
            <a:pPr indent="0" algn="just">
              <a:lnSpc>
                <a:spcPct val="120000"/>
              </a:lnSpc>
              <a:spcAft>
                <a:spcPts val="600"/>
              </a:spcAft>
              <a:buNone/>
            </a:pPr>
            <a:r>
              <a:rPr lang="en-GB" sz="16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a:t>
            </a:r>
            <a:r>
              <a:rPr lang="en-GB" sz="16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coverage </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- 13 KP districts including 8 districts of </a:t>
            </a:r>
            <a:r>
              <a:rPr lang="en-GB" sz="1600" b="1"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Malakand</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Division and Haripur, </a:t>
            </a:r>
            <a:r>
              <a:rPr lang="en-GB" sz="1600" b="1"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Nowshera</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600" b="1"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Swabi</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600" b="1"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Torghar</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and </a:t>
            </a:r>
            <a:r>
              <a:rPr lang="en-GB" sz="1600" b="1"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Battagram</a:t>
            </a:r>
            <a:endPar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lgn="just">
              <a:lnSpc>
                <a:spcPct val="120000"/>
              </a:lnSpc>
              <a:spcAft>
                <a:spcPts val="600"/>
              </a:spcAft>
              <a:buNone/>
            </a:pPr>
            <a:r>
              <a:rPr lang="en-GB" sz="16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t>
            </a:r>
            <a:r>
              <a:rPr lang="en-GB" sz="16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ain objective </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US"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To establish a financial and institutional mechanism and procedures for the implementation of </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Community Driven Local Development (CDLD) policy in KP Province</a:t>
            </a:r>
          </a:p>
          <a:p>
            <a:pPr indent="0">
              <a:lnSpc>
                <a:spcPct val="100000"/>
              </a:lnSpc>
              <a:spcAft>
                <a:spcPts val="600"/>
              </a:spcAft>
              <a:buNone/>
            </a:pPr>
            <a:endParaRPr lang="en-US"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916832"/>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10" name="Rounded Rectangle 9"/>
          <p:cNvSpPr/>
          <p:nvPr/>
        </p:nvSpPr>
        <p:spPr>
          <a:xfrm>
            <a:off x="755576" y="548680"/>
            <a:ext cx="6840760"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1</a:t>
            </a:r>
            <a:endParaRPr lang="en-GB" sz="1600" dirty="0">
              <a:solidFill>
                <a:srgbClr val="FFFFFF"/>
              </a:solidFill>
            </a:endParaRPr>
          </a:p>
        </p:txBody>
      </p:sp>
      <p:sp>
        <p:nvSpPr>
          <p:cNvPr id="3" name="TextBox 2"/>
          <p:cNvSpPr txBox="1"/>
          <p:nvPr/>
        </p:nvSpPr>
        <p:spPr>
          <a:xfrm>
            <a:off x="333079" y="4760743"/>
            <a:ext cx="6399161" cy="1985159"/>
          </a:xfrm>
          <a:prstGeom prst="rect">
            <a:avLst/>
          </a:prstGeom>
          <a:noFill/>
          <a:ln w="25400" cmpd="sng">
            <a:solidFill>
              <a:srgbClr val="EE7D32"/>
            </a:solidFill>
          </a:ln>
        </p:spPr>
        <p:txBody>
          <a:bodyPr wrap="square" rtlCol="0">
            <a:spAutoFit/>
          </a:bodyPr>
          <a:lstStyle/>
          <a:p>
            <a:pPr marL="285750" indent="-285750">
              <a:spcAft>
                <a:spcPts val="600"/>
              </a:spcAft>
              <a:buFont typeface="Arial" panose="020B0604020202020204" pitchFamily="34" charset="0"/>
              <a:buChar char="•"/>
            </a:pPr>
            <a:r>
              <a:rPr lang="en-US" sz="1400" dirty="0">
                <a:solidFill>
                  <a:srgbClr val="0F5494"/>
                </a:solidFill>
                <a:latin typeface="Segoe UI" panose="020B0502040204020203" pitchFamily="34" charset="0"/>
                <a:ea typeface="Segoe UI" panose="020B0502040204020203" pitchFamily="34" charset="0"/>
                <a:cs typeface="Segoe UI" panose="020B0502040204020203" pitchFamily="34" charset="0"/>
              </a:rPr>
              <a:t>4,599 community-based projects approved (worth of PKR 5.5 billion)</a:t>
            </a:r>
            <a:endParaRPr lang="en-GB" sz="1400"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1400" dirty="0">
                <a:solidFill>
                  <a:srgbClr val="0F5494"/>
                </a:solidFill>
                <a:latin typeface="Segoe UI" panose="020B0502040204020203" pitchFamily="34" charset="0"/>
                <a:ea typeface="Segoe UI" panose="020B0502040204020203" pitchFamily="34" charset="0"/>
                <a:cs typeface="Segoe UI" panose="020B0502040204020203" pitchFamily="34" charset="0"/>
              </a:rPr>
              <a:t>904 Women specific projects approved (0.7 million beneficiaries)</a:t>
            </a:r>
          </a:p>
          <a:p>
            <a:pPr marL="285750" indent="-285750">
              <a:spcAft>
                <a:spcPts val="600"/>
              </a:spcAft>
              <a:buFont typeface="Arial" panose="020B0604020202020204" pitchFamily="34" charset="0"/>
              <a:buChar char="•"/>
            </a:pPr>
            <a:r>
              <a:rPr lang="en-GB" sz="1400" dirty="0">
                <a:solidFill>
                  <a:srgbClr val="0F5494"/>
                </a:solidFill>
                <a:latin typeface="Segoe UI" panose="020B0502040204020203" pitchFamily="34" charset="0"/>
                <a:ea typeface="Segoe UI" panose="020B0502040204020203" pitchFamily="34" charset="0"/>
                <a:cs typeface="Segoe UI" panose="020B0502040204020203" pitchFamily="34" charset="0"/>
              </a:rPr>
              <a:t>3.4 million total beneficiaries</a:t>
            </a:r>
          </a:p>
          <a:p>
            <a:pPr marL="285750" indent="-285750">
              <a:spcAft>
                <a:spcPts val="600"/>
              </a:spcAft>
              <a:buFont typeface="Arial" panose="020B0604020202020204" pitchFamily="34" charset="0"/>
              <a:buChar char="•"/>
            </a:pPr>
            <a:r>
              <a:rPr lang="en-US" sz="1400" dirty="0">
                <a:solidFill>
                  <a:srgbClr val="0F5494"/>
                </a:solidFill>
                <a:latin typeface="Segoe UI" panose="020B0502040204020203" pitchFamily="34" charset="0"/>
                <a:ea typeface="Segoe UI" panose="020B0502040204020203" pitchFamily="34" charset="0"/>
                <a:cs typeface="Segoe UI" panose="020B0502040204020203" pitchFamily="34" charset="0"/>
              </a:rPr>
              <a:t>PKR 4.5 billion disbursed to CBOs </a:t>
            </a:r>
            <a:endParaRPr lang="en-GB" sz="1400"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1400" dirty="0">
                <a:solidFill>
                  <a:srgbClr val="0F5494"/>
                </a:solidFill>
                <a:latin typeface="Segoe UI" panose="020B0502040204020203" pitchFamily="34" charset="0"/>
                <a:ea typeface="Segoe UI" panose="020B0502040204020203" pitchFamily="34" charset="0"/>
                <a:cs typeface="Segoe UI" panose="020B0502040204020203" pitchFamily="34" charset="0"/>
              </a:rPr>
              <a:t>1549 Village Council Development Plans </a:t>
            </a:r>
            <a:r>
              <a:rPr lang="en-US" sz="14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prepared </a:t>
            </a:r>
            <a:r>
              <a:rPr lang="en-US" sz="1400" dirty="0">
                <a:solidFill>
                  <a:srgbClr val="0F5494"/>
                </a:solidFill>
                <a:latin typeface="Segoe UI" panose="020B0502040204020203" pitchFamily="34" charset="0"/>
                <a:ea typeface="Segoe UI" panose="020B0502040204020203" pitchFamily="34" charset="0"/>
                <a:cs typeface="Segoe UI" panose="020B0502040204020203" pitchFamily="34" charset="0"/>
              </a:rPr>
              <a:t>by all </a:t>
            </a:r>
            <a:r>
              <a:rPr lang="en-US" sz="14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Village Councils / </a:t>
            </a:r>
            <a:r>
              <a:rPr lang="en-US" sz="14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Neighbourhood</a:t>
            </a:r>
            <a:r>
              <a:rPr lang="en-US" sz="14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Councils 13 </a:t>
            </a:r>
            <a:r>
              <a:rPr lang="en-US" sz="1400" dirty="0">
                <a:solidFill>
                  <a:srgbClr val="0F5494"/>
                </a:solidFill>
                <a:latin typeface="Segoe UI" panose="020B0502040204020203" pitchFamily="34" charset="0"/>
                <a:ea typeface="Segoe UI" panose="020B0502040204020203" pitchFamily="34" charset="0"/>
                <a:cs typeface="Segoe UI" panose="020B0502040204020203" pitchFamily="34" charset="0"/>
              </a:rPr>
              <a:t>Districts</a:t>
            </a:r>
            <a:endParaRPr lang="en-GB" sz="1400"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endParaRPr lang="en-GB" sz="14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4290293"/>
            <a:ext cx="2411760" cy="1587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25886" y="4347169"/>
            <a:ext cx="2076880" cy="41357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
        <p:nvSpPr>
          <p:cNvPr id="5" name="TextBox 4"/>
          <p:cNvSpPr txBox="1"/>
          <p:nvPr/>
        </p:nvSpPr>
        <p:spPr>
          <a:xfrm>
            <a:off x="321072" y="1152128"/>
            <a:ext cx="8404322" cy="923330"/>
          </a:xfrm>
          <a:prstGeom prst="rect">
            <a:avLst/>
          </a:prstGeom>
          <a:noFill/>
        </p:spPr>
        <p:txBody>
          <a:bodyPr wrap="square" rtlCol="0">
            <a:spAutoFit/>
          </a:bodyPr>
          <a:lstStyle/>
          <a:p>
            <a:r>
              <a:rPr lang="en-GB" sz="1800" dirty="0">
                <a:solidFill>
                  <a:srgbClr val="EE7D32"/>
                </a:solidFill>
                <a:latin typeface="Segoe UI" panose="020B0502040204020203" pitchFamily="34" charset="0"/>
                <a:ea typeface="Segoe UI" panose="020B0502040204020203" pitchFamily="34" charset="0"/>
                <a:cs typeface="Segoe UI" panose="020B0502040204020203" pitchFamily="34" charset="0"/>
              </a:rPr>
              <a:t>KP District Governance and Community Development Programme  </a:t>
            </a:r>
            <a:endParaRPr lang="en-GB" sz="1800" dirty="0" smtClean="0">
              <a:solidFill>
                <a:srgbClr val="EE7D32"/>
              </a:solidFill>
              <a:latin typeface="Segoe UI" panose="020B0502040204020203" pitchFamily="34" charset="0"/>
              <a:ea typeface="Segoe UI" panose="020B0502040204020203" pitchFamily="34" charset="0"/>
              <a:cs typeface="Segoe UI" panose="020B0502040204020203" pitchFamily="34" charset="0"/>
            </a:endParaRPr>
          </a:p>
          <a:p>
            <a:r>
              <a:rPr lang="en-GB" sz="1800"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(KP DGCD, 10/2014 </a:t>
            </a:r>
            <a:r>
              <a:rPr lang="en-GB" sz="1800" dirty="0">
                <a:solidFill>
                  <a:srgbClr val="EE7D32"/>
                </a:solidFill>
                <a:latin typeface="Segoe UI" panose="020B0502040204020203" pitchFamily="34" charset="0"/>
                <a:ea typeface="Segoe UI" panose="020B0502040204020203" pitchFamily="34" charset="0"/>
                <a:cs typeface="Segoe UI" panose="020B0502040204020203" pitchFamily="34" charset="0"/>
              </a:rPr>
              <a:t>– 06/2020, EUR 80 M) </a:t>
            </a:r>
          </a:p>
          <a:p>
            <a:endParaRPr lang="en-GB" sz="1800" dirty="0"/>
          </a:p>
        </p:txBody>
      </p:sp>
    </p:spTree>
    <p:extLst>
      <p:ext uri="{BB962C8B-B14F-4D97-AF65-F5344CB8AC3E}">
        <p14:creationId xmlns:p14="http://schemas.microsoft.com/office/powerpoint/2010/main" val="34946597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457200" y="1088480"/>
            <a:ext cx="8229600" cy="936625"/>
          </a:xfrm>
        </p:spPr>
        <p:txBody>
          <a:bodyPr vert="horz" lIns="91440" tIns="45720" rIns="91440" bIns="45720" rtlCol="0" anchor="ctr">
            <a:normAutofit/>
          </a:bodyPr>
          <a:lstStyle/>
          <a:p>
            <a:pPr>
              <a:spcBef>
                <a:spcPts val="1000"/>
              </a:spcBef>
              <a:spcAft>
                <a:spcPts val="600"/>
              </a:spcAft>
              <a:buClr>
                <a:srgbClr val="0F5494"/>
              </a:buClr>
              <a:buSzPct val="120000"/>
            </a:pP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Sindh Union Council and Community Economic Strengthening Support Programme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SUCCESS, 08/2015-08/2021, EUR 82 M)</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b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323528" y="1905423"/>
            <a:ext cx="6264696" cy="1623998"/>
          </a:xfrm>
        </p:spPr>
        <p:txBody>
          <a:bodyPr>
            <a:normAutofit fontScale="85000" lnSpcReduction="20000"/>
          </a:bodyPr>
          <a:lstStyle/>
          <a:p>
            <a:pPr indent="0" algn="just">
              <a:lnSpc>
                <a:spcPct val="140000"/>
              </a:lnSpc>
              <a:spcBef>
                <a:spcPts val="0"/>
              </a:spcBef>
              <a:buNone/>
            </a:pPr>
            <a:r>
              <a:rPr lang="en-GB" sz="21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2100"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  8 districts of Sindh</a:t>
            </a:r>
          </a:p>
          <a:p>
            <a:pPr indent="0" algn="just">
              <a:lnSpc>
                <a:spcPct val="140000"/>
              </a:lnSpc>
              <a:spcAft>
                <a:spcPts val="600"/>
              </a:spcAft>
              <a:buNone/>
            </a:pPr>
            <a:r>
              <a:rPr lang="en-GB" sz="21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2100"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 </a:t>
            </a:r>
            <a:r>
              <a:rPr lang="en-US" sz="2100"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Stimulate community-driven local development initiatives to reduce poverty and paying particular attention to empowering women.</a:t>
            </a:r>
            <a:endParaRPr lang="en-GB" sz="2100"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GB" sz="29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600"/>
              </a:spcAft>
              <a:buFontTx/>
              <a:buChar char="-"/>
            </a:pPr>
            <a:endPar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916832"/>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693615"/>
            <a:ext cx="2310421" cy="201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755576" y="453430"/>
            <a:ext cx="6840760"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2</a:t>
            </a:r>
            <a:endParaRPr lang="en-GB" sz="1600" dirty="0">
              <a:solidFill>
                <a:srgbClr val="FFFFFF"/>
              </a:solidFill>
            </a:endParaRPr>
          </a:p>
        </p:txBody>
      </p:sp>
      <p:sp>
        <p:nvSpPr>
          <p:cNvPr id="2" name="TextBox 1"/>
          <p:cNvSpPr txBox="1"/>
          <p:nvPr/>
        </p:nvSpPr>
        <p:spPr>
          <a:xfrm>
            <a:off x="314445" y="3815548"/>
            <a:ext cx="8592201" cy="2862322"/>
          </a:xfrm>
          <a:prstGeom prst="rect">
            <a:avLst/>
          </a:prstGeom>
          <a:noFill/>
          <a:ln w="25400" cmpd="sng">
            <a:solidFill>
              <a:srgbClr val="EE7D32"/>
            </a:solidFill>
          </a:ln>
        </p:spPr>
        <p:txBody>
          <a:bodyPr wrap="square" rtlCol="0">
            <a:spAutoFit/>
          </a:bodyPr>
          <a:lstStyle>
            <a:defPPr>
              <a:defRPr lang="en-GB"/>
            </a:defPPr>
            <a:lvl1pPr marL="0" indent="0" algn="just">
              <a:lnSpc>
                <a:spcPct val="120000"/>
              </a:lnSpc>
              <a:spcBef>
                <a:spcPts val="0"/>
              </a:spcBef>
              <a:buFont typeface="Arial" panose="020B0604020202020204" pitchFamily="34" charset="0"/>
              <a:buNone/>
              <a:defRPr sz="18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marL="285750" indent="-285750">
              <a:buFont typeface="Arial" panose="020B0604020202020204" pitchFamily="34" charset="0"/>
              <a:buChar char="•"/>
            </a:pPr>
            <a:r>
              <a:rPr lang="en-US" sz="1500" dirty="0"/>
              <a:t>Sindh Poverty Reduction Strategy </a:t>
            </a:r>
            <a:r>
              <a:rPr lang="en-US" sz="1500" dirty="0" smtClean="0"/>
              <a:t>adopted and being implemented.</a:t>
            </a:r>
          </a:p>
          <a:p>
            <a:pPr marL="285750" indent="-285750">
              <a:buClr>
                <a:srgbClr val="0F5494"/>
              </a:buClr>
              <a:buSzPct val="120000"/>
              <a:buFont typeface="Arial" panose="020B0604020202020204" pitchFamily="34" charset="0"/>
              <a:buChar char="•"/>
            </a:pPr>
            <a:r>
              <a:rPr lang="en-US" sz="1500" dirty="0"/>
              <a:t>Community organizations: 556,356 households are organized into 28,518 Community Organizations (Cos), 3,327 Village Organizations (Vs) and 310 Local support Organizations (LSOs). </a:t>
            </a:r>
          </a:p>
          <a:p>
            <a:pPr marL="285750" indent="-285750">
              <a:buClr>
                <a:srgbClr val="0F5494"/>
              </a:buClr>
              <a:buSzPct val="120000"/>
              <a:buFont typeface="Arial" panose="020B0604020202020204" pitchFamily="34" charset="0"/>
              <a:buChar char="•"/>
            </a:pPr>
            <a:r>
              <a:rPr lang="en-US" sz="1500" dirty="0"/>
              <a:t>Community Investment Funds (CIF) sub grants have been transferred to 452 Community Institutions that invested mainly in livestock. 14,502 (25% of the target) women from the poorest households got income generating grants and invested in livestock. </a:t>
            </a:r>
          </a:p>
          <a:p>
            <a:pPr marL="285750" indent="-285750">
              <a:buClr>
                <a:srgbClr val="0F5494"/>
              </a:buClr>
              <a:buSzPct val="120000"/>
              <a:buFont typeface="Arial" panose="020B0604020202020204" pitchFamily="34" charset="0"/>
              <a:buChar char="•"/>
            </a:pPr>
            <a:r>
              <a:rPr lang="en-US" sz="1500" dirty="0"/>
              <a:t>736 Community Physical Infrastructures </a:t>
            </a:r>
            <a:r>
              <a:rPr lang="en-US" sz="1500" dirty="0" smtClean="0"/>
              <a:t>initiated. </a:t>
            </a:r>
            <a:endParaRPr lang="en-US" sz="1500" dirty="0"/>
          </a:p>
          <a:p>
            <a:pPr marL="285750" indent="-285750">
              <a:buClr>
                <a:srgbClr val="0F5494"/>
              </a:buClr>
              <a:buSzPct val="120000"/>
              <a:buFont typeface="Arial" panose="020B0604020202020204" pitchFamily="34" charset="0"/>
              <a:buChar char="•"/>
            </a:pPr>
            <a:r>
              <a:rPr lang="en-US" sz="1500" dirty="0"/>
              <a:t>128,063 poorest households were insured under the Micro Health Insurance.</a:t>
            </a:r>
          </a:p>
          <a:p>
            <a:pPr marL="285750" indent="-285750">
              <a:buClr>
                <a:srgbClr val="0F5494"/>
              </a:buClr>
              <a:buSzPct val="120000"/>
              <a:buFont typeface="Arial" panose="020B0604020202020204" pitchFamily="34" charset="0"/>
              <a:buChar char="•"/>
            </a:pPr>
            <a:r>
              <a:rPr lang="en-US" sz="1500" dirty="0"/>
              <a:t>10,297 people have been trained in various Technical and Vocational Skills Training</a:t>
            </a:r>
            <a:r>
              <a:rPr lang="en-US" sz="1400" dirty="0"/>
              <a:t>. </a:t>
            </a:r>
          </a:p>
        </p:txBody>
      </p:sp>
      <p:sp>
        <p:nvSpPr>
          <p:cNvPr id="13" name="Rounded Rectangle 12"/>
          <p:cNvSpPr/>
          <p:nvPr/>
        </p:nvSpPr>
        <p:spPr>
          <a:xfrm>
            <a:off x="350193" y="3435591"/>
            <a:ext cx="1989559"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54238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841"/>
            <a:ext cx="9144000" cy="6834117"/>
          </a:xfrm>
          <a:prstGeom prst="rect">
            <a:avLst/>
          </a:prstGeom>
        </p:spPr>
      </p:pic>
      <p:sp>
        <p:nvSpPr>
          <p:cNvPr id="6" name="Title 1"/>
          <p:cNvSpPr>
            <a:spLocks noGrp="1"/>
          </p:cNvSpPr>
          <p:nvPr>
            <p:ph type="title"/>
          </p:nvPr>
        </p:nvSpPr>
        <p:spPr>
          <a:xfrm>
            <a:off x="411825" y="1110431"/>
            <a:ext cx="8367673" cy="548680"/>
          </a:xfrm>
        </p:spPr>
        <p:txBody>
          <a:bodyPr>
            <a:noAutofit/>
          </a:bodyPr>
          <a:lstStyle/>
          <a:p>
            <a:pPr>
              <a:lnSpc>
                <a:spcPct val="110000"/>
              </a:lnSpc>
              <a:spcBef>
                <a:spcPts val="1000"/>
              </a:spcBef>
              <a:spcAft>
                <a:spcPts val="600"/>
              </a:spcAft>
              <a:buClr>
                <a:srgbClr val="0F5494"/>
              </a:buClr>
              <a:buSzPct val="120000"/>
            </a:pP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Balochistan Rural Development and Community Empowerment Programme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(BRACE, 06/2016 </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06/2022, EUR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45M)</a:t>
            </a: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700808"/>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12" name="Rounded Rectangle 11"/>
          <p:cNvSpPr/>
          <p:nvPr/>
        </p:nvSpPr>
        <p:spPr>
          <a:xfrm>
            <a:off x="755576" y="453430"/>
            <a:ext cx="6840760"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3</a:t>
            </a:r>
            <a:endParaRPr lang="en-GB" sz="1600" dirty="0">
              <a:solidFill>
                <a:srgbClr val="FFFFFF"/>
              </a:solidFill>
            </a:endParaRPr>
          </a:p>
        </p:txBody>
      </p:sp>
      <p:sp>
        <p:nvSpPr>
          <p:cNvPr id="3" name="TextBox 2"/>
          <p:cNvSpPr txBox="1"/>
          <p:nvPr/>
        </p:nvSpPr>
        <p:spPr>
          <a:xfrm>
            <a:off x="344141" y="1700808"/>
            <a:ext cx="8548293" cy="1451679"/>
          </a:xfrm>
          <a:prstGeom prst="rect">
            <a:avLst/>
          </a:prstGeom>
          <a:noFill/>
        </p:spPr>
        <p:txBody>
          <a:bodyPr wrap="square" rtlCol="0">
            <a:spAutoFit/>
          </a:bodyPr>
          <a:lstStyle/>
          <a:p>
            <a:pPr algn="just">
              <a:spcBef>
                <a:spcPts val="1000"/>
              </a:spcBef>
              <a:spcAft>
                <a:spcPts val="600"/>
              </a:spcAft>
              <a:buClr>
                <a:srgbClr val="0F5494"/>
              </a:buClr>
              <a:buSzPct val="120000"/>
            </a:pPr>
            <a:r>
              <a:rPr lang="en-GB" sz="1500"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9 districts of Balochistan (</a:t>
            </a:r>
            <a:r>
              <a:rPr lang="en-GB" sz="15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Turbat</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5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Jhal</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5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Magsi</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5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Washuk</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5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Khuzdar</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5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Loralai</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5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Dukki</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5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Kila</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Abdullah, </a:t>
            </a:r>
            <a:r>
              <a:rPr lang="en-GB" sz="15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Pishin</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500"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Zhob</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t>
            </a:r>
          </a:p>
          <a:p>
            <a:pPr algn="just">
              <a:spcBef>
                <a:spcPts val="1000"/>
              </a:spcBef>
              <a:spcAft>
                <a:spcPts val="600"/>
              </a:spcAft>
              <a:buClr>
                <a:srgbClr val="0F5494"/>
              </a:buClr>
              <a:buSzPct val="120000"/>
            </a:pPr>
            <a:r>
              <a:rPr lang="en-GB" sz="1500"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Objectives</a:t>
            </a:r>
            <a:r>
              <a:rPr lang="en-GB"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 </a:t>
            </a:r>
            <a:r>
              <a:rPr lang="en-GB" sz="1500" dirty="0">
                <a:solidFill>
                  <a:srgbClr val="0F5494"/>
                </a:solidFill>
                <a:latin typeface="Segoe UI" panose="020B0502040204020203" pitchFamily="34" charset="0"/>
                <a:ea typeface="Segoe UI" panose="020B0502040204020203" pitchFamily="34" charset="0"/>
                <a:cs typeface="Segoe UI" panose="020B0502040204020203" pitchFamily="34" charset="0"/>
              </a:rPr>
              <a:t>To </a:t>
            </a:r>
            <a:r>
              <a:rPr lang="en-US"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build </a:t>
            </a: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and to empower resilient communities participating actively in identifying and implementing socio-economic development activities on a sustainable basis in partnership with local authorities</a:t>
            </a:r>
            <a:r>
              <a:rPr lang="en-US"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t>
            </a:r>
            <a:endParaRPr lang="en-GB" sz="1500"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endParaRPr>
          </a:p>
        </p:txBody>
      </p:sp>
      <p:sp>
        <p:nvSpPr>
          <p:cNvPr id="15" name="Rounded Rectangle 14"/>
          <p:cNvSpPr/>
          <p:nvPr/>
        </p:nvSpPr>
        <p:spPr>
          <a:xfrm>
            <a:off x="388232" y="3156299"/>
            <a:ext cx="2076880" cy="41357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
        <p:nvSpPr>
          <p:cNvPr id="16" name="TextBox 15"/>
          <p:cNvSpPr txBox="1"/>
          <p:nvPr/>
        </p:nvSpPr>
        <p:spPr>
          <a:xfrm>
            <a:off x="378085" y="3703807"/>
            <a:ext cx="8188299" cy="2862322"/>
          </a:xfrm>
          <a:prstGeom prst="rect">
            <a:avLst/>
          </a:prstGeom>
          <a:noFill/>
          <a:ln w="25400" cmpd="sng">
            <a:solidFill>
              <a:srgbClr val="EE7D32"/>
            </a:solidFill>
          </a:ln>
        </p:spPr>
        <p:txBody>
          <a:bodyPr wrap="square" rtlCol="0">
            <a:spAutoFit/>
          </a:bodyPr>
          <a:lstStyle/>
          <a:p>
            <a:pPr marL="285750" indent="-285750" algn="just">
              <a:lnSpc>
                <a:spcPct val="120000"/>
              </a:lnSpc>
              <a:spcBef>
                <a:spcPts val="0"/>
              </a:spcBef>
              <a:buFont typeface="Arial" panose="020B0604020202020204" pitchFamily="34" charset="0"/>
              <a:buChar char="•"/>
            </a:pP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Poverty Profiling of 1.9 M beneficiaries;</a:t>
            </a:r>
          </a:p>
          <a:p>
            <a:pPr marL="285750" indent="-285750" algn="just">
              <a:lnSpc>
                <a:spcPct val="120000"/>
              </a:lnSpc>
              <a:spcBef>
                <a:spcPts val="0"/>
              </a:spcBef>
              <a:buFont typeface="Arial" panose="020B0604020202020204" pitchFamily="34" charset="0"/>
              <a:buChar char="•"/>
            </a:pP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3,816 Community Institutions established, trained on community</a:t>
            </a:r>
          </a:p>
          <a:p>
            <a:pPr marL="285750" indent="-285750" algn="just">
              <a:lnSpc>
                <a:spcPct val="120000"/>
              </a:lnSpc>
              <a:spcBef>
                <a:spcPts val="0"/>
              </a:spcBef>
              <a:buFont typeface="Arial" panose="020B0604020202020204" pitchFamily="34" charset="0"/>
              <a:buChar char="•"/>
            </a:pP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 management, leadership, etc.</a:t>
            </a:r>
          </a:p>
          <a:p>
            <a:pPr marL="285750" indent="-285750" algn="just">
              <a:lnSpc>
                <a:spcPct val="120000"/>
              </a:lnSpc>
              <a:spcBef>
                <a:spcPts val="0"/>
              </a:spcBef>
              <a:buFont typeface="Arial" panose="020B0604020202020204" pitchFamily="34" charset="0"/>
              <a:buChar char="•"/>
            </a:pP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630 persons provided with TVET skills; </a:t>
            </a:r>
          </a:p>
          <a:p>
            <a:pPr marL="285750" indent="-285750" algn="just">
              <a:lnSpc>
                <a:spcPct val="120000"/>
              </a:lnSpc>
              <a:spcBef>
                <a:spcPts val="0"/>
              </a:spcBef>
              <a:buFont typeface="Arial" panose="020B0604020202020204" pitchFamily="34" charset="0"/>
              <a:buChar char="•"/>
            </a:pP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1,090 women provided with literacy and numeracy skills; </a:t>
            </a:r>
          </a:p>
          <a:p>
            <a:pPr marL="285750" indent="-285750" algn="just">
              <a:lnSpc>
                <a:spcPct val="120000"/>
              </a:lnSpc>
              <a:spcBef>
                <a:spcPts val="0"/>
              </a:spcBef>
              <a:buFont typeface="Arial" panose="020B0604020202020204" pitchFamily="34" charset="0"/>
              <a:buChar char="•"/>
            </a:pP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Financial instruments: PRK 78.4M community-based lending, Micro-investment plans - 117,589 </a:t>
            </a:r>
            <a:r>
              <a:rPr lang="en-US" sz="1500" dirty="0" err="1">
                <a:solidFill>
                  <a:srgbClr val="0F5494"/>
                </a:solidFill>
                <a:latin typeface="Segoe UI" panose="020B0502040204020203" pitchFamily="34" charset="0"/>
                <a:ea typeface="Segoe UI" panose="020B0502040204020203" pitchFamily="34" charset="0"/>
                <a:cs typeface="Segoe UI" panose="020B0502040204020203" pitchFamily="34" charset="0"/>
              </a:rPr>
              <a:t>Housholds</a:t>
            </a: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 (HHs);</a:t>
            </a:r>
          </a:p>
          <a:p>
            <a:pPr marL="285750" indent="-285750" algn="just">
              <a:lnSpc>
                <a:spcPct val="120000"/>
              </a:lnSpc>
              <a:spcBef>
                <a:spcPts val="0"/>
              </a:spcBef>
              <a:buFont typeface="Arial" panose="020B0604020202020204" pitchFamily="34" charset="0"/>
              <a:buChar char="•"/>
            </a:pP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PKR 8.7 M worth productive assets; 87 community infrastructure benefiting 8,268 </a:t>
            </a:r>
            <a:r>
              <a:rPr lang="en-US"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HH</a:t>
            </a:r>
          </a:p>
          <a:p>
            <a:pPr marL="285750" indent="-285750" algn="just">
              <a:lnSpc>
                <a:spcPct val="120000"/>
              </a:lnSpc>
              <a:spcBef>
                <a:spcPts val="0"/>
              </a:spcBef>
              <a:buFont typeface="Arial" panose="020B0604020202020204" pitchFamily="34" charset="0"/>
              <a:buChar char="•"/>
            </a:pPr>
            <a:r>
              <a:rPr lang="en-US"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965 </a:t>
            </a: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Village and 29 Union Council development planning completed;</a:t>
            </a:r>
          </a:p>
          <a:p>
            <a:pPr marL="285750" indent="-285750" algn="just">
              <a:lnSpc>
                <a:spcPct val="120000"/>
              </a:lnSpc>
              <a:spcBef>
                <a:spcPts val="0"/>
              </a:spcBef>
              <a:buFont typeface="Arial" panose="020B0604020202020204" pitchFamily="34" charset="0"/>
              <a:buChar char="•"/>
            </a:pP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Experts </a:t>
            </a:r>
            <a:r>
              <a:rPr lang="en-US" sz="15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assist with the dev. of a </a:t>
            </a:r>
            <a:r>
              <a:rPr lang="en-US" sz="1500" dirty="0">
                <a:solidFill>
                  <a:srgbClr val="0F5494"/>
                </a:solidFill>
                <a:latin typeface="Segoe UI" panose="020B0502040204020203" pitchFamily="34" charset="0"/>
                <a:ea typeface="Segoe UI" panose="020B0502040204020203" pitchFamily="34" charset="0"/>
                <a:cs typeface="Segoe UI" panose="020B0502040204020203" pitchFamily="34" charset="0"/>
              </a:rPr>
              <a:t>Community-led Local Dev. Policy and PFM Reforms.</a:t>
            </a:r>
            <a:endParaRPr lang="en-GB" sz="1500"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2874" y="2947625"/>
            <a:ext cx="2430582" cy="1398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81340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457200" y="1001249"/>
            <a:ext cx="8229600" cy="715154"/>
          </a:xfrm>
        </p:spPr>
        <p:txBody>
          <a:bodyPr vert="horz" lIns="91440" tIns="45720" rIns="91440" bIns="45720" rtlCol="0" anchor="ctr">
            <a:noAutofit/>
          </a:bodyPr>
          <a:lstStyle/>
          <a:p>
            <a:pPr>
              <a:spcBef>
                <a:spcPts val="1000"/>
              </a:spcBef>
              <a:spcAft>
                <a:spcPts val="600"/>
              </a:spcAft>
              <a:buClr>
                <a:srgbClr val="0F5494"/>
              </a:buClr>
              <a:buSzPct val="120000"/>
            </a:pP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Programme for Improved Nutrition in Sindh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PINS)</a:t>
            </a:r>
            <a:b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b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a:t>
            </a:r>
            <a:r>
              <a:rPr lang="fr-FR"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07/2017- </a:t>
            </a:r>
            <a:r>
              <a:rPr lang="fr-FR"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07/2021, EUR 60 M )</a:t>
            </a: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395536" y="1700808"/>
            <a:ext cx="6878258" cy="1452100"/>
          </a:xfrm>
        </p:spPr>
        <p:txBody>
          <a:bodyPr>
            <a:noAutofit/>
          </a:bodyPr>
          <a:lstStyle/>
          <a:p>
            <a:pPr indent="0" algn="just">
              <a:spcAft>
                <a:spcPts val="600"/>
              </a:spcAft>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10 districts of Sindh</a:t>
            </a:r>
          </a:p>
          <a:p>
            <a:pPr indent="0" algn="just">
              <a:spcAft>
                <a:spcPts val="600"/>
              </a:spcAft>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To sustainably improve the nutritional status of children under five and of pregnant and lactating women in Sindh.</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endPar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3528" y="1700808"/>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9" name="Picture Placeholder 4"/>
          <p:cNvPicPr>
            <a:picLocks noChangeAspect="1"/>
          </p:cNvPicPr>
          <p:nvPr/>
        </p:nvPicPr>
        <p:blipFill>
          <a:blip r:embed="rId4" cstate="print">
            <a:extLst>
              <a:ext uri="{28A0092B-C50C-407E-A947-70E740481C1C}">
                <a14:useLocalDpi xmlns:a14="http://schemas.microsoft.com/office/drawing/2010/main" val="0"/>
              </a:ext>
            </a:extLst>
          </a:blip>
          <a:srcRect l="12500" r="12500"/>
          <a:stretch>
            <a:fillRect/>
          </a:stretch>
        </p:blipFill>
        <p:spPr bwMode="auto">
          <a:xfrm>
            <a:off x="7264001" y="1340768"/>
            <a:ext cx="1873621" cy="1178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755576" y="453430"/>
            <a:ext cx="6840760"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4</a:t>
            </a:r>
            <a:endParaRPr lang="en-GB" sz="1600" dirty="0">
              <a:solidFill>
                <a:srgbClr val="FFFFFF"/>
              </a:solidFill>
            </a:endParaRPr>
          </a:p>
        </p:txBody>
      </p:sp>
      <p:sp>
        <p:nvSpPr>
          <p:cNvPr id="2" name="TextBox 1"/>
          <p:cNvSpPr txBox="1"/>
          <p:nvPr/>
        </p:nvSpPr>
        <p:spPr>
          <a:xfrm>
            <a:off x="343037" y="3348447"/>
            <a:ext cx="8424936" cy="3302571"/>
          </a:xfrm>
          <a:prstGeom prst="rect">
            <a:avLst/>
          </a:prstGeom>
          <a:noFill/>
          <a:ln w="25400" cmpd="sng">
            <a:solidFill>
              <a:srgbClr val="EE7D32"/>
            </a:solidFill>
          </a:ln>
        </p:spPr>
        <p:txBody>
          <a:bodyPr wrap="square" rtlCol="0">
            <a:spAutoFit/>
          </a:bodyPr>
          <a:lstStyle>
            <a:defPPr>
              <a:defRPr lang="en-GB"/>
            </a:defPPr>
            <a:lvl1pPr marL="285750" indent="-285750" algn="just">
              <a:lnSpc>
                <a:spcPct val="120000"/>
              </a:lnSpc>
              <a:spcBef>
                <a:spcPts val="0"/>
              </a:spcBef>
              <a:buFont typeface="Arial" panose="020B0604020202020204" pitchFamily="34" charset="0"/>
              <a:buChar char="•"/>
              <a:defRPr sz="15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a:buClr>
                <a:srgbClr val="0F5494"/>
              </a:buClr>
              <a:buSzPct val="120000"/>
            </a:pPr>
            <a:r>
              <a:rPr lang="en-US" sz="1250" b="0" dirty="0"/>
              <a:t>259 Outpatient Therapeutic Units are established and functional in 8 districts with staff and supplies; </a:t>
            </a:r>
          </a:p>
          <a:p>
            <a:pPr>
              <a:buClr>
                <a:srgbClr val="0F5494"/>
              </a:buClr>
              <a:buSzPct val="120000"/>
            </a:pPr>
            <a:r>
              <a:rPr lang="en-US" sz="1250" b="0" dirty="0"/>
              <a:t>3,852 women and men Agricultural Entrepreneurs trained; </a:t>
            </a:r>
          </a:p>
          <a:p>
            <a:pPr>
              <a:buClr>
                <a:srgbClr val="0F5494"/>
              </a:buClr>
              <a:buSzPct val="120000"/>
            </a:pPr>
            <a:r>
              <a:rPr lang="en-US" sz="1250" b="0" dirty="0"/>
              <a:t>82,230 men and women from poor households (0-23 PSC) have been trained on kitchen gardening;</a:t>
            </a:r>
          </a:p>
          <a:p>
            <a:pPr>
              <a:buClr>
                <a:srgbClr val="0F5494"/>
              </a:buClr>
              <a:buSzPct val="120000"/>
            </a:pPr>
            <a:r>
              <a:rPr lang="en-US" sz="1250" b="0" dirty="0"/>
              <a:t>96,626 received seed and manures and 65,976 have actually demonstrated kitchen gardening at their homes and are consuming vegetables at home; </a:t>
            </a:r>
          </a:p>
          <a:p>
            <a:pPr>
              <a:buClr>
                <a:srgbClr val="0F5494"/>
              </a:buClr>
              <a:buSzPct val="120000"/>
            </a:pPr>
            <a:r>
              <a:rPr lang="en-US" sz="1250" b="0" dirty="0"/>
              <a:t>2,139 poor HH with  Pregnant and Lactating Women and children under 5 have been provided with goats and they are using milk for women and children; </a:t>
            </a:r>
          </a:p>
          <a:p>
            <a:pPr>
              <a:buClr>
                <a:srgbClr val="0F5494"/>
              </a:buClr>
              <a:buSzPct val="120000"/>
            </a:pPr>
            <a:r>
              <a:rPr lang="en-US" sz="1250" b="0" dirty="0"/>
              <a:t>9,124 poultry entrepreneurs trained and provided with poultry inputs (cockerels, drinkers, feeders and poultry feeds); </a:t>
            </a:r>
          </a:p>
          <a:p>
            <a:pPr>
              <a:buClr>
                <a:srgbClr val="0F5494"/>
              </a:buClr>
              <a:buSzPct val="120000"/>
            </a:pPr>
            <a:r>
              <a:rPr lang="en-US" sz="1250" b="0" dirty="0"/>
              <a:t>236 individual fisher farmers have been trained to improve fish pound management practices and implementation of Community Fish Pounds initiated;  </a:t>
            </a:r>
          </a:p>
          <a:p>
            <a:pPr>
              <a:buClr>
                <a:srgbClr val="0F5494"/>
              </a:buClr>
              <a:buSzPct val="120000"/>
            </a:pPr>
            <a:r>
              <a:rPr lang="en-US" sz="1250" b="0" dirty="0"/>
              <a:t>3,919 women and men have been trained to work on community level WASH interventions, </a:t>
            </a:r>
            <a:endParaRPr lang="en-US" sz="1250" b="0" dirty="0" smtClean="0"/>
          </a:p>
          <a:p>
            <a:pPr>
              <a:buClr>
                <a:srgbClr val="0F5494"/>
              </a:buClr>
              <a:buSzPct val="120000"/>
            </a:pPr>
            <a:r>
              <a:rPr lang="en-US" sz="1250" b="0" dirty="0" smtClean="0"/>
              <a:t>19,776 households </a:t>
            </a:r>
            <a:r>
              <a:rPr lang="en-US" sz="1250" b="0" dirty="0"/>
              <a:t>constructed latrines; </a:t>
            </a:r>
          </a:p>
          <a:p>
            <a:pPr>
              <a:buClr>
                <a:srgbClr val="0F5494"/>
              </a:buClr>
              <a:buSzPct val="120000"/>
            </a:pPr>
            <a:r>
              <a:rPr lang="en-US" sz="1250" b="0" dirty="0"/>
              <a:t>51,228 awareness sessions have been conducted on WASH and Food diversity. </a:t>
            </a:r>
          </a:p>
        </p:txBody>
      </p:sp>
      <p:sp>
        <p:nvSpPr>
          <p:cNvPr id="13" name="Rounded Rectangle 12"/>
          <p:cNvSpPr/>
          <p:nvPr/>
        </p:nvSpPr>
        <p:spPr>
          <a:xfrm>
            <a:off x="336016" y="2983566"/>
            <a:ext cx="1989559"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62508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344142" y="1088479"/>
            <a:ext cx="8367673" cy="684337"/>
          </a:xfrm>
        </p:spPr>
        <p:txBody>
          <a:bodyPr>
            <a:noAutofit/>
          </a:bodyPr>
          <a:lstStyle/>
          <a:p>
            <a:pPr>
              <a:lnSpc>
                <a:spcPct val="110000"/>
              </a:lnSpc>
              <a:spcBef>
                <a:spcPts val="1000"/>
              </a:spcBef>
              <a:spcAft>
                <a:spcPts val="600"/>
              </a:spcAft>
              <a:buClr>
                <a:srgbClr val="0F5494"/>
              </a:buClr>
              <a:buSzPct val="120000"/>
            </a:pPr>
            <a:r>
              <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Growth for Rural Advancement and Sustainable Progress (GRASP) </a:t>
            </a:r>
            <a:br>
              <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br>
            <a:r>
              <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(06/2019 – 12/2024, EUR 50 M)</a:t>
            </a:r>
          </a:p>
        </p:txBody>
      </p:sp>
      <p:sp>
        <p:nvSpPr>
          <p:cNvPr id="14" name="Content Placeholder 2"/>
          <p:cNvSpPr>
            <a:spLocks noGrp="1"/>
          </p:cNvSpPr>
          <p:nvPr>
            <p:ph idx="1"/>
          </p:nvPr>
        </p:nvSpPr>
        <p:spPr>
          <a:xfrm>
            <a:off x="321072" y="1778961"/>
            <a:ext cx="8709583" cy="3629071"/>
          </a:xfrm>
        </p:spPr>
        <p:txBody>
          <a:bodyPr>
            <a:normAutofit fontScale="85000" lnSpcReduction="10000"/>
          </a:bodyPr>
          <a:lstStyle/>
          <a:p>
            <a:pPr indent="0" algn="just">
              <a:lnSpc>
                <a:spcPct val="150000"/>
              </a:lnSpc>
              <a:spcBef>
                <a:spcPts val="0"/>
              </a:spcBef>
              <a:spcAft>
                <a:spcPts val="600"/>
              </a:spcAft>
              <a:buNone/>
            </a:pPr>
            <a:r>
              <a:rPr lang="en-GB" sz="18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1600" b="1" dirty="0">
                <a:solidFill>
                  <a:srgbClr val="0F5494"/>
                </a:solidFill>
                <a:latin typeface="Segoe UI" panose="020B0502040204020203" pitchFamily="34" charset="0"/>
                <a:ea typeface="Segoe UI" panose="020B0502040204020203" pitchFamily="34" charset="0"/>
                <a:cs typeface="Segoe UI" panose="020B0502040204020203" pitchFamily="34" charset="0"/>
              </a:rPr>
              <a:t>-  Federal, Sindh, </a:t>
            </a:r>
            <a:r>
              <a:rPr lang="en-GB" sz="16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Balochistan</a:t>
            </a:r>
            <a:r>
              <a:rPr lang="en-GB" sz="1600" b="1" dirty="0">
                <a:solidFill>
                  <a:srgbClr val="0F5494"/>
                </a:solidFill>
                <a:latin typeface="Segoe UI" panose="020B0502040204020203" pitchFamily="34" charset="0"/>
                <a:ea typeface="Segoe UI" panose="020B0502040204020203" pitchFamily="34" charset="0"/>
                <a:cs typeface="Segoe UI" panose="020B0502040204020203" pitchFamily="34" charset="0"/>
              </a:rPr>
              <a:t> </a:t>
            </a:r>
            <a:endPar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lgn="just">
              <a:lnSpc>
                <a:spcPct val="140000"/>
              </a:lnSpc>
              <a:spcBef>
                <a:spcPts val="0"/>
              </a:spcBef>
              <a:spcAft>
                <a:spcPts val="600"/>
              </a:spcAft>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a:t>
            </a:r>
            <a:r>
              <a:rPr lang="en-GB" sz="18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objective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To support income and employment generation, </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enhanced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productivity and profitability of SMEs involved in primary production, service provision and value addition in and around selected clusters of production</a:t>
            </a:r>
          </a:p>
          <a:p>
            <a:pPr lvl="0" indent="0" algn="just">
              <a:lnSpc>
                <a:spcPct val="130000"/>
              </a:lnSpc>
              <a:spcBef>
                <a:spcPts val="0"/>
              </a:spcBef>
              <a:buNone/>
            </a:pPr>
            <a:r>
              <a:rPr lang="en-GB" sz="18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Outputs</a:t>
            </a:r>
            <a:r>
              <a:rPr lang="en-GB" sz="1500" b="1" dirty="0">
                <a:solidFill>
                  <a:srgbClr val="0F5494"/>
                </a:solidFill>
                <a:latin typeface="Segoe UI" panose="020B0502040204020203" pitchFamily="34" charset="0"/>
                <a:ea typeface="Segoe UI" panose="020B0502040204020203" pitchFamily="34" charset="0"/>
                <a:cs typeface="Segoe UI" panose="020B0502040204020203" pitchFamily="34" charset="0"/>
              </a:rPr>
              <a:t> – </a:t>
            </a:r>
          </a:p>
          <a:p>
            <a:pPr lvl="0" indent="0" algn="just">
              <a:lnSpc>
                <a:spcPct val="140000"/>
              </a:lnSpc>
              <a:spcBef>
                <a:spcPts val="0"/>
              </a:spcBef>
              <a:spcAft>
                <a:spcPts val="600"/>
              </a:spcAft>
              <a:buNone/>
            </a:pP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1. Institutional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capacity strengthened and business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environment</a:t>
            </a:r>
          </a:p>
          <a:p>
            <a:pPr lvl="0" indent="0" algn="just">
              <a:lnSpc>
                <a:spcPct val="140000"/>
              </a:lnSpc>
              <a:spcBef>
                <a:spcPts val="0"/>
              </a:spcBef>
              <a:spcAft>
                <a:spcPts val="600"/>
              </a:spcAft>
              <a:buNone/>
            </a:pP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improved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for rural SME development.</a:t>
            </a:r>
          </a:p>
          <a:p>
            <a:pPr lvl="0" indent="0" algn="just" fontAlgn="t">
              <a:lnSpc>
                <a:spcPct val="140000"/>
              </a:lnSpc>
              <a:spcBef>
                <a:spcPts val="0"/>
              </a:spcBef>
              <a:spcAft>
                <a:spcPts val="600"/>
              </a:spcAft>
              <a:buNone/>
            </a:pP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2. Enhanced productivity and quality of production (SMEs and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Business Intermediaries) </a:t>
            </a:r>
          </a:p>
          <a:p>
            <a:pPr lvl="0" indent="0" algn="just" fontAlgn="t">
              <a:lnSpc>
                <a:spcPct val="140000"/>
              </a:lnSpc>
              <a:spcBef>
                <a:spcPts val="0"/>
              </a:spcBef>
              <a:spcAft>
                <a:spcPts val="600"/>
              </a:spcAft>
              <a:buNone/>
            </a:pP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3. Value addition, technology upgradation and enhanced marketed volumes </a:t>
            </a:r>
          </a:p>
          <a:p>
            <a:pPr indent="0">
              <a:lnSpc>
                <a:spcPct val="110000"/>
              </a:lnSpc>
              <a:spcBef>
                <a:spcPts val="0"/>
              </a:spcBef>
              <a:buNone/>
            </a:pPr>
            <a:endParaRPr lang="en-GB" sz="19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GB" sz="19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1735" y="1772816"/>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2924944"/>
            <a:ext cx="2151397" cy="1398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755576" y="453430"/>
            <a:ext cx="6840760"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5</a:t>
            </a:r>
            <a:endParaRPr lang="en-GB" sz="1600" dirty="0">
              <a:solidFill>
                <a:srgbClr val="FFFFFF"/>
              </a:solidFill>
            </a:endParaRPr>
          </a:p>
        </p:txBody>
      </p:sp>
      <p:sp>
        <p:nvSpPr>
          <p:cNvPr id="2" name="TextBox 1"/>
          <p:cNvSpPr txBox="1"/>
          <p:nvPr/>
        </p:nvSpPr>
        <p:spPr>
          <a:xfrm>
            <a:off x="368379" y="5608330"/>
            <a:ext cx="8407242" cy="951351"/>
          </a:xfrm>
          <a:prstGeom prst="rect">
            <a:avLst/>
          </a:prstGeom>
          <a:noFill/>
          <a:ln w="25400" cmpd="sng">
            <a:solidFill>
              <a:srgbClr val="EE7D32"/>
            </a:solidFill>
          </a:ln>
        </p:spPr>
        <p:txBody>
          <a:bodyPr wrap="square" rtlCol="0">
            <a:spAutoFit/>
          </a:bodyPr>
          <a:lstStyle>
            <a:defPPr>
              <a:defRPr lang="en-GB"/>
            </a:defPPr>
            <a:lvl1pPr marL="285750" indent="-285750" algn="just">
              <a:lnSpc>
                <a:spcPct val="120000"/>
              </a:lnSpc>
              <a:spcBef>
                <a:spcPts val="0"/>
              </a:spcBef>
              <a:buFont typeface="Arial" panose="020B0604020202020204" pitchFamily="34" charset="0"/>
              <a:buChar char="•"/>
              <a:defRPr sz="18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marL="0" indent="0">
              <a:buFont typeface="Arial" panose="020B0604020202020204" pitchFamily="34" charset="0"/>
              <a:buNone/>
            </a:pPr>
            <a:r>
              <a:rPr lang="en-US" sz="1600" dirty="0"/>
              <a:t>Inception phase ongoing July 2019 - April 2020: Multi-stakeholders consultations; preliminary assessments; baseline surveys; products &amp;  districts identification &amp; selection; value chain mapping and refining </a:t>
            </a:r>
            <a:r>
              <a:rPr lang="en-US" sz="1600" dirty="0" err="1"/>
              <a:t>workplan</a:t>
            </a:r>
            <a:r>
              <a:rPr lang="en-US" sz="1600" dirty="0"/>
              <a:t> etc. </a:t>
            </a:r>
            <a:endParaRPr lang="en-GB" sz="1600" dirty="0"/>
          </a:p>
        </p:txBody>
      </p:sp>
      <p:sp>
        <p:nvSpPr>
          <p:cNvPr id="12" name="Rounded Rectangle 11"/>
          <p:cNvSpPr/>
          <p:nvPr/>
        </p:nvSpPr>
        <p:spPr>
          <a:xfrm>
            <a:off x="323528" y="5132655"/>
            <a:ext cx="2076880" cy="41324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70426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845"/>
            <a:ext cx="9144000" cy="6834117"/>
          </a:xfrm>
          <a:prstGeom prst="rect">
            <a:avLst/>
          </a:prstGeom>
        </p:spPr>
      </p:pic>
      <p:sp>
        <p:nvSpPr>
          <p:cNvPr id="14" name="Content Placeholder 2"/>
          <p:cNvSpPr>
            <a:spLocks noGrp="1"/>
          </p:cNvSpPr>
          <p:nvPr>
            <p:ph idx="1"/>
          </p:nvPr>
        </p:nvSpPr>
        <p:spPr>
          <a:xfrm>
            <a:off x="330209" y="1700808"/>
            <a:ext cx="8706286" cy="2332898"/>
          </a:xfrm>
        </p:spPr>
        <p:txBody>
          <a:bodyPr>
            <a:normAutofit lnSpcReduction="10000"/>
          </a:bodyPr>
          <a:lstStyle/>
          <a:p>
            <a:pPr indent="0" algn="just">
              <a:spcAft>
                <a:spcPts val="600"/>
              </a:spcAft>
              <a:buNone/>
            </a:pPr>
            <a:r>
              <a:rPr lang="en-GB" sz="20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Budget</a:t>
            </a:r>
            <a:r>
              <a:rPr lang="en-GB"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 Total </a:t>
            </a:r>
            <a:r>
              <a:rPr lang="en-US"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EUR </a:t>
            </a:r>
            <a:r>
              <a:rPr lang="en-US"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34 </a:t>
            </a:r>
            <a:r>
              <a:rPr lang="en-US"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M, </a:t>
            </a:r>
            <a:r>
              <a:rPr lang="en-US"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Co-financed by German </a:t>
            </a:r>
            <a:r>
              <a:rPr lang="en-US" sz="20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Govt</a:t>
            </a:r>
            <a:r>
              <a:rPr lang="en-US"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 (EUR 12 M) with implementing partners – GIZ, </a:t>
            </a:r>
            <a:r>
              <a:rPr lang="en-US" sz="20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KfW</a:t>
            </a:r>
            <a:r>
              <a:rPr lang="en-US"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 component implemented by </a:t>
            </a:r>
            <a:r>
              <a:rPr lang="en-US"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SRSP</a:t>
            </a:r>
          </a:p>
          <a:p>
            <a:pPr indent="0" algn="just">
              <a:spcAft>
                <a:spcPts val="600"/>
              </a:spcAft>
              <a:buNone/>
            </a:pPr>
            <a:r>
              <a:rPr lang="en-GB" sz="20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  5 </a:t>
            </a:r>
            <a:r>
              <a:rPr lang="en-GB"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Merged </a:t>
            </a:r>
            <a:r>
              <a:rPr lang="en-GB"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Districts </a:t>
            </a:r>
            <a:r>
              <a:rPr lang="en-GB"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of KP (ex-FATA</a:t>
            </a:r>
            <a:r>
              <a:rPr lang="en-GB"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a:t>
            </a:r>
          </a:p>
          <a:p>
            <a:pPr indent="0" algn="just">
              <a:spcAft>
                <a:spcPts val="600"/>
              </a:spcAft>
              <a:buNone/>
            </a:pPr>
            <a:r>
              <a:rPr lang="en-GB" sz="20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a:t>
            </a:r>
            <a:r>
              <a:rPr lang="en-GB" sz="20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objective </a:t>
            </a:r>
            <a:r>
              <a:rPr lang="en-GB"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US"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To facilitate the reintegration of KP’s merged districts Temporarily Displaced Persons by creating a </a:t>
            </a:r>
            <a:r>
              <a:rPr lang="en-US"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favorable </a:t>
            </a:r>
            <a:r>
              <a:rPr lang="en-US"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environment for their return.</a:t>
            </a:r>
          </a:p>
          <a:p>
            <a:pPr indent="0">
              <a:spcAft>
                <a:spcPts val="600"/>
              </a:spcAft>
              <a:buNone/>
            </a:pPr>
            <a:endParaRPr lang="en-US" sz="1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600"/>
              </a:spcAft>
            </a:pPr>
            <a:endParaRPr lang="en-US" sz="1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US" sz="1800" b="1" dirty="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US" sz="1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700808"/>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15" name="Rounded Rectangle 14"/>
          <p:cNvSpPr/>
          <p:nvPr/>
        </p:nvSpPr>
        <p:spPr>
          <a:xfrm>
            <a:off x="755576" y="453430"/>
            <a:ext cx="6840760"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6</a:t>
            </a:r>
            <a:endParaRPr lang="en-GB" sz="1600" dirty="0">
              <a:solidFill>
                <a:srgbClr val="FFFFFF"/>
              </a:solidFill>
            </a:endParaRPr>
          </a:p>
        </p:txBody>
      </p:sp>
      <p:sp>
        <p:nvSpPr>
          <p:cNvPr id="16" name="Rounded Rectangle 15"/>
          <p:cNvSpPr/>
          <p:nvPr/>
        </p:nvSpPr>
        <p:spPr>
          <a:xfrm>
            <a:off x="362346" y="4033706"/>
            <a:ext cx="2076880" cy="41324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
        <p:nvSpPr>
          <p:cNvPr id="2" name="TextBox 1"/>
          <p:cNvSpPr txBox="1"/>
          <p:nvPr/>
        </p:nvSpPr>
        <p:spPr>
          <a:xfrm>
            <a:off x="362346" y="4510627"/>
            <a:ext cx="5976664" cy="2086725"/>
          </a:xfrm>
          <a:prstGeom prst="rect">
            <a:avLst/>
          </a:prstGeom>
          <a:noFill/>
          <a:ln w="25400" cmpd="sng">
            <a:solidFill>
              <a:srgbClr val="EE7D32"/>
            </a:solidFill>
          </a:ln>
        </p:spPr>
        <p:txBody>
          <a:bodyPr wrap="square" rtlCol="0">
            <a:spAutoFit/>
          </a:bodyPr>
          <a:lstStyle>
            <a:defPPr>
              <a:defRPr lang="en-GB"/>
            </a:defPPr>
            <a:lvl1pPr indent="0" algn="just">
              <a:lnSpc>
                <a:spcPct val="120000"/>
              </a:lnSpc>
              <a:spcBef>
                <a:spcPts val="0"/>
              </a:spcBef>
              <a:buNone/>
              <a:defRPr sz="14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marL="285750" indent="-285750">
              <a:buFont typeface="Arial" panose="020B0604020202020204" pitchFamily="34" charset="0"/>
              <a:buChar char="•"/>
            </a:pPr>
            <a:r>
              <a:rPr lang="en-US" sz="1800" dirty="0"/>
              <a:t>CO formation: 180 CBOs formed (target 340)</a:t>
            </a:r>
          </a:p>
          <a:p>
            <a:pPr marL="285750" indent="-285750">
              <a:buFont typeface="Arial" panose="020B0604020202020204" pitchFamily="34" charset="0"/>
              <a:buChar char="•"/>
            </a:pPr>
            <a:r>
              <a:rPr lang="en-US" sz="1800" dirty="0"/>
              <a:t>Infrastructure schemes: 111 initiated (target 312) </a:t>
            </a:r>
          </a:p>
          <a:p>
            <a:pPr marL="285750" indent="-285750">
              <a:buFont typeface="Arial" panose="020B0604020202020204" pitchFamily="34" charset="0"/>
              <a:buChar char="•"/>
            </a:pPr>
            <a:r>
              <a:rPr lang="en-US" sz="1800" dirty="0"/>
              <a:t>Trainings: 640 male/female trained (target 3400)</a:t>
            </a:r>
          </a:p>
          <a:p>
            <a:pPr marL="285750" indent="-285750">
              <a:buFont typeface="Arial" panose="020B0604020202020204" pitchFamily="34" charset="0"/>
              <a:buChar char="•"/>
            </a:pPr>
            <a:r>
              <a:rPr lang="en-US" sz="1800" dirty="0"/>
              <a:t>Governance: Local governance baseline completed</a:t>
            </a:r>
          </a:p>
          <a:p>
            <a:pPr marL="285750" indent="-285750">
              <a:buFont typeface="Arial" panose="020B0604020202020204" pitchFamily="34" charset="0"/>
              <a:buChar char="•"/>
            </a:pPr>
            <a:r>
              <a:rPr lang="en-US" sz="1800" dirty="0"/>
              <a:t>Health: Quality Assurance Plan for Health Centers</a:t>
            </a:r>
          </a:p>
          <a:p>
            <a:pPr marL="285750" indent="-285750">
              <a:buFont typeface="Arial" panose="020B0604020202020204" pitchFamily="34" charset="0"/>
              <a:buChar char="•"/>
            </a:pPr>
            <a:r>
              <a:rPr lang="en-US" sz="1800" dirty="0"/>
              <a:t>Education: EMIS developed</a:t>
            </a:r>
          </a:p>
        </p:txBody>
      </p:sp>
      <p:pic>
        <p:nvPicPr>
          <p:cNvPr id="10" name="Picture 9">
            <a:extLst>
              <a:ext uri="{FF2B5EF4-FFF2-40B4-BE49-F238E27FC236}">
                <a16:creationId xmlns="" xmlns:a16="http://schemas.microsoft.com/office/drawing/2014/main" id="{C21BAFFD-DA39-AB46-9A1C-2A2412E8ED5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12"/>
          <a:stretch/>
        </p:blipFill>
        <p:spPr>
          <a:xfrm>
            <a:off x="6558625" y="3717821"/>
            <a:ext cx="2501521" cy="1766822"/>
          </a:xfrm>
          <a:prstGeom prst="rect">
            <a:avLst/>
          </a:prstGeom>
        </p:spPr>
      </p:pic>
      <p:sp>
        <p:nvSpPr>
          <p:cNvPr id="12" name="Title 1"/>
          <p:cNvSpPr txBox="1">
            <a:spLocks/>
          </p:cNvSpPr>
          <p:nvPr/>
        </p:nvSpPr>
        <p:spPr>
          <a:xfrm>
            <a:off x="321072" y="1152127"/>
            <a:ext cx="8715423" cy="6843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10000"/>
              </a:lnSpc>
              <a:spcBef>
                <a:spcPts val="1000"/>
              </a:spcBef>
              <a:spcAft>
                <a:spcPts val="600"/>
              </a:spcAft>
              <a:buClr>
                <a:srgbClr val="0F5494"/>
              </a:buClr>
              <a:buSzPct val="120000"/>
            </a:pPr>
            <a:r>
              <a:rPr lang="en-US" sz="1900"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Aid to Uprooted People in Pakistan (08/2016 – 08/2021, EUR 22 M [RIP]</a:t>
            </a:r>
            <a:endParaRPr lang="en-US" sz="1900"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166195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323528" y="980728"/>
            <a:ext cx="8352928" cy="981249"/>
          </a:xfrm>
        </p:spPr>
        <p:txBody>
          <a:bodyPr>
            <a:normAutofit/>
          </a:bodyPr>
          <a:lstStyle/>
          <a:p>
            <a:pPr>
              <a:lnSpc>
                <a:spcPct val="110000"/>
              </a:lnSpc>
              <a:spcBef>
                <a:spcPts val="1000"/>
              </a:spcBef>
              <a:spcAft>
                <a:spcPts val="600"/>
              </a:spcAft>
              <a:buClr>
                <a:srgbClr val="0F5494"/>
              </a:buClr>
              <a:buSzPct val="120000"/>
            </a:pP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Hydropower Training Institute (HPTI</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 </a:t>
            </a:r>
            <a:r>
              <a:rPr lang="en-GB" sz="2000" b="1" dirty="0" err="1" smtClean="0">
                <a:solidFill>
                  <a:srgbClr val="EE7D32"/>
                </a:solidFill>
                <a:latin typeface="Segoe UI" panose="020B0502040204020203" pitchFamily="34" charset="0"/>
                <a:ea typeface="Segoe UI" panose="020B0502040204020203" pitchFamily="34" charset="0"/>
                <a:cs typeface="Segoe UI" panose="020B0502040204020203" pitchFamily="34" charset="0"/>
              </a:rPr>
              <a:t>Mangla</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b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(2013-2018, EUR 2.7 M, [RIP, Asia Investment Facility])</a:t>
            </a: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423628" y="1901791"/>
            <a:ext cx="8568952" cy="3473765"/>
          </a:xfrm>
          <a:ln>
            <a:solidFill>
              <a:schemeClr val="bg1"/>
            </a:solidFill>
          </a:ln>
        </p:spPr>
        <p:txBody>
          <a:bodyPr>
            <a:normAutofit fontScale="32500" lnSpcReduction="20000"/>
          </a:bodyPr>
          <a:lstStyle/>
          <a:p>
            <a:pPr indent="0" algn="just">
              <a:lnSpc>
                <a:spcPct val="120000"/>
              </a:lnSpc>
              <a:spcAft>
                <a:spcPts val="600"/>
              </a:spcAft>
              <a:buNone/>
            </a:pPr>
            <a:r>
              <a:rPr lang="en-GB" sz="62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  </a:t>
            </a:r>
            <a:r>
              <a:rPr lang="en-GB" sz="62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Mangla</a:t>
            </a:r>
            <a:r>
              <a:rPr lang="en-GB" sz="6200" b="1" dirty="0">
                <a:solidFill>
                  <a:srgbClr val="0F5494"/>
                </a:solidFill>
                <a:latin typeface="Segoe UI" panose="020B0502040204020203" pitchFamily="34" charset="0"/>
                <a:ea typeface="Segoe UI" panose="020B0502040204020203" pitchFamily="34" charset="0"/>
                <a:cs typeface="Segoe UI" panose="020B0502040204020203" pitchFamily="34" charset="0"/>
              </a:rPr>
              <a:t>, District Jhelum, Punjab</a:t>
            </a:r>
          </a:p>
          <a:p>
            <a:pPr indent="0" algn="just">
              <a:lnSpc>
                <a:spcPct val="120000"/>
              </a:lnSpc>
              <a:spcAft>
                <a:spcPts val="600"/>
              </a:spcAft>
              <a:buNone/>
            </a:pPr>
            <a:r>
              <a:rPr lang="en-GB" sz="62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Total budget </a:t>
            </a:r>
            <a:r>
              <a:rPr lang="en-GB" sz="55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6200" b="1" dirty="0">
                <a:solidFill>
                  <a:srgbClr val="0F5494"/>
                </a:solidFill>
                <a:latin typeface="Segoe UI" panose="020B0502040204020203" pitchFamily="34" charset="0"/>
                <a:ea typeface="Segoe UI" panose="020B0502040204020203" pitchFamily="34" charset="0"/>
                <a:cs typeface="Segoe UI" panose="020B0502040204020203" pitchFamily="34" charset="0"/>
              </a:rPr>
              <a:t>EUR 4.315 M, (EU - EUR 2.67 M, AFD - EUR 1.65 M) </a:t>
            </a:r>
          </a:p>
          <a:p>
            <a:pPr indent="0" algn="just">
              <a:lnSpc>
                <a:spcPct val="120000"/>
              </a:lnSpc>
              <a:spcBef>
                <a:spcPts val="0"/>
              </a:spcBef>
              <a:buNone/>
            </a:pPr>
            <a:r>
              <a:rPr lang="en-GB" sz="62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5500" b="1" dirty="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US" sz="6200" b="1" dirty="0">
                <a:solidFill>
                  <a:srgbClr val="0F5494"/>
                </a:solidFill>
                <a:latin typeface="Segoe UI" panose="020B0502040204020203" pitchFamily="34" charset="0"/>
                <a:ea typeface="Segoe UI" panose="020B0502040204020203" pitchFamily="34" charset="0"/>
                <a:cs typeface="Segoe UI" panose="020B0502040204020203" pitchFamily="34" charset="0"/>
              </a:rPr>
              <a:t>To promote and facilitate hydropower in Pakistan, in order to address the energy crisis and climate change issues through renewable and environmental friendly energy, along the line of EU policy in the country.</a:t>
            </a:r>
          </a:p>
          <a:p>
            <a:pPr indent="0" algn="just">
              <a:lnSpc>
                <a:spcPct val="110000"/>
              </a:lnSpc>
              <a:spcAft>
                <a:spcPts val="600"/>
              </a:spcAft>
              <a:buNone/>
            </a:pPr>
            <a:endParaRPr lang="en-US" sz="55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916832"/>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15" name="Picture 14" descr="C:\Users\Imran Sb\AppData\Local\Microsoft\Windows\Temporary Internet Files\Content.Word\IMG_368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0354" y="3874740"/>
            <a:ext cx="2428110" cy="1512168"/>
          </a:xfrm>
          <a:prstGeom prst="rect">
            <a:avLst/>
          </a:prstGeom>
          <a:noFill/>
          <a:ln>
            <a:noFill/>
          </a:ln>
        </p:spPr>
      </p:pic>
      <p:sp>
        <p:nvSpPr>
          <p:cNvPr id="12" name="TextBox 11"/>
          <p:cNvSpPr txBox="1"/>
          <p:nvPr/>
        </p:nvSpPr>
        <p:spPr>
          <a:xfrm>
            <a:off x="365920" y="4487690"/>
            <a:ext cx="6154434" cy="2086725"/>
          </a:xfrm>
          <a:prstGeom prst="rect">
            <a:avLst/>
          </a:prstGeom>
          <a:noFill/>
          <a:ln w="25400" cmpd="sng">
            <a:solidFill>
              <a:srgbClr val="EE7D32"/>
            </a:solidFill>
          </a:ln>
        </p:spPr>
        <p:txBody>
          <a:bodyPr wrap="square" rtlCol="0">
            <a:spAutoFit/>
          </a:bodyPr>
          <a:lstStyle>
            <a:defPPr>
              <a:defRPr lang="en-GB"/>
            </a:defPPr>
            <a:lvl1pPr indent="0" algn="just">
              <a:lnSpc>
                <a:spcPct val="120000"/>
              </a:lnSpc>
              <a:spcBef>
                <a:spcPts val="0"/>
              </a:spcBef>
              <a:buNone/>
              <a:defRPr sz="14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marL="285750" indent="-285750">
              <a:buFont typeface="Arial" panose="020B0604020202020204" pitchFamily="34" charset="0"/>
              <a:buChar char="•"/>
            </a:pPr>
            <a:r>
              <a:rPr lang="en-US" sz="1800" dirty="0" smtClean="0"/>
              <a:t>Building </a:t>
            </a:r>
            <a:r>
              <a:rPr lang="en-US" sz="1800" dirty="0"/>
              <a:t>completed with a covered area of 55,000 </a:t>
            </a:r>
            <a:r>
              <a:rPr lang="en-US" sz="1800" dirty="0" err="1"/>
              <a:t>sq</a:t>
            </a:r>
            <a:r>
              <a:rPr lang="en-US" sz="1800" dirty="0"/>
              <a:t> </a:t>
            </a:r>
            <a:r>
              <a:rPr lang="en-US" sz="1800" dirty="0" err="1"/>
              <a:t>ft</a:t>
            </a:r>
            <a:r>
              <a:rPr lang="en-US" sz="1800" dirty="0"/>
              <a:t> consisting of:</a:t>
            </a:r>
          </a:p>
          <a:p>
            <a:pPr marL="285750" indent="-285750">
              <a:buFont typeface="Arial" panose="020B0604020202020204" pitchFamily="34" charset="0"/>
              <a:buChar char="•"/>
            </a:pPr>
            <a:r>
              <a:rPr lang="en-US" sz="1800" dirty="0"/>
              <a:t>8 Class Rooms; 4 Laboratories; </a:t>
            </a:r>
          </a:p>
          <a:p>
            <a:pPr marL="285750" indent="-285750">
              <a:buFont typeface="Arial" panose="020B0604020202020204" pitchFamily="34" charset="0"/>
              <a:buChar char="•"/>
            </a:pPr>
            <a:r>
              <a:rPr lang="en-US" sz="1800" dirty="0"/>
              <a:t>1 Comp Room; 1 Auditorium for 150 people;</a:t>
            </a:r>
          </a:p>
          <a:p>
            <a:pPr marL="285750" indent="-285750">
              <a:buFont typeface="Arial" panose="020B0604020202020204" pitchFamily="34" charset="0"/>
              <a:buChar char="•"/>
            </a:pPr>
            <a:r>
              <a:rPr lang="en-US" sz="1800" dirty="0"/>
              <a:t>Administration Block; Library;</a:t>
            </a:r>
          </a:p>
          <a:p>
            <a:pPr marL="285750" indent="-285750">
              <a:buFont typeface="Arial" panose="020B0604020202020204" pitchFamily="34" charset="0"/>
              <a:buChar char="•"/>
            </a:pPr>
            <a:r>
              <a:rPr lang="en-US" sz="1800" dirty="0"/>
              <a:t>and a Committee Room. </a:t>
            </a:r>
          </a:p>
        </p:txBody>
      </p:sp>
      <p:sp>
        <p:nvSpPr>
          <p:cNvPr id="13" name="Rounded Rectangle 12"/>
          <p:cNvSpPr/>
          <p:nvPr/>
        </p:nvSpPr>
        <p:spPr>
          <a:xfrm>
            <a:off x="362346" y="4033706"/>
            <a:ext cx="2076880" cy="41324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
        <p:nvSpPr>
          <p:cNvPr id="17" name="Rounded Rectangle 16"/>
          <p:cNvSpPr/>
          <p:nvPr/>
        </p:nvSpPr>
        <p:spPr>
          <a:xfrm>
            <a:off x="755576" y="453430"/>
            <a:ext cx="6840760"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7</a:t>
            </a:r>
            <a:endParaRPr lang="en-GB" sz="1600" dirty="0">
              <a:solidFill>
                <a:srgbClr val="FFFFFF"/>
              </a:solidFill>
            </a:endParaRPr>
          </a:p>
        </p:txBody>
      </p:sp>
    </p:spTree>
    <p:extLst>
      <p:ext uri="{BB962C8B-B14F-4D97-AF65-F5344CB8AC3E}">
        <p14:creationId xmlns:p14="http://schemas.microsoft.com/office/powerpoint/2010/main" val="14030310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34117"/>
          </a:xfrm>
          <a:prstGeom prst="rect">
            <a:avLst/>
          </a:prstGeom>
        </p:spPr>
      </p:pic>
      <p:sp>
        <p:nvSpPr>
          <p:cNvPr id="6" name="Title 1"/>
          <p:cNvSpPr>
            <a:spLocks noGrp="1"/>
          </p:cNvSpPr>
          <p:nvPr>
            <p:ph type="title"/>
          </p:nvPr>
        </p:nvSpPr>
        <p:spPr>
          <a:xfrm>
            <a:off x="395536" y="954947"/>
            <a:ext cx="8352928" cy="981249"/>
          </a:xfrm>
        </p:spPr>
        <p:txBody>
          <a:bodyPr>
            <a:noAutofit/>
          </a:bodyPr>
          <a:lstStyle/>
          <a:p>
            <a:pPr>
              <a:lnSpc>
                <a:spcPct val="110000"/>
              </a:lnSpc>
              <a:spcBef>
                <a:spcPts val="1000"/>
              </a:spcBef>
              <a:spcAft>
                <a:spcPts val="600"/>
              </a:spcAft>
              <a:buClr>
                <a:srgbClr val="0F5494"/>
              </a:buClr>
              <a:buSzPct val="120000"/>
            </a:pPr>
            <a:r>
              <a:rPr lang="en-GB" sz="2000" b="1" dirty="0" err="1">
                <a:solidFill>
                  <a:srgbClr val="EE7D32"/>
                </a:solidFill>
                <a:latin typeface="Segoe UI" panose="020B0502040204020203" pitchFamily="34" charset="0"/>
                <a:ea typeface="Segoe UI" panose="020B0502040204020203" pitchFamily="34" charset="0"/>
                <a:cs typeface="Segoe UI" panose="020B0502040204020203" pitchFamily="34" charset="0"/>
              </a:rPr>
              <a:t>Warsak</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Hydropower Plant Rehabilitation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b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2015-2021</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EUR 4.7 M, [RIP, Asia Investment Facility])</a:t>
            </a: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395536" y="1988841"/>
            <a:ext cx="8424936" cy="2520279"/>
          </a:xfrm>
        </p:spPr>
        <p:txBody>
          <a:bodyPr>
            <a:normAutofit/>
          </a:bodyPr>
          <a:lstStyle/>
          <a:p>
            <a:pPr indent="0">
              <a:spcAft>
                <a:spcPts val="600"/>
              </a:spcAft>
              <a:buNone/>
            </a:pPr>
            <a:r>
              <a:rPr lang="en-GB" sz="20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  Khyber District (ex-FATA)</a:t>
            </a:r>
          </a:p>
          <a:p>
            <a:pPr indent="0">
              <a:spcAft>
                <a:spcPts val="600"/>
              </a:spcAft>
              <a:buNone/>
            </a:pPr>
            <a:r>
              <a:rPr lang="en-GB" sz="20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Total budget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EUR 162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M, (EU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EUR 4.7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M, EIB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EUR 50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M, </a:t>
            </a:r>
            <a:r>
              <a:rPr lang="en-GB" sz="18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KfW</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–EUR 40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M, AFD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EUR 40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M) </a:t>
            </a:r>
          </a:p>
          <a:p>
            <a:pPr indent="0">
              <a:spcAft>
                <a:spcPts val="600"/>
              </a:spcAft>
              <a:buNone/>
            </a:pPr>
            <a:r>
              <a:rPr lang="en-GB" sz="20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To contribute in the reduction of country energy crisis through increasing the longevity of low cost renewable energy 240 MW power source for another 40 years</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t>
            </a:r>
            <a:endPar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US" sz="1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US" sz="1800" b="1" dirty="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US" sz="1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916832"/>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13" name="Picture 12" descr="C:\Users\Imran Ashraf\Desktop\100CLOUD\IMG_405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3874740"/>
            <a:ext cx="2448272" cy="1834951"/>
          </a:xfrm>
          <a:prstGeom prst="rect">
            <a:avLst/>
          </a:prstGeom>
          <a:noFill/>
          <a:ln>
            <a:noFill/>
          </a:ln>
        </p:spPr>
      </p:pic>
      <p:sp>
        <p:nvSpPr>
          <p:cNvPr id="15" name="Rounded Rectangle 14"/>
          <p:cNvSpPr/>
          <p:nvPr/>
        </p:nvSpPr>
        <p:spPr>
          <a:xfrm>
            <a:off x="755576" y="453430"/>
            <a:ext cx="6840760"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8</a:t>
            </a:r>
            <a:endParaRPr lang="en-GB" sz="1600" dirty="0">
              <a:solidFill>
                <a:srgbClr val="FFFFFF"/>
              </a:solidFill>
            </a:endParaRPr>
          </a:p>
        </p:txBody>
      </p:sp>
      <p:sp>
        <p:nvSpPr>
          <p:cNvPr id="16" name="Rounded Rectangle 15"/>
          <p:cNvSpPr/>
          <p:nvPr/>
        </p:nvSpPr>
        <p:spPr>
          <a:xfrm>
            <a:off x="371189" y="4220651"/>
            <a:ext cx="2076880" cy="41324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
        <p:nvSpPr>
          <p:cNvPr id="17" name="TextBox 16"/>
          <p:cNvSpPr txBox="1"/>
          <p:nvPr/>
        </p:nvSpPr>
        <p:spPr>
          <a:xfrm>
            <a:off x="371189" y="4792215"/>
            <a:ext cx="5784987" cy="1754326"/>
          </a:xfrm>
          <a:prstGeom prst="rect">
            <a:avLst/>
          </a:prstGeom>
          <a:noFill/>
          <a:ln w="25400" cmpd="sng">
            <a:solidFill>
              <a:srgbClr val="EE7D32"/>
            </a:solidFill>
          </a:ln>
        </p:spPr>
        <p:txBody>
          <a:bodyPr wrap="square" rtlCol="0">
            <a:spAutoFit/>
          </a:bodyPr>
          <a:lstStyle>
            <a:defPPr>
              <a:defRPr lang="en-GB"/>
            </a:defPPr>
            <a:lvl1pPr indent="0" algn="just">
              <a:lnSpc>
                <a:spcPct val="120000"/>
              </a:lnSpc>
              <a:spcBef>
                <a:spcPts val="0"/>
              </a:spcBef>
              <a:buNone/>
              <a:defRPr sz="14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marL="285750" indent="-285750">
              <a:buFont typeface="Arial" panose="020B0604020202020204" pitchFamily="34" charset="0"/>
              <a:buChar char="•"/>
            </a:pPr>
            <a:r>
              <a:rPr lang="en-US" sz="1800" dirty="0" smtClean="0"/>
              <a:t>Sedimentation </a:t>
            </a:r>
            <a:r>
              <a:rPr lang="en-US" sz="1800" dirty="0"/>
              <a:t>management: Tender in process</a:t>
            </a:r>
          </a:p>
          <a:p>
            <a:pPr marL="285750" indent="-285750">
              <a:buFont typeface="Arial" panose="020B0604020202020204" pitchFamily="34" charset="0"/>
              <a:buChar char="•"/>
            </a:pPr>
            <a:r>
              <a:rPr lang="en-US" sz="1800" dirty="0"/>
              <a:t>Flood management: Tender in process</a:t>
            </a:r>
          </a:p>
          <a:p>
            <a:pPr marL="285750" indent="-285750">
              <a:buFont typeface="Arial" panose="020B0604020202020204" pitchFamily="34" charset="0"/>
              <a:buChar char="•"/>
            </a:pPr>
            <a:r>
              <a:rPr lang="en-US" sz="1800" dirty="0"/>
              <a:t>Community development:  Partner selected</a:t>
            </a:r>
          </a:p>
          <a:p>
            <a:pPr marL="285750" indent="-285750">
              <a:buFont typeface="Arial" panose="020B0604020202020204" pitchFamily="34" charset="0"/>
              <a:buChar char="•"/>
            </a:pPr>
            <a:r>
              <a:rPr lang="en-US" sz="1800" dirty="0"/>
              <a:t>Workshop equipment: Re-tendered</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22722036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91"/>
            <a:ext cx="9144000" cy="6834117"/>
          </a:xfrm>
          <a:prstGeom prst="rect">
            <a:avLst/>
          </a:prstGeom>
        </p:spPr>
      </p:pic>
      <p:sp>
        <p:nvSpPr>
          <p:cNvPr id="6" name="Title 1"/>
          <p:cNvSpPr>
            <a:spLocks noGrp="1"/>
          </p:cNvSpPr>
          <p:nvPr>
            <p:ph type="title"/>
          </p:nvPr>
        </p:nvSpPr>
        <p:spPr>
          <a:xfrm>
            <a:off x="497706" y="908720"/>
            <a:ext cx="8280920" cy="981249"/>
          </a:xfrm>
        </p:spPr>
        <p:txBody>
          <a:bodyPr>
            <a:noAutofit/>
          </a:bodyPr>
          <a:lstStyle/>
          <a:p>
            <a:pPr>
              <a:lnSpc>
                <a:spcPct val="110000"/>
              </a:lnSpc>
              <a:spcBef>
                <a:spcPts val="1000"/>
              </a:spcBef>
              <a:spcAft>
                <a:spcPts val="600"/>
              </a:spcAft>
              <a:buClr>
                <a:srgbClr val="0F5494"/>
              </a:buClr>
              <a:buSzPct val="120000"/>
            </a:pPr>
            <a:r>
              <a:rPr lang="en-GB" sz="1800" b="1" dirty="0">
                <a:solidFill>
                  <a:srgbClr val="EE7D32"/>
                </a:solidFill>
                <a:latin typeface="Segoe UI" panose="020B0502040204020203" pitchFamily="34" charset="0"/>
                <a:ea typeface="Segoe UI" panose="020B0502040204020203" pitchFamily="34" charset="0"/>
                <a:cs typeface="Segoe UI" panose="020B0502040204020203" pitchFamily="34" charset="0"/>
              </a:rPr>
              <a:t>Punjab urban water services improvement </a:t>
            </a:r>
            <a:r>
              <a:rPr lang="en-GB" sz="18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programme</a:t>
            </a:r>
            <a:r>
              <a:rPr lang="en-GB" sz="1800" b="1" dirty="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1800" b="1" dirty="0">
                <a:solidFill>
                  <a:srgbClr val="EE7D32"/>
                </a:solidFill>
                <a:latin typeface="Segoe UI" panose="020B0502040204020203" pitchFamily="34" charset="0"/>
                <a:ea typeface="Segoe UI" panose="020B0502040204020203" pitchFamily="34" charset="0"/>
                <a:cs typeface="Segoe UI" panose="020B0502040204020203" pitchFamily="34" charset="0"/>
              </a:rPr>
            </a:br>
            <a:r>
              <a:rPr lang="en-GB" sz="1800" b="1" dirty="0">
                <a:solidFill>
                  <a:srgbClr val="EE7D32"/>
                </a:solidFill>
                <a:latin typeface="Segoe UI" panose="020B0502040204020203" pitchFamily="34" charset="0"/>
                <a:ea typeface="Segoe UI" panose="020B0502040204020203" pitchFamily="34" charset="0"/>
                <a:cs typeface="Segoe UI" panose="020B0502040204020203" pitchFamily="34" charset="0"/>
              </a:rPr>
              <a:t>(foreseen duration 2021 to 2024, EUR 12 </a:t>
            </a:r>
            <a:r>
              <a:rPr lang="en-GB" sz="18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M, [RIP, Asia Investment Facility])</a:t>
            </a:r>
            <a:r>
              <a:rPr lang="en-GB" sz="1800" b="1" dirty="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1800" b="1" dirty="0">
                <a:solidFill>
                  <a:srgbClr val="EE7D32"/>
                </a:solidFill>
                <a:latin typeface="Segoe UI" panose="020B0502040204020203" pitchFamily="34" charset="0"/>
                <a:ea typeface="Segoe UI" panose="020B0502040204020203" pitchFamily="34" charset="0"/>
                <a:cs typeface="Segoe UI" panose="020B0502040204020203" pitchFamily="34" charset="0"/>
              </a:rPr>
            </a:br>
            <a:endParaRPr lang="en-US" sz="18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467544" y="1700809"/>
            <a:ext cx="8352928" cy="3302968"/>
          </a:xfrm>
        </p:spPr>
        <p:txBody>
          <a:bodyPr>
            <a:normAutofit fontScale="85000" lnSpcReduction="20000"/>
          </a:bodyPr>
          <a:lstStyle/>
          <a:p>
            <a:pPr indent="0">
              <a:lnSpc>
                <a:spcPct val="100000"/>
              </a:lnSpc>
              <a:spcBef>
                <a:spcPts val="0"/>
              </a:spcBef>
              <a:spcAft>
                <a:spcPts val="600"/>
              </a:spcAft>
              <a:buNone/>
            </a:pPr>
            <a:r>
              <a:rPr lang="en-GB" sz="24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2100" b="1" dirty="0">
                <a:solidFill>
                  <a:srgbClr val="0F5494"/>
                </a:solidFill>
                <a:latin typeface="Segoe UI" panose="020B0502040204020203" pitchFamily="34" charset="0"/>
                <a:ea typeface="Segoe UI" panose="020B0502040204020203" pitchFamily="34" charset="0"/>
                <a:cs typeface="Segoe UI" panose="020B0502040204020203" pitchFamily="34" charset="0"/>
              </a:rPr>
              <a:t>-  Punjab (Faisalabad and Lahore)</a:t>
            </a:r>
          </a:p>
          <a:p>
            <a:pPr indent="0">
              <a:lnSpc>
                <a:spcPct val="100000"/>
              </a:lnSpc>
              <a:spcBef>
                <a:spcPts val="0"/>
              </a:spcBef>
              <a:spcAft>
                <a:spcPts val="600"/>
              </a:spcAft>
              <a:buNone/>
            </a:pPr>
            <a:r>
              <a:rPr lang="en-GB" sz="24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Total budget </a:t>
            </a:r>
            <a:r>
              <a:rPr lang="en-GB" sz="2100" b="1" dirty="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21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EUR 179 </a:t>
            </a:r>
            <a:r>
              <a:rPr lang="en-GB" sz="2100" b="1" dirty="0">
                <a:solidFill>
                  <a:srgbClr val="0F5494"/>
                </a:solidFill>
                <a:latin typeface="Segoe UI" panose="020B0502040204020203" pitchFamily="34" charset="0"/>
                <a:ea typeface="Segoe UI" panose="020B0502040204020203" pitchFamily="34" charset="0"/>
                <a:cs typeface="Segoe UI" panose="020B0502040204020203" pitchFamily="34" charset="0"/>
              </a:rPr>
              <a:t>M (EU </a:t>
            </a:r>
            <a:r>
              <a:rPr lang="en-GB" sz="21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EUR 12 </a:t>
            </a:r>
            <a:r>
              <a:rPr lang="en-GB" sz="2100" b="1" dirty="0">
                <a:solidFill>
                  <a:srgbClr val="0F5494"/>
                </a:solidFill>
                <a:latin typeface="Segoe UI" panose="020B0502040204020203" pitchFamily="34" charset="0"/>
                <a:ea typeface="Segoe UI" panose="020B0502040204020203" pitchFamily="34" charset="0"/>
                <a:cs typeface="Segoe UI" panose="020B0502040204020203" pitchFamily="34" charset="0"/>
              </a:rPr>
              <a:t>M for TA, AFD </a:t>
            </a:r>
            <a:r>
              <a:rPr lang="en-GB" sz="21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EUR 94 </a:t>
            </a:r>
            <a:r>
              <a:rPr lang="en-GB" sz="2100" b="1" dirty="0">
                <a:solidFill>
                  <a:srgbClr val="0F5494"/>
                </a:solidFill>
                <a:latin typeface="Segoe UI" panose="020B0502040204020203" pitchFamily="34" charset="0"/>
                <a:ea typeface="Segoe UI" panose="020B0502040204020203" pitchFamily="34" charset="0"/>
                <a:cs typeface="Segoe UI" panose="020B0502040204020203" pitchFamily="34" charset="0"/>
              </a:rPr>
              <a:t>M for loan, </a:t>
            </a:r>
            <a:r>
              <a:rPr lang="en-GB" sz="21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GoPunjab</a:t>
            </a:r>
            <a:r>
              <a:rPr lang="en-GB" sz="2100" b="1" dirty="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21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EUR 73 </a:t>
            </a:r>
            <a:r>
              <a:rPr lang="en-GB" sz="2100" b="1" dirty="0">
                <a:solidFill>
                  <a:srgbClr val="0F5494"/>
                </a:solidFill>
                <a:latin typeface="Segoe UI" panose="020B0502040204020203" pitchFamily="34" charset="0"/>
                <a:ea typeface="Segoe UI" panose="020B0502040204020203" pitchFamily="34" charset="0"/>
                <a:cs typeface="Segoe UI" panose="020B0502040204020203" pitchFamily="34" charset="0"/>
              </a:rPr>
              <a:t>M) </a:t>
            </a:r>
          </a:p>
          <a:p>
            <a:pPr indent="0">
              <a:lnSpc>
                <a:spcPct val="100000"/>
              </a:lnSpc>
              <a:spcBef>
                <a:spcPts val="0"/>
              </a:spcBef>
              <a:spcAft>
                <a:spcPts val="600"/>
              </a:spcAft>
              <a:buNone/>
            </a:pPr>
            <a:r>
              <a:rPr lang="en-GB" sz="24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2100" b="1" dirty="0">
                <a:solidFill>
                  <a:srgbClr val="0F5494"/>
                </a:solidFill>
                <a:latin typeface="Segoe UI" panose="020B0502040204020203" pitchFamily="34" charset="0"/>
                <a:ea typeface="Segoe UI" panose="020B0502040204020203" pitchFamily="34" charset="0"/>
                <a:cs typeface="Segoe UI" panose="020B0502040204020203" pitchFamily="34" charset="0"/>
              </a:rPr>
              <a:t>- improvement of the living conditions of the population of the cities of Lahore and Faisalabad and economic development of these two cities through:</a:t>
            </a:r>
          </a:p>
          <a:p>
            <a:pPr marL="457200" lvl="2" indent="0">
              <a:lnSpc>
                <a:spcPct val="100000"/>
              </a:lnSpc>
              <a:spcBef>
                <a:spcPts val="0"/>
              </a:spcBef>
              <a:spcAft>
                <a:spcPts val="600"/>
              </a:spcAft>
              <a:buClr>
                <a:srgbClr val="0F5494"/>
              </a:buClr>
              <a:buSzPct val="120000"/>
              <a:buNone/>
            </a:pPr>
            <a:r>
              <a:rPr lang="en-GB" sz="2100" dirty="0">
                <a:solidFill>
                  <a:srgbClr val="0F5494"/>
                </a:solidFill>
                <a:latin typeface="Segoe UI" panose="020B0502040204020203" pitchFamily="34" charset="0"/>
                <a:ea typeface="Segoe UI" panose="020B0502040204020203" pitchFamily="34" charset="0"/>
                <a:cs typeface="Segoe UI" panose="020B0502040204020203" pitchFamily="34" charset="0"/>
              </a:rPr>
              <a:t>improved access to water service for the inhabitants of the city of Faisalabad, </a:t>
            </a:r>
          </a:p>
          <a:p>
            <a:pPr marL="457200" lvl="2" indent="0">
              <a:lnSpc>
                <a:spcPct val="100000"/>
              </a:lnSpc>
              <a:spcBef>
                <a:spcPts val="0"/>
              </a:spcBef>
              <a:spcAft>
                <a:spcPts val="600"/>
              </a:spcAft>
              <a:buClr>
                <a:srgbClr val="0F5494"/>
              </a:buClr>
              <a:buSzPct val="120000"/>
              <a:buNone/>
            </a:pPr>
            <a:r>
              <a:rPr lang="en-GB" sz="2100" dirty="0">
                <a:solidFill>
                  <a:srgbClr val="0F5494"/>
                </a:solidFill>
                <a:latin typeface="Segoe UI" panose="020B0502040204020203" pitchFamily="34" charset="0"/>
                <a:ea typeface="Segoe UI" panose="020B0502040204020203" pitchFamily="34" charset="0"/>
                <a:cs typeface="Segoe UI" panose="020B0502040204020203" pitchFamily="34" charset="0"/>
              </a:rPr>
              <a:t>improved water and sanitation service performances, </a:t>
            </a:r>
          </a:p>
          <a:p>
            <a:pPr marL="457200" lvl="2" indent="0">
              <a:lnSpc>
                <a:spcPct val="100000"/>
              </a:lnSpc>
              <a:spcBef>
                <a:spcPts val="0"/>
              </a:spcBef>
              <a:spcAft>
                <a:spcPts val="600"/>
              </a:spcAft>
              <a:buClr>
                <a:srgbClr val="0F5494"/>
              </a:buClr>
              <a:buSzPct val="120000"/>
              <a:buNone/>
            </a:pPr>
            <a:r>
              <a:rPr lang="en-GB" sz="2100" dirty="0">
                <a:solidFill>
                  <a:srgbClr val="0F5494"/>
                </a:solidFill>
                <a:latin typeface="Segoe UI" panose="020B0502040204020203" pitchFamily="34" charset="0"/>
                <a:ea typeface="Segoe UI" panose="020B0502040204020203" pitchFamily="34" charset="0"/>
                <a:cs typeface="Segoe UI" panose="020B0502040204020203" pitchFamily="34" charset="0"/>
              </a:rPr>
              <a:t>Reinforced  capacities of </a:t>
            </a:r>
            <a:r>
              <a:rPr lang="en-GB" sz="21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the Water and Sanitation Authorities; </a:t>
            </a:r>
            <a:endParaRPr lang="en-GB" sz="2100"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457200" lvl="2" indent="0">
              <a:lnSpc>
                <a:spcPct val="100000"/>
              </a:lnSpc>
              <a:spcBef>
                <a:spcPts val="0"/>
              </a:spcBef>
              <a:spcAft>
                <a:spcPts val="600"/>
              </a:spcAft>
              <a:buClr>
                <a:srgbClr val="0F5494"/>
              </a:buClr>
              <a:buSzPct val="120000"/>
              <a:buNone/>
            </a:pPr>
            <a:r>
              <a:rPr lang="en-GB" sz="2100" dirty="0">
                <a:solidFill>
                  <a:srgbClr val="0F5494"/>
                </a:solidFill>
                <a:latin typeface="Segoe UI" panose="020B0502040204020203" pitchFamily="34" charset="0"/>
                <a:ea typeface="Segoe UI" panose="020B0502040204020203" pitchFamily="34" charset="0"/>
                <a:cs typeface="Segoe UI" panose="020B0502040204020203" pitchFamily="34" charset="0"/>
              </a:rPr>
              <a:t>Creation of a regulatory framework in the water sector to improve sector governance and financial sustainability.</a:t>
            </a:r>
            <a:endParaRPr lang="en-US" sz="2100"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lnSpc>
                <a:spcPct val="100000"/>
              </a:lnSpc>
              <a:spcBef>
                <a:spcPts val="0"/>
              </a:spcBef>
              <a:spcAft>
                <a:spcPts val="600"/>
              </a:spcAft>
              <a:buNone/>
            </a:pPr>
            <a:endParaRPr lang="en-US" sz="21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lnSpc>
                <a:spcPct val="100000"/>
              </a:lnSpc>
              <a:spcBef>
                <a:spcPts val="0"/>
              </a:spcBef>
              <a:spcAft>
                <a:spcPts val="600"/>
              </a:spcAft>
              <a:buNone/>
            </a:pPr>
            <a:endParaRPr lang="en-US" sz="21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lnSpc>
                <a:spcPct val="100000"/>
              </a:lnSpc>
              <a:spcBef>
                <a:spcPts val="0"/>
              </a:spcBef>
              <a:buNone/>
            </a:pPr>
            <a:endParaRPr lang="en-US" sz="1800" dirty="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indent="0">
              <a:lnSpc>
                <a:spcPct val="100000"/>
              </a:lnSpc>
              <a:spcBef>
                <a:spcPts val="0"/>
              </a:spcBef>
              <a:buNone/>
            </a:pPr>
            <a:endParaRPr lang="en-US" sz="1800" dirty="0" smtClean="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600"/>
              </a:spcAft>
            </a:pPr>
            <a:endParaRPr lang="en-US" sz="1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US" sz="1800" b="1" dirty="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US" sz="1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3528" y="1556792"/>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10" name="Rounded Rectangle 9"/>
          <p:cNvSpPr/>
          <p:nvPr/>
        </p:nvSpPr>
        <p:spPr>
          <a:xfrm>
            <a:off x="755576" y="453430"/>
            <a:ext cx="6840760"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9</a:t>
            </a:r>
            <a:endParaRPr lang="en-GB" sz="1600" dirty="0">
              <a:solidFill>
                <a:srgbClr val="FFFFFF"/>
              </a:solidFill>
            </a:endParaRPr>
          </a:p>
        </p:txBody>
      </p:sp>
      <p:sp>
        <p:nvSpPr>
          <p:cNvPr id="13" name="Rounded Rectangle 12"/>
          <p:cNvSpPr/>
          <p:nvPr/>
        </p:nvSpPr>
        <p:spPr>
          <a:xfrm>
            <a:off x="323528" y="4680558"/>
            <a:ext cx="1944216" cy="41324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
        <p:nvSpPr>
          <p:cNvPr id="15" name="TextBox 14"/>
          <p:cNvSpPr txBox="1"/>
          <p:nvPr/>
        </p:nvSpPr>
        <p:spPr>
          <a:xfrm>
            <a:off x="409543" y="5093807"/>
            <a:ext cx="7762857" cy="1421928"/>
          </a:xfrm>
          <a:prstGeom prst="rect">
            <a:avLst/>
          </a:prstGeom>
          <a:noFill/>
          <a:ln w="25400" cmpd="sng">
            <a:solidFill>
              <a:srgbClr val="EE7D32"/>
            </a:solidFill>
          </a:ln>
        </p:spPr>
        <p:txBody>
          <a:bodyPr wrap="square" rtlCol="0">
            <a:spAutoFit/>
          </a:bodyPr>
          <a:lstStyle>
            <a:defPPr>
              <a:defRPr lang="en-GB"/>
            </a:defPPr>
            <a:lvl1pPr indent="0" algn="just">
              <a:lnSpc>
                <a:spcPct val="120000"/>
              </a:lnSpc>
              <a:spcBef>
                <a:spcPts val="0"/>
              </a:spcBef>
              <a:buNone/>
              <a:defRPr sz="14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marL="285750" indent="-285750">
              <a:buFont typeface="Arial" panose="020B0604020202020204" pitchFamily="34" charset="0"/>
              <a:buChar char="•"/>
            </a:pPr>
            <a:r>
              <a:rPr lang="en-US" sz="1800" dirty="0" smtClean="0"/>
              <a:t>Memorandum </a:t>
            </a:r>
            <a:r>
              <a:rPr lang="en-US" sz="1800" dirty="0"/>
              <a:t>of Understanding signed between AFD and Government</a:t>
            </a:r>
          </a:p>
          <a:p>
            <a:pPr marL="285750" indent="-285750">
              <a:buFont typeface="Arial" panose="020B0604020202020204" pitchFamily="34" charset="0"/>
              <a:buChar char="•"/>
            </a:pPr>
            <a:r>
              <a:rPr lang="en-US" sz="1800" dirty="0"/>
              <a:t>Pre-feasibility studies completed</a:t>
            </a:r>
          </a:p>
          <a:p>
            <a:pPr marL="285750" indent="-285750">
              <a:buFont typeface="Arial" panose="020B0604020202020204" pitchFamily="34" charset="0"/>
              <a:buChar char="•"/>
            </a:pPr>
            <a:r>
              <a:rPr lang="en-US" sz="1800" dirty="0"/>
              <a:t>Complementary analysis and feasibility studies in tendering process </a:t>
            </a:r>
          </a:p>
        </p:txBody>
      </p:sp>
    </p:spTree>
    <p:extLst>
      <p:ext uri="{BB962C8B-B14F-4D97-AF65-F5344CB8AC3E}">
        <p14:creationId xmlns:p14="http://schemas.microsoft.com/office/powerpoint/2010/main" val="9639100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323528" y="1224136"/>
            <a:ext cx="8352928" cy="692696"/>
          </a:xfrm>
        </p:spPr>
        <p:txBody>
          <a:bodyPr>
            <a:normAutofit fontScale="90000"/>
          </a:bodyPr>
          <a:lstStyle/>
          <a:p>
            <a:pPr>
              <a:spcBef>
                <a:spcPts val="1000"/>
              </a:spcBef>
              <a:spcAft>
                <a:spcPts val="600"/>
              </a:spcAft>
              <a:buClr>
                <a:srgbClr val="0F5494"/>
              </a:buClr>
              <a:buSzPct val="120000"/>
            </a:pP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b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International </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Labour and Environmental Standards Application in Pakistan’s SMEs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ILES, 10/2016 </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9/2021</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EUR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11 M, [RIP])</a:t>
            </a:r>
            <a:r>
              <a:rPr lang="en-GB" sz="2000" dirty="0">
                <a:solidFill>
                  <a:srgbClr val="EE7D32"/>
                </a:solidFill>
              </a:rPr>
              <a:t/>
            </a:r>
            <a:br>
              <a:rPr lang="en-GB" sz="2000" dirty="0">
                <a:solidFill>
                  <a:srgbClr val="EE7D32"/>
                </a:solidFill>
              </a:rPr>
            </a:b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b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330209" y="1803203"/>
            <a:ext cx="8274239" cy="2201861"/>
          </a:xfrm>
        </p:spPr>
        <p:txBody>
          <a:bodyPr>
            <a:normAutofit fontScale="55000" lnSpcReduction="20000"/>
          </a:bodyPr>
          <a:lstStyle/>
          <a:p>
            <a:pPr indent="0" algn="just">
              <a:lnSpc>
                <a:spcPct val="110000"/>
              </a:lnSpc>
              <a:spcBef>
                <a:spcPts val="0"/>
              </a:spcBef>
              <a:spcAft>
                <a:spcPts val="600"/>
              </a:spcAft>
              <a:buNone/>
            </a:pPr>
            <a:r>
              <a:rPr lang="en-GB" sz="36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2900" b="1" dirty="0">
                <a:solidFill>
                  <a:srgbClr val="0F5494"/>
                </a:solidFill>
                <a:latin typeface="Segoe UI" panose="020B0502040204020203" pitchFamily="34" charset="0"/>
                <a:ea typeface="Segoe UI" panose="020B0502040204020203" pitchFamily="34" charset="0"/>
                <a:cs typeface="Segoe UI" panose="020B0502040204020203" pitchFamily="34" charset="0"/>
              </a:rPr>
              <a:t>-  Legislative goals are nationwide with enterprise level activities focussing on Sindh, KP, and </a:t>
            </a:r>
            <a:r>
              <a:rPr lang="en-GB" sz="29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Balochistan</a:t>
            </a:r>
            <a:r>
              <a:rPr lang="en-GB" sz="2900" b="1" dirty="0">
                <a:solidFill>
                  <a:srgbClr val="0F5494"/>
                </a:solidFill>
                <a:latin typeface="Segoe UI" panose="020B0502040204020203" pitchFamily="34" charset="0"/>
                <a:ea typeface="Segoe UI" panose="020B0502040204020203" pitchFamily="34" charset="0"/>
                <a:cs typeface="Segoe UI" panose="020B0502040204020203" pitchFamily="34" charset="0"/>
              </a:rPr>
              <a:t>.</a:t>
            </a:r>
          </a:p>
          <a:p>
            <a:pPr indent="0" algn="just">
              <a:lnSpc>
                <a:spcPct val="110000"/>
              </a:lnSpc>
              <a:spcBef>
                <a:spcPts val="0"/>
              </a:spcBef>
              <a:spcAft>
                <a:spcPts val="600"/>
              </a:spcAft>
              <a:buNone/>
            </a:pPr>
            <a:r>
              <a:rPr lang="en-GB" sz="36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Total budget </a:t>
            </a:r>
            <a:r>
              <a:rPr lang="en-GB" sz="2900" b="1" dirty="0">
                <a:solidFill>
                  <a:srgbClr val="0F5494"/>
                </a:solidFill>
                <a:latin typeface="Segoe UI" panose="020B0502040204020203" pitchFamily="34" charset="0"/>
                <a:ea typeface="Segoe UI" panose="020B0502040204020203" pitchFamily="34" charset="0"/>
                <a:cs typeface="Segoe UI" panose="020B0502040204020203" pitchFamily="34" charset="0"/>
              </a:rPr>
              <a:t>– EUR 11.6 M (EU – EUR 11 M, Co-financed by </a:t>
            </a:r>
            <a:r>
              <a:rPr lang="en-GB" sz="29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partners ILO </a:t>
            </a:r>
            <a:r>
              <a:rPr lang="en-GB" sz="2900" b="1" dirty="0">
                <a:solidFill>
                  <a:srgbClr val="0F5494"/>
                </a:solidFill>
                <a:latin typeface="Segoe UI" panose="020B0502040204020203" pitchFamily="34" charset="0"/>
                <a:ea typeface="Segoe UI" panose="020B0502040204020203" pitchFamily="34" charset="0"/>
                <a:cs typeface="Segoe UI" panose="020B0502040204020203" pitchFamily="34" charset="0"/>
              </a:rPr>
              <a:t>and WWF - EUR 0.6 M)</a:t>
            </a:r>
          </a:p>
          <a:p>
            <a:pPr indent="0" algn="just">
              <a:lnSpc>
                <a:spcPct val="110000"/>
              </a:lnSpc>
              <a:spcBef>
                <a:spcPts val="0"/>
              </a:spcBef>
              <a:spcAft>
                <a:spcPts val="600"/>
              </a:spcAft>
              <a:buNone/>
            </a:pPr>
            <a:r>
              <a:rPr lang="en-GB" sz="36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2900" b="1" dirty="0">
                <a:solidFill>
                  <a:srgbClr val="0F5494"/>
                </a:solidFill>
                <a:latin typeface="Segoe UI" panose="020B0502040204020203" pitchFamily="34" charset="0"/>
                <a:ea typeface="Segoe UI" panose="020B0502040204020203" pitchFamily="34" charset="0"/>
                <a:cs typeface="Segoe UI" panose="020B0502040204020203" pitchFamily="34" charset="0"/>
              </a:rPr>
              <a:t>– I</a:t>
            </a:r>
            <a:r>
              <a:rPr lang="en-US" sz="29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mproving</a:t>
            </a:r>
            <a:r>
              <a:rPr lang="en-US" sz="2900" b="1" dirty="0">
                <a:solidFill>
                  <a:srgbClr val="0F5494"/>
                </a:solidFill>
                <a:latin typeface="Segoe UI" panose="020B0502040204020203" pitchFamily="34" charset="0"/>
                <a:ea typeface="Segoe UI" panose="020B0502040204020203" pitchFamily="34" charset="0"/>
                <a:cs typeface="Segoe UI" panose="020B0502040204020203" pitchFamily="34" charset="0"/>
              </a:rPr>
              <a:t> compliance with </a:t>
            </a:r>
            <a:r>
              <a:rPr lang="en-US" sz="29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labour</a:t>
            </a:r>
            <a:r>
              <a:rPr lang="en-US" sz="2900" b="1" dirty="0">
                <a:solidFill>
                  <a:srgbClr val="0F5494"/>
                </a:solidFill>
                <a:latin typeface="Segoe UI" panose="020B0502040204020203" pitchFamily="34" charset="0"/>
                <a:ea typeface="Segoe UI" panose="020B0502040204020203" pitchFamily="34" charset="0"/>
                <a:cs typeface="Segoe UI" panose="020B0502040204020203" pitchFamily="34" charset="0"/>
              </a:rPr>
              <a:t> and environmental standards, thereby supporting the economic integration of Pakistan into the global and regional economy (see GSP+) and increasing competitiveness.</a:t>
            </a:r>
          </a:p>
          <a:p>
            <a:pPr indent="0" algn="just">
              <a:spcAft>
                <a:spcPts val="600"/>
              </a:spcAft>
              <a:buNone/>
            </a:pPr>
            <a:endParaRPr lang="en-US" sz="1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278566"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772816"/>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9" name="Rounded Rectangle 8"/>
          <p:cNvSpPr/>
          <p:nvPr/>
        </p:nvSpPr>
        <p:spPr>
          <a:xfrm>
            <a:off x="611560" y="453430"/>
            <a:ext cx="6984776"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10</a:t>
            </a:r>
            <a:endParaRPr lang="en-GB" sz="1600" dirty="0">
              <a:solidFill>
                <a:srgbClr val="FFFFFF"/>
              </a:solidFill>
            </a:endParaRPr>
          </a:p>
        </p:txBody>
      </p:sp>
      <p:sp>
        <p:nvSpPr>
          <p:cNvPr id="10" name="Rounded Rectangle 9"/>
          <p:cNvSpPr/>
          <p:nvPr/>
        </p:nvSpPr>
        <p:spPr>
          <a:xfrm>
            <a:off x="278566" y="3789040"/>
            <a:ext cx="1944216" cy="41324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
        <p:nvSpPr>
          <p:cNvPr id="15" name="TextBox 14"/>
          <p:cNvSpPr txBox="1"/>
          <p:nvPr/>
        </p:nvSpPr>
        <p:spPr>
          <a:xfrm>
            <a:off x="364572" y="4202289"/>
            <a:ext cx="8527908" cy="2308324"/>
          </a:xfrm>
          <a:prstGeom prst="rect">
            <a:avLst/>
          </a:prstGeom>
          <a:noFill/>
          <a:ln w="25400" cmpd="sng">
            <a:solidFill>
              <a:srgbClr val="EE7D32"/>
            </a:solidFill>
          </a:ln>
        </p:spPr>
        <p:txBody>
          <a:bodyPr wrap="square" rtlCol="0">
            <a:spAutoFit/>
          </a:bodyPr>
          <a:lstStyle>
            <a:defPPr>
              <a:defRPr lang="en-GB"/>
            </a:defPPr>
            <a:lvl1pPr indent="0" algn="just">
              <a:lnSpc>
                <a:spcPct val="120000"/>
              </a:lnSpc>
              <a:spcBef>
                <a:spcPts val="0"/>
              </a:spcBef>
              <a:buNone/>
              <a:defRPr sz="14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marL="285750" indent="-285750">
              <a:buFont typeface="Arial" panose="020B0604020202020204" pitchFamily="34" charset="0"/>
              <a:buChar char="•"/>
            </a:pPr>
            <a:r>
              <a:rPr lang="en-US" sz="1200" dirty="0" smtClean="0"/>
              <a:t>Meeting international </a:t>
            </a:r>
            <a:r>
              <a:rPr lang="en-US" sz="1200" dirty="0"/>
              <a:t>obligations regarding the 39 </a:t>
            </a:r>
            <a:r>
              <a:rPr lang="en-US" sz="1200" dirty="0" err="1"/>
              <a:t>labour</a:t>
            </a:r>
            <a:r>
              <a:rPr lang="en-US" sz="1200" dirty="0"/>
              <a:t> related international </a:t>
            </a:r>
            <a:endParaRPr lang="en-US" sz="1200" dirty="0" smtClean="0"/>
          </a:p>
          <a:p>
            <a:r>
              <a:rPr lang="en-US" sz="1200" dirty="0"/>
              <a:t> </a:t>
            </a:r>
            <a:r>
              <a:rPr lang="en-US" sz="1200" dirty="0" smtClean="0"/>
              <a:t>       instruments agreed by Gov. to be considered by </a:t>
            </a:r>
            <a:r>
              <a:rPr lang="en-US" sz="1200" dirty="0"/>
              <a:t>the federal parliament.</a:t>
            </a:r>
          </a:p>
          <a:p>
            <a:pPr marL="285750" indent="-285750">
              <a:buFont typeface="Arial" panose="020B0604020202020204" pitchFamily="34" charset="0"/>
              <a:buChar char="•"/>
            </a:pPr>
            <a:r>
              <a:rPr lang="en-US" sz="1200" dirty="0" smtClean="0"/>
              <a:t>ILO’s </a:t>
            </a:r>
            <a:r>
              <a:rPr lang="en-US" sz="1200" dirty="0"/>
              <a:t>4 month course "Sustaining Competitive and Responsible Enterprises </a:t>
            </a:r>
            <a:r>
              <a:rPr lang="en-US" sz="1200" dirty="0" err="1"/>
              <a:t>programme</a:t>
            </a:r>
            <a:r>
              <a:rPr lang="en-US" sz="1200" dirty="0"/>
              <a:t>" in Karachi with participating 8 enterprises and 12 </a:t>
            </a:r>
            <a:r>
              <a:rPr lang="en-US" sz="1200" dirty="0" smtClean="0"/>
              <a:t>trainers completed, 2 </a:t>
            </a:r>
            <a:r>
              <a:rPr lang="en-US" sz="1200" dirty="0"/>
              <a:t>enterprises and 11 additional </a:t>
            </a:r>
            <a:r>
              <a:rPr lang="en-US" sz="1200" dirty="0" smtClean="0"/>
              <a:t>trainers ongoing</a:t>
            </a:r>
            <a:endParaRPr lang="en-US" sz="1200" dirty="0"/>
          </a:p>
          <a:p>
            <a:pPr marL="285750" indent="-285750">
              <a:buFont typeface="Arial" panose="020B0604020202020204" pitchFamily="34" charset="0"/>
              <a:buChar char="•"/>
            </a:pPr>
            <a:r>
              <a:rPr lang="en-US" sz="1200" dirty="0" smtClean="0"/>
              <a:t>Tailored trainings </a:t>
            </a:r>
            <a:r>
              <a:rPr lang="en-US" sz="1200" dirty="0"/>
              <a:t>on occupational safety and health </a:t>
            </a:r>
            <a:r>
              <a:rPr lang="en-US" sz="1200" dirty="0" smtClean="0"/>
              <a:t>in </a:t>
            </a:r>
            <a:r>
              <a:rPr lang="en-US" sz="1200" dirty="0"/>
              <a:t>101 enterprises </a:t>
            </a:r>
            <a:r>
              <a:rPr lang="en-US" sz="1200" dirty="0" smtClean="0"/>
              <a:t>Signing </a:t>
            </a:r>
            <a:r>
              <a:rPr lang="en-US" sz="1200" dirty="0"/>
              <a:t>of a memorandum of understanding with the Sindh Environmental Protection Agency and active engagement with the government of AJK on  environmental policy reform.</a:t>
            </a:r>
          </a:p>
          <a:p>
            <a:pPr marL="285750" indent="-285750">
              <a:buFont typeface="Arial" panose="020B0604020202020204" pitchFamily="34" charset="0"/>
              <a:buChar char="•"/>
            </a:pPr>
            <a:r>
              <a:rPr lang="en-US" sz="1200" dirty="0"/>
              <a:t>55 environmental audits of enterprises </a:t>
            </a:r>
            <a:r>
              <a:rPr lang="en-US" sz="1200" dirty="0" smtClean="0"/>
              <a:t>in </a:t>
            </a:r>
            <a:r>
              <a:rPr lang="en-US" sz="1200" dirty="0"/>
              <a:t>the textile and leather sectors.</a:t>
            </a:r>
          </a:p>
          <a:p>
            <a:pPr marL="285750" indent="-285750">
              <a:buFont typeface="Arial" panose="020B0604020202020204" pitchFamily="34" charset="0"/>
              <a:buChar char="•"/>
            </a:pPr>
            <a:r>
              <a:rPr lang="en-US" sz="1200" dirty="0"/>
              <a:t>Establishment of 2 pilot waste water treatment plants.</a:t>
            </a:r>
          </a:p>
          <a:p>
            <a:pPr marL="285750" indent="-285750">
              <a:buFont typeface="Arial" panose="020B0604020202020204" pitchFamily="34" charset="0"/>
              <a:buChar char="•"/>
            </a:pPr>
            <a:r>
              <a:rPr lang="en-US" sz="1200" dirty="0" smtClean="0"/>
              <a:t>Continued </a:t>
            </a:r>
            <a:r>
              <a:rPr lang="en-US" sz="1200" dirty="0"/>
              <a:t>support to the Pakistan Buyers’ Forum</a:t>
            </a:r>
            <a:r>
              <a:rPr lang="en-US" sz="1200" dirty="0" smtClean="0"/>
              <a:t>.</a:t>
            </a:r>
            <a:endParaRPr lang="en-US" sz="1800" dirty="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5292" y="3531646"/>
            <a:ext cx="1755238" cy="117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02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sp>
        <p:nvSpPr>
          <p:cNvPr id="6" name="Title 5"/>
          <p:cNvSpPr txBox="1">
            <a:spLocks/>
          </p:cNvSpPr>
          <p:nvPr/>
        </p:nvSpPr>
        <p:spPr bwMode="auto">
          <a:xfrm>
            <a:off x="685800" y="1484785"/>
            <a:ext cx="7772400" cy="7200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sz="2800" kern="0">
                <a:solidFill>
                  <a:srgbClr val="003399"/>
                </a:solidFill>
                <a:latin typeface="Arial Rounded MT Bold" panose="020F0704030504030204" pitchFamily="34" charset="0"/>
              </a:rPr>
              <a:t>ODA Commitments per Region in 2017</a:t>
            </a:r>
            <a:br>
              <a:rPr lang="en-GB" sz="2800" kern="0">
                <a:solidFill>
                  <a:srgbClr val="003399"/>
                </a:solidFill>
                <a:latin typeface="Arial Rounded MT Bold" panose="020F0704030504030204" pitchFamily="34" charset="0"/>
              </a:rPr>
            </a:br>
            <a:r>
              <a:rPr lang="en-GB" sz="2800" kern="0">
                <a:solidFill>
                  <a:srgbClr val="003399"/>
                </a:solidFill>
                <a:latin typeface="Arial Rounded MT Bold" panose="020F0704030504030204" pitchFamily="34" charset="0"/>
              </a:rPr>
              <a:t>(commitments in €M)</a:t>
            </a:r>
            <a:endParaRPr lang="en-GB" sz="2800" kern="0" dirty="0">
              <a:solidFill>
                <a:srgbClr val="24439C"/>
              </a:solidFill>
              <a:latin typeface="Arial Rounded MT Bold" panose="020F0704030504030204" pitchFamily="34" charset="0"/>
            </a:endParaRPr>
          </a:p>
        </p:txBody>
      </p:sp>
      <p:sp>
        <p:nvSpPr>
          <p:cNvPr id="7" name="Subtitle 6"/>
          <p:cNvSpPr txBox="1">
            <a:spLocks/>
          </p:cNvSpPr>
          <p:nvPr/>
        </p:nvSpPr>
        <p:spPr bwMode="auto">
          <a:xfrm>
            <a:off x="5652120" y="6105280"/>
            <a:ext cx="3764867" cy="47806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0" indent="0" algn="l" rtl="0" eaLnBrk="0" fontAlgn="base" hangingPunct="0">
              <a:spcBef>
                <a:spcPts val="0"/>
              </a:spcBef>
              <a:spcAft>
                <a:spcPct val="0"/>
              </a:spcAft>
              <a:buClr>
                <a:srgbClr val="0F5494"/>
              </a:buClr>
              <a:buNone/>
              <a:defRPr sz="2400" i="0">
                <a:solidFill>
                  <a:srgbClr val="0F5494"/>
                </a:solidFill>
                <a:latin typeface="+mn-lt"/>
                <a:ea typeface="+mn-ea"/>
                <a:cs typeface="+mn-cs"/>
              </a:defRPr>
            </a:lvl1pPr>
            <a:lvl2pPr marL="720000" indent="-360000" algn="l" rtl="0" eaLnBrk="0" fontAlgn="base" hangingPunct="0">
              <a:spcBef>
                <a:spcPts val="1000"/>
              </a:spcBef>
              <a:spcAft>
                <a:spcPct val="0"/>
              </a:spcAft>
              <a:buClr>
                <a:srgbClr val="669966"/>
              </a:buClr>
              <a:buChar char="•"/>
              <a:defRPr sz="2000" b="0">
                <a:solidFill>
                  <a:srgbClr val="666666"/>
                </a:solidFill>
                <a:latin typeface="+mn-lt"/>
              </a:defRPr>
            </a:lvl2pPr>
            <a:lvl3pPr marL="1080000" indent="-360000" algn="l" rtl="0" eaLnBrk="0" fontAlgn="base" hangingPunct="0">
              <a:spcBef>
                <a:spcPts val="8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r>
              <a:rPr lang="en-GB" sz="1300" b="0" i="1" dirty="0">
                <a:solidFill>
                  <a:srgbClr val="24439C"/>
                </a:solidFill>
                <a:latin typeface="Arial Rounded MT Bold" panose="020F0704030504030204" pitchFamily="34" charset="0"/>
              </a:rPr>
              <a:t>Source Draft Annual Report 2017</a:t>
            </a:r>
            <a:endParaRPr lang="en-GB" sz="1300" dirty="0">
              <a:solidFill>
                <a:srgbClr val="24439C"/>
              </a:solidFill>
              <a:latin typeface="Arial Rounded MT Bold" panose="020F0704030504030204" pitchFamily="34" charset="0"/>
            </a:endParaRPr>
          </a:p>
          <a:p>
            <a:endParaRPr lang="en-GB" b="0" kern="0" dirty="0">
              <a:latin typeface="Arial Rounded MT Bold" panose="020F0704030504030204" pitchFamily="34" charset="0"/>
            </a:endParaRPr>
          </a:p>
        </p:txBody>
      </p:sp>
      <p:graphicFrame>
        <p:nvGraphicFramePr>
          <p:cNvPr id="8" name="Chart 7"/>
          <p:cNvGraphicFramePr>
            <a:graphicFrameLocks/>
          </p:cNvGraphicFramePr>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24983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323528" y="1268760"/>
            <a:ext cx="8662980" cy="692696"/>
          </a:xfrm>
        </p:spPr>
        <p:txBody>
          <a:bodyPr>
            <a:normAutofit fontScale="90000"/>
          </a:bodyPr>
          <a:lstStyle/>
          <a:p>
            <a:pPr>
              <a:spcBef>
                <a:spcPts val="1000"/>
              </a:spcBef>
              <a:spcAft>
                <a:spcPts val="600"/>
              </a:spcAft>
              <a:buClr>
                <a:srgbClr val="0F5494"/>
              </a:buClr>
              <a:buSzPct val="120000"/>
            </a:pP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Implementation </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of Resource and Energy Efficient Technologies in the Sugar Sector of Pakistan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IREET, 03/2018 </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03/2022, EUR 1.4 M, [RIP – Switch Asia II])</a:t>
            </a:r>
            <a:r>
              <a:rPr lang="en-GB" sz="2000" dirty="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2000" dirty="0">
                <a:solidFill>
                  <a:srgbClr val="EE7D32"/>
                </a:solidFill>
                <a:latin typeface="Segoe UI" panose="020B0502040204020203" pitchFamily="34" charset="0"/>
                <a:ea typeface="Segoe UI" panose="020B0502040204020203" pitchFamily="34" charset="0"/>
                <a:cs typeface="Segoe UI" panose="020B0502040204020203" pitchFamily="34" charset="0"/>
              </a:rPr>
            </a:b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b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330209" y="1703899"/>
            <a:ext cx="8483582" cy="2589197"/>
          </a:xfrm>
        </p:spPr>
        <p:txBody>
          <a:bodyPr>
            <a:normAutofit lnSpcReduction="10000"/>
          </a:bodyPr>
          <a:lstStyle/>
          <a:p>
            <a:pPr indent="0" algn="just">
              <a:lnSpc>
                <a:spcPct val="110000"/>
              </a:lnSpc>
              <a:spcBef>
                <a:spcPts val="0"/>
              </a:spcBef>
              <a:spcAft>
                <a:spcPts val="600"/>
              </a:spcAft>
              <a:buNone/>
            </a:pPr>
            <a:r>
              <a:rPr lang="en-GB" sz="22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1700" b="1" dirty="0">
                <a:solidFill>
                  <a:srgbClr val="0F5494"/>
                </a:solidFill>
                <a:latin typeface="Segoe UI" panose="020B0502040204020203" pitchFamily="34" charset="0"/>
                <a:ea typeface="Segoe UI" panose="020B0502040204020203" pitchFamily="34" charset="0"/>
                <a:cs typeface="Segoe UI" panose="020B0502040204020203" pitchFamily="34" charset="0"/>
              </a:rPr>
              <a:t>– Nationwide, with particular focus on Sindh and Punjab</a:t>
            </a:r>
          </a:p>
          <a:p>
            <a:pPr indent="0" algn="just">
              <a:lnSpc>
                <a:spcPct val="110000"/>
              </a:lnSpc>
              <a:spcBef>
                <a:spcPts val="0"/>
              </a:spcBef>
              <a:spcAft>
                <a:spcPts val="600"/>
              </a:spcAft>
              <a:buNone/>
            </a:pPr>
            <a:r>
              <a:rPr lang="en-GB" sz="22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Total budget </a:t>
            </a:r>
            <a:r>
              <a:rPr lang="en-GB" sz="1700" b="1" dirty="0">
                <a:solidFill>
                  <a:srgbClr val="0F5494"/>
                </a:solidFill>
                <a:latin typeface="Segoe UI" panose="020B0502040204020203" pitchFamily="34" charset="0"/>
                <a:ea typeface="Segoe UI" panose="020B0502040204020203" pitchFamily="34" charset="0"/>
                <a:cs typeface="Segoe UI" panose="020B0502040204020203" pitchFamily="34" charset="0"/>
              </a:rPr>
              <a:t>– EUR 1.8 M, Co-financed by partners Iqbal Hamid Trust (IHT) </a:t>
            </a:r>
            <a:r>
              <a:rPr lang="en-GB" sz="17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pakistan</a:t>
            </a:r>
            <a:r>
              <a:rPr lang="en-GB" sz="1700" b="1" dirty="0">
                <a:solidFill>
                  <a:srgbClr val="0F5494"/>
                </a:solidFill>
                <a:latin typeface="Segoe UI" panose="020B0502040204020203" pitchFamily="34" charset="0"/>
                <a:ea typeface="Segoe UI" panose="020B0502040204020203" pitchFamily="34" charset="0"/>
                <a:cs typeface="Segoe UI" panose="020B0502040204020203" pitchFamily="34" charset="0"/>
              </a:rPr>
              <a:t>, Lead Partner, Collaborating </a:t>
            </a:r>
            <a:r>
              <a:rPr lang="en-GB" sz="17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Center</a:t>
            </a:r>
            <a:r>
              <a:rPr lang="en-GB" sz="1700" b="1" dirty="0">
                <a:solidFill>
                  <a:srgbClr val="0F5494"/>
                </a:solidFill>
                <a:latin typeface="Segoe UI" panose="020B0502040204020203" pitchFamily="34" charset="0"/>
                <a:ea typeface="Segoe UI" panose="020B0502040204020203" pitchFamily="34" charset="0"/>
                <a:cs typeface="Segoe UI" panose="020B0502040204020203" pitchFamily="34" charset="0"/>
              </a:rPr>
              <a:t> for Sustainable Consumption &amp; Production (CSCP), Germany - (EUR 0.4 M)</a:t>
            </a:r>
          </a:p>
          <a:p>
            <a:pPr indent="0" algn="just">
              <a:lnSpc>
                <a:spcPct val="110000"/>
              </a:lnSpc>
              <a:spcBef>
                <a:spcPts val="0"/>
              </a:spcBef>
              <a:spcAft>
                <a:spcPts val="600"/>
              </a:spcAft>
              <a:buNone/>
            </a:pPr>
            <a:r>
              <a:rPr lang="en-GB" sz="22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1700" b="1" dirty="0">
                <a:solidFill>
                  <a:srgbClr val="0F5494"/>
                </a:solidFill>
                <a:latin typeface="Segoe UI" panose="020B0502040204020203" pitchFamily="34" charset="0"/>
                <a:ea typeface="Segoe UI" panose="020B0502040204020203" pitchFamily="34" charset="0"/>
                <a:cs typeface="Segoe UI" panose="020B0502040204020203" pitchFamily="34" charset="0"/>
              </a:rPr>
              <a:t>– Enhancing resource efficiency of the sugar </a:t>
            </a:r>
            <a:endParaRPr lang="en-GB" sz="17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lgn="just">
              <a:lnSpc>
                <a:spcPct val="110000"/>
              </a:lnSpc>
              <a:spcBef>
                <a:spcPts val="0"/>
              </a:spcBef>
              <a:spcAft>
                <a:spcPts val="600"/>
              </a:spcAft>
              <a:buNone/>
            </a:pPr>
            <a:r>
              <a:rPr lang="en-GB" sz="17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sector </a:t>
            </a:r>
            <a:r>
              <a:rPr lang="en-GB" sz="1700" b="1" dirty="0">
                <a:solidFill>
                  <a:srgbClr val="0F5494"/>
                </a:solidFill>
                <a:latin typeface="Segoe UI" panose="020B0502040204020203" pitchFamily="34" charset="0"/>
                <a:ea typeface="Segoe UI" panose="020B0502040204020203" pitchFamily="34" charset="0"/>
                <a:cs typeface="Segoe UI" panose="020B0502040204020203" pitchFamily="34" charset="0"/>
              </a:rPr>
              <a:t>through adoption of </a:t>
            </a:r>
            <a:r>
              <a:rPr lang="en-GB" sz="17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Resource and Energy Efficiency technologies</a:t>
            </a:r>
            <a:r>
              <a:rPr lang="en-GB" sz="1700" b="1" dirty="0">
                <a:solidFill>
                  <a:srgbClr val="0F5494"/>
                </a:solidFill>
                <a:latin typeface="Segoe UI" panose="020B0502040204020203" pitchFamily="34" charset="0"/>
                <a:ea typeface="Segoe UI" panose="020B0502040204020203" pitchFamily="34" charset="0"/>
                <a:cs typeface="Segoe UI" panose="020B0502040204020203" pitchFamily="34" charset="0"/>
              </a:rPr>
              <a:t>.</a:t>
            </a:r>
            <a:endParaRPr lang="en-US" sz="17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US" sz="1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3528" y="1700808"/>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9" name="Rounded Rectangle 8"/>
          <p:cNvSpPr/>
          <p:nvPr/>
        </p:nvSpPr>
        <p:spPr>
          <a:xfrm>
            <a:off x="611560" y="453430"/>
            <a:ext cx="6984776" cy="460216"/>
          </a:xfrm>
          <a:prstGeom prst="roundRect">
            <a:avLst/>
          </a:prstGeom>
          <a:solidFill>
            <a:srgbClr val="0F5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Rural development and economic cooperation' 11</a:t>
            </a:r>
            <a:endParaRPr lang="en-GB" sz="1600" dirty="0">
              <a:solidFill>
                <a:srgbClr val="FFFFFF"/>
              </a:solidFill>
            </a:endParaRPr>
          </a:p>
        </p:txBody>
      </p:sp>
      <p:sp>
        <p:nvSpPr>
          <p:cNvPr id="10" name="Rounded Rectangle 9"/>
          <p:cNvSpPr/>
          <p:nvPr/>
        </p:nvSpPr>
        <p:spPr>
          <a:xfrm>
            <a:off x="345894" y="4081002"/>
            <a:ext cx="1944216" cy="41324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
        <p:nvSpPr>
          <p:cNvPr id="15" name="TextBox 14"/>
          <p:cNvSpPr txBox="1"/>
          <p:nvPr/>
        </p:nvSpPr>
        <p:spPr>
          <a:xfrm>
            <a:off x="335871" y="4494251"/>
            <a:ext cx="8412593" cy="2363724"/>
          </a:xfrm>
          <a:prstGeom prst="rect">
            <a:avLst/>
          </a:prstGeom>
          <a:noFill/>
          <a:ln w="25400" cmpd="sng">
            <a:solidFill>
              <a:srgbClr val="EE7D32"/>
            </a:solidFill>
          </a:ln>
        </p:spPr>
        <p:txBody>
          <a:bodyPr wrap="square" rtlCol="0">
            <a:spAutoFit/>
          </a:bodyPr>
          <a:lstStyle>
            <a:defPPr>
              <a:defRPr lang="en-GB"/>
            </a:defPPr>
            <a:lvl1pPr indent="0" algn="just">
              <a:lnSpc>
                <a:spcPct val="120000"/>
              </a:lnSpc>
              <a:spcBef>
                <a:spcPts val="0"/>
              </a:spcBef>
              <a:buNone/>
              <a:defRPr sz="14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marL="285750" indent="-285750">
              <a:buFont typeface="Arial" panose="020B0604020202020204" pitchFamily="34" charset="0"/>
              <a:buChar char="•"/>
            </a:pPr>
            <a:r>
              <a:rPr lang="en-US" sz="1500" dirty="0" smtClean="0"/>
              <a:t>Energy audits completed at 9 sugar mills; </a:t>
            </a:r>
          </a:p>
          <a:p>
            <a:pPr marL="285750" indent="-285750">
              <a:buFont typeface="Arial" panose="020B0604020202020204" pitchFamily="34" charset="0"/>
              <a:buChar char="•"/>
            </a:pPr>
            <a:r>
              <a:rPr lang="en-US" sz="1500" dirty="0" smtClean="0"/>
              <a:t>Establishment of a Conducive Regulatory Framework including a </a:t>
            </a:r>
          </a:p>
          <a:p>
            <a:r>
              <a:rPr lang="en-US" sz="1500" dirty="0" smtClean="0"/>
              <a:t>     multi stakeholder platform for promotion of Resource and Energy Efficiency </a:t>
            </a:r>
          </a:p>
          <a:p>
            <a:pPr marL="285750" indent="-285750">
              <a:buFont typeface="Arial" panose="020B0604020202020204" pitchFamily="34" charset="0"/>
              <a:buChar char="•"/>
            </a:pPr>
            <a:r>
              <a:rPr lang="en-US" sz="1500" dirty="0" smtClean="0"/>
              <a:t>State Bank of Pakistan is being advised on expansion of its Renewable Energy       refinance facility</a:t>
            </a:r>
          </a:p>
          <a:p>
            <a:pPr marL="285750" indent="-285750">
              <a:buFont typeface="Arial" panose="020B0604020202020204" pitchFamily="34" charset="0"/>
              <a:buChar char="•"/>
            </a:pPr>
            <a:r>
              <a:rPr lang="en-US" sz="1500" dirty="0" smtClean="0"/>
              <a:t>Enhanced Awareness &amp; Capacity of Sugar Sector, Solution/Service Providers &amp; Farmers: awareness campaign started. </a:t>
            </a:r>
          </a:p>
          <a:p>
            <a:pPr marL="285750" indent="-285750">
              <a:buFont typeface="Arial" panose="020B0604020202020204" pitchFamily="34" charset="0"/>
              <a:buChar char="•"/>
            </a:pPr>
            <a:endParaRPr lang="en-US" sz="1800"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3454540"/>
            <a:ext cx="1144006" cy="177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5233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395536" y="1128539"/>
            <a:ext cx="8229600" cy="936625"/>
          </a:xfrm>
        </p:spPr>
        <p:txBody>
          <a:bodyPr vert="horz" lIns="91440" tIns="45720" rIns="91440" bIns="45720" rtlCol="0" anchor="ctr">
            <a:normAutofit/>
          </a:bodyPr>
          <a:lstStyle/>
          <a:p>
            <a:pPr>
              <a:spcBef>
                <a:spcPts val="1000"/>
              </a:spcBef>
              <a:spcAft>
                <a:spcPts val="600"/>
              </a:spcAft>
              <a:buClr>
                <a:srgbClr val="0F5494"/>
              </a:buClr>
              <a:buSzPct val="120000"/>
            </a:pPr>
            <a:r>
              <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Development through Enhanced Education </a:t>
            </a:r>
            <a:r>
              <a:rPr lang="en-US" sz="2000" b="1" dirty="0" err="1">
                <a:solidFill>
                  <a:srgbClr val="EE7D32"/>
                </a:solidFill>
                <a:latin typeface="Segoe UI" panose="020B0502040204020203" pitchFamily="34" charset="0"/>
                <a:ea typeface="Segoe UI" panose="020B0502040204020203" pitchFamily="34" charset="0"/>
                <a:cs typeface="Segoe UI" panose="020B0502040204020203" pitchFamily="34" charset="0"/>
              </a:rPr>
              <a:t>Programme</a:t>
            </a:r>
            <a:r>
              <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a:t>
            </a:r>
            <a:r>
              <a:rPr lang="en-US"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 DEEP (2018-2022, EUR 50 M) </a:t>
            </a: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323528" y="1944663"/>
            <a:ext cx="7128792" cy="3960441"/>
          </a:xfrm>
        </p:spPr>
        <p:txBody>
          <a:bodyPr>
            <a:normAutofit lnSpcReduction="10000"/>
          </a:bodyPr>
          <a:lstStyle/>
          <a:p>
            <a:pPr indent="0">
              <a:spcAft>
                <a:spcPts val="600"/>
              </a:spcAft>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a:t>
            </a:r>
            <a:r>
              <a:rPr lang="en-GB" sz="18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coverage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  Sindh Province </a:t>
            </a:r>
          </a:p>
          <a:p>
            <a:pPr indent="0">
              <a:spcAft>
                <a:spcPts val="600"/>
              </a:spcAft>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to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contribute towards universal access to quality education in Sindh, enabling young people to progress and engage in productive employment or higher/ vocational education</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t>
            </a:r>
          </a:p>
          <a:p>
            <a:pPr indent="0">
              <a:spcAft>
                <a:spcPts val="600"/>
              </a:spcAft>
              <a:buNone/>
            </a:pPr>
            <a:r>
              <a:rPr lang="en-US"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Specific Objectives</a:t>
            </a:r>
          </a:p>
          <a:p>
            <a:pPr marL="285750" indent="-285750">
              <a:spcAft>
                <a:spcPts val="600"/>
              </a:spcAft>
            </a:pP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Education planning, financial management and administration </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improved</a:t>
            </a:r>
          </a:p>
          <a:p>
            <a:pPr marL="285750" indent="-285750">
              <a:spcAft>
                <a:spcPts val="600"/>
              </a:spcAft>
            </a:pP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More children enrolled and retained in government and low cost private schools (gender and rural-urban disaggregated) from early </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childhood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to secondary education. </a:t>
            </a:r>
            <a:endPar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600"/>
              </a:spcAft>
            </a:pP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Children receiving better quality education</a:t>
            </a:r>
          </a:p>
          <a:p>
            <a:pPr marL="285750" indent="-285750">
              <a:spcAft>
                <a:spcPts val="600"/>
              </a:spcAft>
              <a:buFontTx/>
              <a:buChar char="-"/>
            </a:pPr>
            <a:endPar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916832"/>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1226" y="1628800"/>
            <a:ext cx="1802774" cy="128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827584" y="404664"/>
            <a:ext cx="6503962" cy="4602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Education and skills development' 1</a:t>
            </a:r>
            <a:endParaRPr lang="en-GB" sz="1600" dirty="0">
              <a:solidFill>
                <a:srgbClr val="FFFFFF"/>
              </a:solidFill>
            </a:endParaRPr>
          </a:p>
        </p:txBody>
      </p:sp>
      <p:sp>
        <p:nvSpPr>
          <p:cNvPr id="10" name="Rounded Rectangle 9"/>
          <p:cNvSpPr/>
          <p:nvPr/>
        </p:nvSpPr>
        <p:spPr>
          <a:xfrm>
            <a:off x="321071" y="5805264"/>
            <a:ext cx="1989559"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
        <p:nvSpPr>
          <p:cNvPr id="3" name="TextBox 2"/>
          <p:cNvSpPr txBox="1"/>
          <p:nvPr/>
        </p:nvSpPr>
        <p:spPr>
          <a:xfrm>
            <a:off x="323528" y="6165304"/>
            <a:ext cx="7909405" cy="360420"/>
          </a:xfrm>
          <a:prstGeom prst="rect">
            <a:avLst/>
          </a:prstGeom>
          <a:noFill/>
          <a:ln w="25400" cmpd="sng">
            <a:solidFill>
              <a:srgbClr val="EE7D32"/>
            </a:solidFill>
          </a:ln>
        </p:spPr>
        <p:txBody>
          <a:bodyPr wrap="square" rtlCol="0">
            <a:spAutoFit/>
          </a:bodyPr>
          <a:lstStyle>
            <a:defPPr>
              <a:defRPr lang="en-GB"/>
            </a:defPPr>
            <a:lvl1pPr marL="285750" indent="-285750" algn="just">
              <a:lnSpc>
                <a:spcPct val="120000"/>
              </a:lnSpc>
              <a:spcBef>
                <a:spcPts val="0"/>
              </a:spcBef>
              <a:buFont typeface="Arial" panose="020B0604020202020204" pitchFamily="34" charset="0"/>
              <a:buChar char="•"/>
              <a:defRPr sz="105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marL="0" indent="0">
              <a:buFont typeface="Arial" panose="020B0604020202020204" pitchFamily="34" charset="0"/>
              <a:buNone/>
            </a:pPr>
            <a:r>
              <a:rPr lang="en-US" sz="1600" dirty="0"/>
              <a:t>The </a:t>
            </a:r>
            <a:r>
              <a:rPr lang="en-US" sz="1600" dirty="0" err="1"/>
              <a:t>programme</a:t>
            </a:r>
            <a:r>
              <a:rPr lang="en-US" sz="1600" dirty="0"/>
              <a:t> started first activities in the second half of </a:t>
            </a:r>
            <a:r>
              <a:rPr lang="en-US" sz="1600" dirty="0" smtClean="0"/>
              <a:t>2019</a:t>
            </a:r>
            <a:endParaRPr lang="en-GB" dirty="0"/>
          </a:p>
        </p:txBody>
      </p:sp>
    </p:spTree>
    <p:extLst>
      <p:ext uri="{BB962C8B-B14F-4D97-AF65-F5344CB8AC3E}">
        <p14:creationId xmlns:p14="http://schemas.microsoft.com/office/powerpoint/2010/main" val="35741905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324258" y="1050841"/>
            <a:ext cx="8229600" cy="864096"/>
          </a:xfrm>
        </p:spPr>
        <p:txBody>
          <a:bodyPr vert="horz" lIns="91440" tIns="45720" rIns="91440" bIns="45720" rtlCol="0" anchor="ctr">
            <a:noAutofit/>
          </a:bodyPr>
          <a:lstStyle/>
          <a:p>
            <a:pPr>
              <a:spcBef>
                <a:spcPts val="1000"/>
              </a:spcBef>
              <a:spcAft>
                <a:spcPts val="600"/>
              </a:spcAft>
              <a:buClr>
                <a:srgbClr val="0F5494"/>
              </a:buClr>
              <a:buSzPct val="120000"/>
            </a:pPr>
            <a:r>
              <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b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Support </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to the Technical and Vocational Education and Training Sector in Pakistan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 TVET III (01/2017-12/2021, EUR 64 M)</a:t>
            </a: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301974" y="1916833"/>
            <a:ext cx="6585146" cy="1957907"/>
          </a:xfrm>
        </p:spPr>
        <p:txBody>
          <a:bodyPr wrap="square">
            <a:normAutofit/>
          </a:bodyPr>
          <a:lstStyle/>
          <a:p>
            <a:pPr indent="0">
              <a:spcBef>
                <a:spcPts val="300"/>
              </a:spcBef>
              <a:spcAft>
                <a:spcPts val="600"/>
              </a:spcAft>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Budget</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 EUR 64 M (EU contribution EUR 45 M) </a:t>
            </a:r>
          </a:p>
          <a:p>
            <a:pPr indent="0">
              <a:spcBef>
                <a:spcPts val="300"/>
              </a:spcBef>
              <a:spcAft>
                <a:spcPts val="600"/>
              </a:spcAft>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National</a:t>
            </a:r>
          </a:p>
          <a:p>
            <a:pPr indent="0">
              <a:spcBef>
                <a:spcPts val="300"/>
              </a:spcBef>
              <a:spcAft>
                <a:spcPts val="600"/>
              </a:spcAft>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T</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o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improve governance and private sector participation in the TVET sector to enhance access to quality skills development that meets demand of the </a:t>
            </a:r>
            <a:r>
              <a:rPr lang="en-US" sz="1800" b="1" dirty="0" err="1">
                <a:solidFill>
                  <a:srgbClr val="0F5494"/>
                </a:solidFill>
                <a:latin typeface="Segoe UI" panose="020B0502040204020203" pitchFamily="34" charset="0"/>
                <a:ea typeface="Segoe UI" panose="020B0502040204020203" pitchFamily="34" charset="0"/>
                <a:cs typeface="Segoe UI" panose="020B0502040204020203" pitchFamily="34" charset="0"/>
              </a:rPr>
              <a:t>labour</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 market. </a:t>
            </a:r>
            <a:endPar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spcAft>
                <a:spcPts val="600"/>
              </a:spcAft>
              <a:buNone/>
            </a:pPr>
            <a:endPar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285750" indent="-285750">
              <a:spcBef>
                <a:spcPts val="0"/>
              </a:spcBef>
              <a:spcAft>
                <a:spcPts val="600"/>
              </a:spcAft>
            </a:pPr>
            <a:endPar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916832"/>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9" name="Rounded Rectangle 8"/>
          <p:cNvSpPr/>
          <p:nvPr/>
        </p:nvSpPr>
        <p:spPr>
          <a:xfrm>
            <a:off x="827584" y="404664"/>
            <a:ext cx="6503962" cy="4602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Education and skills development' 2</a:t>
            </a:r>
            <a:endParaRPr lang="en-GB" sz="1600" dirty="0">
              <a:solidFill>
                <a:srgbClr val="FFFFFF"/>
              </a:solidFill>
            </a:endParaRPr>
          </a:p>
        </p:txBody>
      </p:sp>
      <p:sp>
        <p:nvSpPr>
          <p:cNvPr id="2" name="TextBox 1"/>
          <p:cNvSpPr txBox="1"/>
          <p:nvPr/>
        </p:nvSpPr>
        <p:spPr>
          <a:xfrm>
            <a:off x="353095" y="4136334"/>
            <a:ext cx="8064896" cy="2456057"/>
          </a:xfrm>
          <a:prstGeom prst="rect">
            <a:avLst/>
          </a:prstGeom>
          <a:noFill/>
          <a:ln w="25400" cmpd="sng">
            <a:solidFill>
              <a:srgbClr val="EE7D32"/>
            </a:solidFill>
          </a:ln>
        </p:spPr>
        <p:txBody>
          <a:bodyPr wrap="square" rtlCol="0">
            <a:spAutoFit/>
          </a:bodyPr>
          <a:lstStyle>
            <a:defPPr>
              <a:defRPr lang="en-GB"/>
            </a:defPPr>
            <a:lvl1pPr marL="285750" indent="-285750" algn="just">
              <a:lnSpc>
                <a:spcPct val="120000"/>
              </a:lnSpc>
              <a:spcBef>
                <a:spcPts val="0"/>
              </a:spcBef>
              <a:buFont typeface="Arial" panose="020B0604020202020204" pitchFamily="34" charset="0"/>
              <a:buChar char="•"/>
              <a:defRPr sz="105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r>
              <a:rPr lang="en-US" sz="1600" dirty="0"/>
              <a:t>900 agreements signed to involve the private sector in </a:t>
            </a:r>
            <a:r>
              <a:rPr lang="en-US" sz="1600" dirty="0" smtClean="0"/>
              <a:t>training  </a:t>
            </a:r>
            <a:endParaRPr lang="en-US" sz="1600" dirty="0"/>
          </a:p>
          <a:p>
            <a:r>
              <a:rPr lang="en-US" sz="1600" dirty="0"/>
              <a:t>4 sector skill councils created (textile, construction, hospitality, energy</a:t>
            </a:r>
            <a:r>
              <a:rPr lang="en-US" sz="1600" dirty="0" smtClean="0"/>
              <a:t>)  </a:t>
            </a:r>
            <a:endParaRPr lang="en-US" sz="1600" dirty="0"/>
          </a:p>
          <a:p>
            <a:r>
              <a:rPr lang="en-US" sz="1600" dirty="0"/>
              <a:t>310 training institutes </a:t>
            </a:r>
            <a:r>
              <a:rPr lang="en-US" sz="1600" dirty="0" smtClean="0"/>
              <a:t>accredited </a:t>
            </a:r>
            <a:endParaRPr lang="en-US" sz="1600" dirty="0"/>
          </a:p>
          <a:p>
            <a:r>
              <a:rPr lang="en-US" sz="1600" dirty="0"/>
              <a:t>9000 plus people enrolled in </a:t>
            </a:r>
            <a:r>
              <a:rPr lang="en-US" sz="1600" dirty="0" smtClean="0"/>
              <a:t>trainings </a:t>
            </a:r>
            <a:endParaRPr lang="en-US" sz="1600" dirty="0"/>
          </a:p>
          <a:p>
            <a:r>
              <a:rPr lang="en-US" sz="1600" dirty="0"/>
              <a:t>158 master trainers and 2173 teachers (800 females) </a:t>
            </a:r>
            <a:r>
              <a:rPr lang="en-US" sz="1600" dirty="0" smtClean="0"/>
              <a:t>trained</a:t>
            </a:r>
            <a:endParaRPr lang="en-US" sz="1600" dirty="0"/>
          </a:p>
          <a:p>
            <a:r>
              <a:rPr lang="en-US" sz="1600" dirty="0"/>
              <a:t>509 principals (112 females) and 896 assessors (211 females) are </a:t>
            </a:r>
            <a:r>
              <a:rPr lang="en-US" sz="1600" dirty="0" smtClean="0"/>
              <a:t>trained </a:t>
            </a:r>
            <a:endParaRPr lang="en-US" sz="1600" dirty="0"/>
          </a:p>
          <a:p>
            <a:r>
              <a:rPr lang="en-US" sz="1600" dirty="0"/>
              <a:t>14,754 (4,982 females) people are certified based on learning and </a:t>
            </a:r>
            <a:r>
              <a:rPr lang="en-US" sz="1600" dirty="0" smtClean="0"/>
              <a:t>skills  </a:t>
            </a:r>
            <a:endParaRPr lang="en-US" sz="1600" dirty="0"/>
          </a:p>
          <a:p>
            <a:r>
              <a:rPr lang="en-US" sz="1600" dirty="0"/>
              <a:t>5500 trainees are assessed and </a:t>
            </a:r>
            <a:r>
              <a:rPr lang="en-US" sz="1600" dirty="0" smtClean="0"/>
              <a:t>certified</a:t>
            </a:r>
            <a:endParaRPr lang="en-GB" sz="1600" dirty="0"/>
          </a:p>
        </p:txBody>
      </p:sp>
      <p:sp>
        <p:nvSpPr>
          <p:cNvPr id="13" name="Rounded Rectangle 12"/>
          <p:cNvSpPr/>
          <p:nvPr/>
        </p:nvSpPr>
        <p:spPr>
          <a:xfrm>
            <a:off x="327001" y="3759324"/>
            <a:ext cx="1989559"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098" y="1916832"/>
            <a:ext cx="2076902" cy="249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3713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323528" y="1158839"/>
            <a:ext cx="8229600" cy="646177"/>
          </a:xfrm>
        </p:spPr>
        <p:txBody>
          <a:bodyPr vert="horz" lIns="91440" tIns="45720" rIns="91440" bIns="45720" rtlCol="0" anchor="ctr">
            <a:noAutofit/>
          </a:bodyPr>
          <a:lstStyle/>
          <a:p>
            <a:pPr>
              <a:spcBef>
                <a:spcPts val="1000"/>
              </a:spcBef>
              <a:spcAft>
                <a:spcPts val="600"/>
              </a:spcAft>
              <a:buClr>
                <a:srgbClr val="0F5494"/>
              </a:buClr>
              <a:buSzPct val="120000"/>
            </a:pPr>
            <a:r>
              <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b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Balochistan Basic Education Programme (05/2014-11/2022, EUR 18.4 M)</a:t>
            </a: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301974" y="1916833"/>
            <a:ext cx="6070226" cy="1728191"/>
          </a:xfrm>
        </p:spPr>
        <p:txBody>
          <a:bodyPr wrap="square">
            <a:normAutofit/>
          </a:bodyPr>
          <a:lstStyle/>
          <a:p>
            <a:pPr indent="0">
              <a:spcBef>
                <a:spcPts val="300"/>
              </a:spcBef>
              <a:spcAft>
                <a:spcPts val="600"/>
              </a:spcAft>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Balochistan</a:t>
            </a:r>
          </a:p>
          <a:p>
            <a:pPr indent="0">
              <a:spcBef>
                <a:spcPts val="300"/>
              </a:spcBef>
              <a:spcAft>
                <a:spcPts val="600"/>
              </a:spcAft>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T</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o accelerate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and further increase the number of children (especially girls) enrolling </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and </a:t>
            </a:r>
            <a:r>
              <a:rPr lang="en-US"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completing quality elementary education in </a:t>
            </a:r>
            <a:r>
              <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Balochistan</a:t>
            </a:r>
          </a:p>
          <a:p>
            <a:pPr indent="0">
              <a:spcAft>
                <a:spcPts val="600"/>
              </a:spcAft>
              <a:buNone/>
            </a:pPr>
            <a:endPar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285750" indent="-285750">
              <a:spcBef>
                <a:spcPts val="0"/>
              </a:spcBef>
              <a:spcAft>
                <a:spcPts val="600"/>
              </a:spcAft>
            </a:pPr>
            <a:endParaRPr lang="en-US"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916832"/>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9" name="Rounded Rectangle 8"/>
          <p:cNvSpPr/>
          <p:nvPr/>
        </p:nvSpPr>
        <p:spPr>
          <a:xfrm>
            <a:off x="827584" y="404664"/>
            <a:ext cx="6503962" cy="46021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FFFFFF"/>
                </a:solidFill>
              </a:rPr>
              <a:t> </a:t>
            </a:r>
            <a:r>
              <a:rPr lang="en-GB" sz="1800" dirty="0">
                <a:solidFill>
                  <a:srgbClr val="FFFFFF"/>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FFFFFF"/>
                </a:solidFill>
              </a:rPr>
              <a:t> '</a:t>
            </a:r>
            <a:r>
              <a:rPr lang="en-GB" sz="1800" dirty="0" smtClean="0">
                <a:solidFill>
                  <a:srgbClr val="FFFFFF"/>
                </a:solidFill>
                <a:latin typeface="Segoe UI" panose="020B0502040204020203" pitchFamily="34" charset="0"/>
                <a:ea typeface="Segoe UI" panose="020B0502040204020203" pitchFamily="34" charset="0"/>
                <a:cs typeface="Segoe UI" panose="020B0502040204020203" pitchFamily="34" charset="0"/>
              </a:rPr>
              <a:t>Education and skills development' 3</a:t>
            </a:r>
            <a:endParaRPr lang="en-GB" sz="1600" dirty="0">
              <a:solidFill>
                <a:srgbClr val="FFFFFF"/>
              </a:solidFill>
            </a:endParaRPr>
          </a:p>
        </p:txBody>
      </p:sp>
      <p:sp>
        <p:nvSpPr>
          <p:cNvPr id="2" name="TextBox 1"/>
          <p:cNvSpPr txBox="1"/>
          <p:nvPr/>
        </p:nvSpPr>
        <p:spPr>
          <a:xfrm>
            <a:off x="344388" y="3834932"/>
            <a:ext cx="8539385" cy="2631490"/>
          </a:xfrm>
          <a:prstGeom prst="rect">
            <a:avLst/>
          </a:prstGeom>
          <a:noFill/>
          <a:ln w="25400" cmpd="sng">
            <a:solidFill>
              <a:srgbClr val="EE7D32"/>
            </a:solidFill>
          </a:ln>
        </p:spPr>
        <p:txBody>
          <a:bodyPr wrap="square" rtlCol="0">
            <a:spAutoFit/>
          </a:bodyPr>
          <a:lstStyle>
            <a:defPPr>
              <a:defRPr lang="en-GB"/>
            </a:defPPr>
            <a:lvl1pPr marL="285750" indent="-285750" algn="just">
              <a:lnSpc>
                <a:spcPct val="120000"/>
              </a:lnSpc>
              <a:spcBef>
                <a:spcPts val="0"/>
              </a:spcBef>
              <a:buFont typeface="Arial" panose="020B0604020202020204" pitchFamily="34" charset="0"/>
              <a:buChar char="•"/>
              <a:defRPr sz="105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pPr>
              <a:spcAft>
                <a:spcPts val="600"/>
              </a:spcAft>
            </a:pPr>
            <a:r>
              <a:rPr lang="en-US" sz="1250" dirty="0"/>
              <a:t>Balochistan Assessment and Examination Commission </a:t>
            </a:r>
            <a:r>
              <a:rPr lang="en-US" sz="1250" dirty="0" smtClean="0"/>
              <a:t>established </a:t>
            </a:r>
            <a:r>
              <a:rPr lang="en-US" sz="1250" dirty="0"/>
              <a:t>and regularly supported for capacity </a:t>
            </a:r>
            <a:r>
              <a:rPr lang="en-US" sz="1250" dirty="0" smtClean="0"/>
              <a:t>building </a:t>
            </a:r>
            <a:endParaRPr lang="en-US" sz="1250" dirty="0"/>
          </a:p>
          <a:p>
            <a:pPr>
              <a:spcAft>
                <a:spcPts val="600"/>
              </a:spcAft>
            </a:pPr>
            <a:r>
              <a:rPr lang="en-US" sz="1250" dirty="0"/>
              <a:t>67 master trainers </a:t>
            </a:r>
            <a:r>
              <a:rPr lang="en-US" sz="1250" dirty="0" smtClean="0"/>
              <a:t>capacitated </a:t>
            </a:r>
            <a:r>
              <a:rPr lang="en-US" sz="1250" dirty="0"/>
              <a:t>on training modules, who trained 393 teachers (245 men; 148 women</a:t>
            </a:r>
            <a:r>
              <a:rPr lang="en-US" sz="1250" dirty="0" smtClean="0"/>
              <a:t>)</a:t>
            </a:r>
            <a:endParaRPr lang="en-US" sz="1250" dirty="0"/>
          </a:p>
          <a:p>
            <a:pPr>
              <a:spcAft>
                <a:spcPts val="600"/>
              </a:spcAft>
            </a:pPr>
            <a:r>
              <a:rPr lang="en-US" sz="1250" dirty="0"/>
              <a:t>1002 Parent Teacher School Management Committees </a:t>
            </a:r>
            <a:r>
              <a:rPr lang="en-US" sz="1250" dirty="0" smtClean="0"/>
              <a:t>oriented for better </a:t>
            </a:r>
            <a:r>
              <a:rPr lang="en-US" sz="1250" dirty="0"/>
              <a:t>school </a:t>
            </a:r>
            <a:r>
              <a:rPr lang="en-US" sz="1250" dirty="0" smtClean="0"/>
              <a:t>management</a:t>
            </a:r>
            <a:endParaRPr lang="en-US" sz="1250" dirty="0"/>
          </a:p>
          <a:p>
            <a:pPr>
              <a:spcAft>
                <a:spcPts val="600"/>
              </a:spcAft>
            </a:pPr>
            <a:r>
              <a:rPr lang="en-US" sz="1250" dirty="0"/>
              <a:t>269 Local Education Councils developed and trained </a:t>
            </a:r>
          </a:p>
          <a:p>
            <a:pPr>
              <a:spcAft>
                <a:spcPts val="600"/>
              </a:spcAft>
            </a:pPr>
            <a:r>
              <a:rPr lang="en-US" sz="1250" dirty="0"/>
              <a:t>1,002 school development plans </a:t>
            </a:r>
            <a:r>
              <a:rPr lang="en-US" sz="1250" dirty="0" smtClean="0"/>
              <a:t>developed benefiting </a:t>
            </a:r>
            <a:r>
              <a:rPr lang="en-US" sz="1250" dirty="0"/>
              <a:t>157,226 </a:t>
            </a:r>
            <a:r>
              <a:rPr lang="en-US" sz="1250" dirty="0" smtClean="0"/>
              <a:t>children</a:t>
            </a:r>
            <a:endParaRPr lang="en-US" sz="1250" dirty="0"/>
          </a:p>
          <a:p>
            <a:pPr>
              <a:spcAft>
                <a:spcPts val="600"/>
              </a:spcAft>
            </a:pPr>
            <a:r>
              <a:rPr lang="en-US" sz="1250" dirty="0" smtClean="0"/>
              <a:t>Orientations </a:t>
            </a:r>
            <a:r>
              <a:rPr lang="en-US" sz="1250" dirty="0"/>
              <a:t>on menstrual hygiene management reaching 18,107 girls, 2,340 teachers and 2,903 </a:t>
            </a:r>
            <a:r>
              <a:rPr lang="en-US" sz="1250" dirty="0" smtClean="0"/>
              <a:t>mothers</a:t>
            </a:r>
            <a:endParaRPr lang="en-US" sz="1250" dirty="0"/>
          </a:p>
          <a:p>
            <a:pPr>
              <a:spcAft>
                <a:spcPts val="600"/>
              </a:spcAft>
            </a:pPr>
            <a:r>
              <a:rPr lang="en-US" sz="1250" dirty="0"/>
              <a:t>Education Management Information System and Real Time School Monitoring </a:t>
            </a:r>
            <a:r>
              <a:rPr lang="en-US" sz="1250" dirty="0" smtClean="0"/>
              <a:t>system </a:t>
            </a:r>
            <a:r>
              <a:rPr lang="en-US" sz="1250" dirty="0"/>
              <a:t>for increased accountability and evidence-based planning </a:t>
            </a:r>
            <a:r>
              <a:rPr lang="en-US" sz="1250" dirty="0" smtClean="0"/>
              <a:t>introduced</a:t>
            </a:r>
            <a:endParaRPr lang="en-GB" sz="1250" dirty="0"/>
          </a:p>
        </p:txBody>
      </p:sp>
      <p:sp>
        <p:nvSpPr>
          <p:cNvPr id="13" name="Rounded Rectangle 12"/>
          <p:cNvSpPr/>
          <p:nvPr/>
        </p:nvSpPr>
        <p:spPr>
          <a:xfrm>
            <a:off x="344388" y="3500983"/>
            <a:ext cx="1989559"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pic>
        <p:nvPicPr>
          <p:cNvPr id="12" name="Picture 2" descr="Z:\TVET\photos for competition\20180130_1157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118" y="1805016"/>
            <a:ext cx="2841882" cy="202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4199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916832"/>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85081">
            <a:off x="7635192" y="3827897"/>
            <a:ext cx="1512168" cy="151216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9599" y="1193185"/>
            <a:ext cx="1818505" cy="1210548"/>
          </a:xfrm>
          <a:prstGeom prst="rect">
            <a:avLst/>
          </a:prstGeom>
        </p:spPr>
      </p:pic>
      <p:sp>
        <p:nvSpPr>
          <p:cNvPr id="3" name="Rounded Rectangle 2"/>
          <p:cNvSpPr/>
          <p:nvPr/>
        </p:nvSpPr>
        <p:spPr>
          <a:xfrm>
            <a:off x="772767" y="404664"/>
            <a:ext cx="6552728" cy="4602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161BEA"/>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'Governance</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and</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Human</a:t>
            </a:r>
            <a:r>
              <a:rPr lang="en-GB" sz="1600" dirty="0" smtClean="0">
                <a:solidFill>
                  <a:srgbClr val="161BEA"/>
                </a:solidFill>
              </a:rPr>
              <a:t> </a:t>
            </a:r>
            <a:r>
              <a:rPr lang="en-GB" sz="1800" dirty="0" smtClean="0">
                <a:solidFill>
                  <a:srgbClr val="161BEA"/>
                </a:solidFill>
                <a:latin typeface="Segoe UI" panose="020B0502040204020203" pitchFamily="34" charset="0"/>
                <a:ea typeface="Segoe UI" panose="020B0502040204020203" pitchFamily="34" charset="0"/>
                <a:cs typeface="Segoe UI" panose="020B0502040204020203" pitchFamily="34" charset="0"/>
              </a:rPr>
              <a:t>Rights' 1</a:t>
            </a:r>
            <a:endParaRPr lang="en-GB" sz="1600" dirty="0">
              <a:solidFill>
                <a:srgbClr val="161BEA"/>
              </a:solidFill>
            </a:endParaRPr>
          </a:p>
        </p:txBody>
      </p:sp>
      <p:sp>
        <p:nvSpPr>
          <p:cNvPr id="4" name="TextBox 3"/>
          <p:cNvSpPr txBox="1"/>
          <p:nvPr/>
        </p:nvSpPr>
        <p:spPr>
          <a:xfrm>
            <a:off x="503534" y="1152128"/>
            <a:ext cx="7166398" cy="646331"/>
          </a:xfrm>
          <a:prstGeom prst="rect">
            <a:avLst/>
          </a:prstGeom>
        </p:spPr>
        <p:txBody>
          <a:bodyPr vert="horz" lIns="91440" tIns="45720" rIns="91440" bIns="45720" rtlCol="0" anchor="ctr">
            <a:normAutofit fontScale="97500"/>
          </a:bodyPr>
          <a:lstStyle>
            <a:lvl1pPr defTabSz="914400" eaLnBrk="1" latinLnBrk="0" hangingPunct="1">
              <a:lnSpc>
                <a:spcPct val="90000"/>
              </a:lnSpc>
              <a:spcBef>
                <a:spcPts val="1000"/>
              </a:spcBef>
              <a:spcAft>
                <a:spcPts val="600"/>
              </a:spcAft>
              <a:buClr>
                <a:srgbClr val="0F5494"/>
              </a:buClr>
              <a:buSzPct val="120000"/>
              <a:buNone/>
              <a:defRPr sz="2000">
                <a:solidFill>
                  <a:srgbClr val="EE7D32"/>
                </a:solidFill>
                <a:latin typeface="Segoe UI" panose="020B0502040204020203" pitchFamily="34" charset="0"/>
                <a:ea typeface="Segoe UI" panose="020B0502040204020203" pitchFamily="34" charset="0"/>
                <a:cs typeface="Segoe UI" panose="020B0502040204020203" pitchFamily="34" charset="0"/>
              </a:defRPr>
            </a:lvl1pPr>
          </a:lstStyle>
          <a:p>
            <a:r>
              <a:rPr lang="en-GB" dirty="0"/>
              <a:t>Support to democratic institutions – SUBAI (11/2016-10/2019, </a:t>
            </a:r>
            <a:r>
              <a:rPr lang="en-GB" dirty="0" smtClean="0"/>
              <a:t>EUR </a:t>
            </a:r>
            <a:r>
              <a:rPr lang="en-GB" dirty="0"/>
              <a:t>8.4 M) </a:t>
            </a:r>
          </a:p>
        </p:txBody>
      </p:sp>
      <p:sp>
        <p:nvSpPr>
          <p:cNvPr id="5" name="TextBox 4"/>
          <p:cNvSpPr txBox="1"/>
          <p:nvPr/>
        </p:nvSpPr>
        <p:spPr>
          <a:xfrm>
            <a:off x="323528" y="3999718"/>
            <a:ext cx="7992888" cy="2597634"/>
          </a:xfrm>
          <a:prstGeom prst="rect">
            <a:avLst/>
          </a:prstGeom>
          <a:noFill/>
          <a:ln w="25400" cmpd="sng">
            <a:solidFill>
              <a:srgbClr val="EE7D32"/>
            </a:solidFill>
          </a:ln>
        </p:spPr>
        <p:txBody>
          <a:bodyPr wrap="square" rtlCol="0">
            <a:spAutoFit/>
          </a:bodyPr>
          <a:lstStyle>
            <a:defPPr>
              <a:defRPr lang="en-GB"/>
            </a:defPPr>
            <a:lvl1pPr marL="285750" indent="-285750" algn="just">
              <a:lnSpc>
                <a:spcPct val="120000"/>
              </a:lnSpc>
              <a:spcBef>
                <a:spcPts val="0"/>
              </a:spcBef>
              <a:spcAft>
                <a:spcPts val="600"/>
              </a:spcAft>
              <a:buFont typeface="Arial" panose="020B0604020202020204" pitchFamily="34" charset="0"/>
              <a:buChar char="•"/>
              <a:defRPr sz="125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r>
              <a:rPr lang="en-GB" sz="1700" dirty="0"/>
              <a:t>Strengthened democratic process by standardizing legislative process, developing guides on role, functions and powers of the committees</a:t>
            </a:r>
          </a:p>
          <a:p>
            <a:r>
              <a:rPr lang="en-GB" sz="1700" dirty="0"/>
              <a:t>Development of strategic plans for KP Assembly</a:t>
            </a:r>
          </a:p>
          <a:p>
            <a:r>
              <a:rPr lang="en-GB" sz="1700" dirty="0"/>
              <a:t>Enhancement of the capacity and outreach of Members and Secretariat staff</a:t>
            </a:r>
          </a:p>
          <a:p>
            <a:r>
              <a:rPr lang="en-GB" sz="1700" dirty="0"/>
              <a:t>Support to Women Parliamentary Caucuses and to the SDG Task Forces</a:t>
            </a:r>
          </a:p>
          <a:p>
            <a:r>
              <a:rPr lang="en-GB" sz="1700" dirty="0"/>
              <a:t>Improved transparency by creating and revamping websites  </a:t>
            </a:r>
          </a:p>
        </p:txBody>
      </p:sp>
      <p:sp>
        <p:nvSpPr>
          <p:cNvPr id="14" name="Content Placeholder 2"/>
          <p:cNvSpPr>
            <a:spLocks noGrp="1"/>
          </p:cNvSpPr>
          <p:nvPr>
            <p:ph idx="1"/>
          </p:nvPr>
        </p:nvSpPr>
        <p:spPr>
          <a:xfrm>
            <a:off x="323528" y="1916832"/>
            <a:ext cx="7973358" cy="1872207"/>
          </a:xfrm>
        </p:spPr>
        <p:txBody>
          <a:bodyPr>
            <a:normAutofit/>
          </a:bodyPr>
          <a:lstStyle/>
          <a:p>
            <a:pPr indent="0">
              <a:spcBef>
                <a:spcPts val="0"/>
              </a:spcBef>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a:t>
            </a:r>
            <a:r>
              <a:rPr lang="en-GB" sz="18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scope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 4 Provinces (Punjab, KP, Sindh, </a:t>
            </a:r>
            <a:r>
              <a:rPr lang="en-GB" sz="1800" b="1" dirty="0" err="1" smtClean="0">
                <a:solidFill>
                  <a:srgbClr val="0F5494"/>
                </a:solidFill>
                <a:latin typeface="Segoe UI" panose="020B0502040204020203" pitchFamily="34" charset="0"/>
                <a:ea typeface="Segoe UI" panose="020B0502040204020203" pitchFamily="34" charset="0"/>
                <a:cs typeface="Segoe UI" panose="020B0502040204020203" pitchFamily="34" charset="0"/>
              </a:rPr>
              <a:t>Balochistan</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t>
            </a:r>
          </a:p>
          <a:p>
            <a:pPr indent="0">
              <a:spcBef>
                <a:spcPts val="0"/>
              </a:spcBef>
              <a:buNone/>
            </a:pP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Gilgit Baltistan and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Azad Jammu and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Kashmir</a:t>
            </a:r>
          </a:p>
          <a:p>
            <a:pPr indent="0">
              <a:spcBef>
                <a:spcPts val="0"/>
              </a:spcBef>
              <a:buNone/>
            </a:pPr>
            <a:endPar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spcBef>
                <a:spcPts val="0"/>
              </a:spcBef>
              <a:buNone/>
            </a:pPr>
            <a:r>
              <a:rPr lang="en-GB" sz="18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a:t>
            </a:r>
            <a:r>
              <a:rPr lang="en-GB" sz="1800" b="1" dirty="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objective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 Improve the functioning of Pakistan's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parliamentary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institutions at Provincial level, through effective legislation, </a:t>
            </a:r>
            <a:r>
              <a:rPr lang="en-GB" sz="18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strengthened </a:t>
            </a:r>
            <a:r>
              <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rPr>
              <a:t>policy and budget oversight and enhanced representation</a:t>
            </a:r>
          </a:p>
          <a:p>
            <a:pPr indent="0">
              <a:spcAft>
                <a:spcPts val="600"/>
              </a:spcAft>
              <a:buNone/>
            </a:pPr>
            <a:endPar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600"/>
              </a:spcAft>
              <a:buFontTx/>
              <a:buChar char="-"/>
            </a:pPr>
            <a:endPar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sp>
        <p:nvSpPr>
          <p:cNvPr id="12" name="Rounded Rectangle 11"/>
          <p:cNvSpPr/>
          <p:nvPr/>
        </p:nvSpPr>
        <p:spPr>
          <a:xfrm>
            <a:off x="323528" y="3694720"/>
            <a:ext cx="1989559"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36237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467544" y="1196752"/>
            <a:ext cx="6264696" cy="936625"/>
          </a:xfrm>
        </p:spPr>
        <p:txBody>
          <a:bodyPr vert="horz" lIns="91440" tIns="45720" rIns="91440" bIns="45720" rtlCol="0" anchor="ctr">
            <a:normAutofit fontScale="97500"/>
          </a:bodyPr>
          <a:lstStyle/>
          <a:p>
            <a:pPr fontAlgn="base">
              <a:spcBef>
                <a:spcPts val="1000"/>
              </a:spcBef>
              <a:spcAft>
                <a:spcPts val="600"/>
              </a:spcAft>
              <a:buClr>
                <a:srgbClr val="0F5494"/>
              </a:buClr>
              <a:buSzPct val="120000"/>
            </a:pPr>
            <a:r>
              <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Promotion of Human Rights</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in Pakistan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b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2019-2021,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EUR </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7,9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M)</a:t>
            </a: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
            </a:r>
            <a:b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br>
            <a:endParaRPr lang="en-US"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321072" y="1973983"/>
            <a:ext cx="7973358" cy="1770886"/>
          </a:xfrm>
        </p:spPr>
        <p:txBody>
          <a:bodyPr>
            <a:normAutofit/>
          </a:bodyPr>
          <a:lstStyle/>
          <a:p>
            <a:pPr indent="0">
              <a:spcAft>
                <a:spcPts val="600"/>
              </a:spcAft>
              <a:buNone/>
            </a:pPr>
            <a:r>
              <a:rPr lang="en-GB" sz="20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national</a:t>
            </a:r>
          </a:p>
          <a:p>
            <a:pPr indent="0">
              <a:spcBef>
                <a:spcPts val="0"/>
              </a:spcBef>
              <a:buNone/>
            </a:pPr>
            <a:r>
              <a:rPr lang="en-GB" sz="20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US"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To enhance the capacity of the federal </a:t>
            </a:r>
            <a:endParaRPr lang="en-US"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spcBef>
                <a:spcPts val="0"/>
              </a:spcBef>
              <a:buNone/>
            </a:pPr>
            <a:r>
              <a:rPr lang="en-US"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and provincial </a:t>
            </a:r>
            <a:r>
              <a:rPr lang="en-US"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institutions and to promote and </a:t>
            </a:r>
            <a:r>
              <a:rPr lang="en-US"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create</a:t>
            </a:r>
          </a:p>
          <a:p>
            <a:pPr indent="0">
              <a:spcBef>
                <a:spcPts val="0"/>
              </a:spcBef>
              <a:buNone/>
            </a:pPr>
            <a:r>
              <a:rPr lang="en-US"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awareness </a:t>
            </a:r>
            <a:r>
              <a:rPr lang="en-US"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of duty bearers and general public </a:t>
            </a:r>
            <a:r>
              <a:rPr lang="en-US" sz="20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in the area </a:t>
            </a:r>
            <a:r>
              <a:rPr lang="en-US" sz="2000" b="1" dirty="0">
                <a:solidFill>
                  <a:srgbClr val="0F5494"/>
                </a:solidFill>
                <a:latin typeface="Segoe UI" panose="020B0502040204020203" pitchFamily="34" charset="0"/>
                <a:ea typeface="Segoe UI" panose="020B0502040204020203" pitchFamily="34" charset="0"/>
                <a:cs typeface="Segoe UI" panose="020B0502040204020203" pitchFamily="34" charset="0"/>
              </a:rPr>
              <a:t>of human rights</a:t>
            </a:r>
            <a:endParaRPr lang="en-GB" sz="20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600"/>
              </a:spcAft>
            </a:pPr>
            <a:endParaRPr lang="en-GB" sz="18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21072" y="1916832"/>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92280" y="1376524"/>
            <a:ext cx="2047875" cy="134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772767" y="404664"/>
            <a:ext cx="6552728" cy="4602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161BEA"/>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'Governance</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and</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Human</a:t>
            </a:r>
            <a:r>
              <a:rPr lang="en-GB" sz="1600" dirty="0" smtClean="0">
                <a:solidFill>
                  <a:srgbClr val="161BEA"/>
                </a:solidFill>
              </a:rPr>
              <a:t> </a:t>
            </a:r>
            <a:r>
              <a:rPr lang="en-GB" sz="1800" dirty="0" smtClean="0">
                <a:solidFill>
                  <a:srgbClr val="161BEA"/>
                </a:solidFill>
                <a:latin typeface="Segoe UI" panose="020B0502040204020203" pitchFamily="34" charset="0"/>
                <a:ea typeface="Segoe UI" panose="020B0502040204020203" pitchFamily="34" charset="0"/>
                <a:cs typeface="Segoe UI" panose="020B0502040204020203" pitchFamily="34" charset="0"/>
              </a:rPr>
              <a:t>Rights' 2</a:t>
            </a:r>
            <a:endParaRPr lang="en-GB" sz="1600" dirty="0">
              <a:solidFill>
                <a:srgbClr val="161BEA"/>
              </a:solidFill>
            </a:endParaRPr>
          </a:p>
        </p:txBody>
      </p:sp>
      <p:sp>
        <p:nvSpPr>
          <p:cNvPr id="2" name="TextBox 1"/>
          <p:cNvSpPr txBox="1"/>
          <p:nvPr/>
        </p:nvSpPr>
        <p:spPr>
          <a:xfrm>
            <a:off x="321072" y="4005064"/>
            <a:ext cx="7920880" cy="2443746"/>
          </a:xfrm>
          <a:prstGeom prst="rect">
            <a:avLst/>
          </a:prstGeom>
          <a:noFill/>
          <a:ln w="25400" cmpd="sng">
            <a:solidFill>
              <a:srgbClr val="EE7D32"/>
            </a:solidFill>
          </a:ln>
        </p:spPr>
        <p:txBody>
          <a:bodyPr wrap="square" rtlCol="0">
            <a:spAutoFit/>
          </a:bodyPr>
          <a:lstStyle>
            <a:defPPr>
              <a:defRPr lang="en-GB"/>
            </a:defPPr>
            <a:lvl1pPr marL="285750" indent="-285750" algn="just">
              <a:lnSpc>
                <a:spcPct val="120000"/>
              </a:lnSpc>
              <a:spcBef>
                <a:spcPts val="0"/>
              </a:spcBef>
              <a:spcAft>
                <a:spcPts val="600"/>
              </a:spcAft>
              <a:buFont typeface="Arial" panose="020B0604020202020204" pitchFamily="34" charset="0"/>
              <a:buChar char="•"/>
              <a:defRPr sz="17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Conducted needs assessment for Min. of Human Rights, Provincial Human Rights Depts. and Treaty Implementations cells; drafted training strategy and training</a:t>
            </a:r>
          </a:p>
          <a:p>
            <a:r>
              <a:rPr lang="en-US" dirty="0"/>
              <a:t>Developed </a:t>
            </a:r>
            <a:r>
              <a:rPr lang="en-US" dirty="0" smtClean="0"/>
              <a:t>communication </a:t>
            </a:r>
            <a:r>
              <a:rPr lang="en-US" dirty="0"/>
              <a:t>material </a:t>
            </a:r>
            <a:r>
              <a:rPr lang="en-US" dirty="0" smtClean="0"/>
              <a:t>on </a:t>
            </a:r>
            <a:r>
              <a:rPr lang="en-US" dirty="0"/>
              <a:t>Children's Rights to education, freedom from child marriage, domestic </a:t>
            </a:r>
            <a:r>
              <a:rPr lang="en-US" dirty="0" err="1"/>
              <a:t>labour</a:t>
            </a:r>
            <a:r>
              <a:rPr lang="en-US" dirty="0"/>
              <a:t> and child abuse </a:t>
            </a:r>
          </a:p>
          <a:p>
            <a:r>
              <a:rPr lang="en-US" dirty="0"/>
              <a:t>Organized the October 2019 event on Rights of the Girl Child through truck art</a:t>
            </a:r>
            <a:endParaRPr lang="en-GB" dirty="0"/>
          </a:p>
        </p:txBody>
      </p:sp>
      <p:sp>
        <p:nvSpPr>
          <p:cNvPr id="13" name="Rounded Rectangle 12"/>
          <p:cNvSpPr/>
          <p:nvPr/>
        </p:nvSpPr>
        <p:spPr>
          <a:xfrm>
            <a:off x="311299" y="3647306"/>
            <a:ext cx="1989559"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50699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6" name="Title 1"/>
          <p:cNvSpPr>
            <a:spLocks noGrp="1"/>
          </p:cNvSpPr>
          <p:nvPr>
            <p:ph type="title"/>
          </p:nvPr>
        </p:nvSpPr>
        <p:spPr>
          <a:xfrm>
            <a:off x="357720" y="911539"/>
            <a:ext cx="6264696" cy="936625"/>
          </a:xfrm>
        </p:spPr>
        <p:txBody>
          <a:bodyPr vert="horz" lIns="91440" tIns="45720" rIns="91440" bIns="45720" rtlCol="0" anchor="ctr">
            <a:normAutofit fontScale="97500"/>
          </a:bodyPr>
          <a:lstStyle/>
          <a:p>
            <a:pPr fontAlgn="base">
              <a:spcBef>
                <a:spcPts val="1000"/>
              </a:spcBef>
              <a:spcAft>
                <a:spcPts val="600"/>
              </a:spcAft>
              <a:buClr>
                <a:srgbClr val="0F5494"/>
              </a:buClr>
              <a:buSzPct val="120000"/>
            </a:pPr>
            <a:r>
              <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rPr>
              <a:t>Public Financial Management Support Program for Pakistan PFM SPP (2014-2019, </a:t>
            </a:r>
            <a:r>
              <a:rPr lang="en-GB" sz="2000" b="1" dirty="0" smtClean="0">
                <a:solidFill>
                  <a:srgbClr val="EE7D32"/>
                </a:solidFill>
                <a:latin typeface="Segoe UI" panose="020B0502040204020203" pitchFamily="34" charset="0"/>
                <a:ea typeface="Segoe UI" panose="020B0502040204020203" pitchFamily="34" charset="0"/>
                <a:cs typeface="Segoe UI" panose="020B0502040204020203" pitchFamily="34" charset="0"/>
              </a:rPr>
              <a:t>EUR 16,3 M)</a:t>
            </a:r>
            <a:endParaRPr lang="en-GB" sz="2000" b="1" dirty="0">
              <a:solidFill>
                <a:srgbClr val="EE7D32"/>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2"/>
          <p:cNvSpPr>
            <a:spLocks noGrp="1"/>
          </p:cNvSpPr>
          <p:nvPr>
            <p:ph idx="1"/>
          </p:nvPr>
        </p:nvSpPr>
        <p:spPr>
          <a:xfrm>
            <a:off x="323528" y="2037576"/>
            <a:ext cx="8581182" cy="1770886"/>
          </a:xfrm>
        </p:spPr>
        <p:txBody>
          <a:bodyPr>
            <a:noAutofit/>
          </a:bodyPr>
          <a:lstStyle/>
          <a:p>
            <a:pPr indent="0">
              <a:spcAft>
                <a:spcPts val="600"/>
              </a:spcAft>
              <a:buNone/>
            </a:pPr>
            <a:r>
              <a:rPr lang="en-GB" sz="16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Geographical coverage </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Federal, Sindh, Balochistan</a:t>
            </a:r>
          </a:p>
          <a:p>
            <a:pPr indent="0">
              <a:spcAft>
                <a:spcPts val="600"/>
              </a:spcAft>
              <a:buNone/>
            </a:pPr>
            <a:r>
              <a:rPr lang="en-GB" sz="1600" b="1" dirty="0" smtClean="0">
                <a:solidFill>
                  <a:srgbClr val="0F5494"/>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Main objective </a:t>
            </a:r>
            <a:r>
              <a:rPr lang="en-GB" sz="16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t>
            </a:r>
            <a:r>
              <a:rPr lang="en-GB" sz="1600" b="1" dirty="0">
                <a:solidFill>
                  <a:srgbClr val="0F5494"/>
                </a:solidFill>
                <a:latin typeface="Segoe UI" panose="020B0502040204020203" pitchFamily="34" charset="0"/>
                <a:ea typeface="Segoe UI" panose="020B0502040204020203" pitchFamily="34" charset="0"/>
                <a:cs typeface="Segoe UI" panose="020B0502040204020203" pitchFamily="34" charset="0"/>
              </a:rPr>
              <a:t>to contribute to the improvement of  public financial administration and to enhance the  effectiveness and efficiency in the utilization of government  budget resources in order to deliver better public services  and to reduce the impact of poverty and social inequality </a:t>
            </a:r>
            <a:endParaRPr lang="fr-BE" sz="16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600"/>
              </a:spcAft>
            </a:pPr>
            <a:endParaRPr lang="en-GB" sz="16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600"/>
              </a:spcAft>
            </a:pPr>
            <a:endParaRPr lang="en-GB" sz="16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p:nvCxnSpPr>
        <p:spPr bwMode="auto">
          <a:xfrm>
            <a:off x="321072" y="1152128"/>
            <a:ext cx="2456" cy="5445224"/>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11" name="Straight Connector 10"/>
          <p:cNvCxnSpPr/>
          <p:nvPr/>
        </p:nvCxnSpPr>
        <p:spPr bwMode="auto">
          <a:xfrm flipH="1">
            <a:off x="311299" y="1772816"/>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10" name="Rounded Rectangle 9"/>
          <p:cNvSpPr/>
          <p:nvPr/>
        </p:nvSpPr>
        <p:spPr>
          <a:xfrm>
            <a:off x="772767" y="404664"/>
            <a:ext cx="6552728" cy="4602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smtClean="0">
                <a:solidFill>
                  <a:srgbClr val="161BEA"/>
                </a:solidFill>
                <a:latin typeface="Segoe UI" panose="020B0502040204020203" pitchFamily="34" charset="0"/>
                <a:ea typeface="Segoe UI" panose="020B0502040204020203" pitchFamily="34" charset="0"/>
                <a:cs typeface="Segoe UI" panose="020B0502040204020203" pitchFamily="34" charset="0"/>
              </a:rPr>
              <a:t>Focal</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sector</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'Governance</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and</a:t>
            </a:r>
            <a:r>
              <a:rPr lang="en-GB" sz="1600" dirty="0" smtClean="0">
                <a:solidFill>
                  <a:srgbClr val="161BEA"/>
                </a:solidFill>
              </a:rPr>
              <a:t> </a:t>
            </a:r>
            <a:r>
              <a:rPr lang="en-GB" sz="1800" dirty="0">
                <a:solidFill>
                  <a:srgbClr val="161BEA"/>
                </a:solidFill>
                <a:latin typeface="Segoe UI" panose="020B0502040204020203" pitchFamily="34" charset="0"/>
                <a:ea typeface="Segoe UI" panose="020B0502040204020203" pitchFamily="34" charset="0"/>
                <a:cs typeface="Segoe UI" panose="020B0502040204020203" pitchFamily="34" charset="0"/>
              </a:rPr>
              <a:t>Human</a:t>
            </a:r>
            <a:r>
              <a:rPr lang="en-GB" sz="1600" dirty="0" smtClean="0">
                <a:solidFill>
                  <a:srgbClr val="161BEA"/>
                </a:solidFill>
              </a:rPr>
              <a:t> </a:t>
            </a:r>
            <a:r>
              <a:rPr lang="en-GB" sz="1800" dirty="0" smtClean="0">
                <a:solidFill>
                  <a:srgbClr val="161BEA"/>
                </a:solidFill>
                <a:latin typeface="Segoe UI" panose="020B0502040204020203" pitchFamily="34" charset="0"/>
                <a:ea typeface="Segoe UI" panose="020B0502040204020203" pitchFamily="34" charset="0"/>
                <a:cs typeface="Segoe UI" panose="020B0502040204020203" pitchFamily="34" charset="0"/>
              </a:rPr>
              <a:t>Rights' 3</a:t>
            </a:r>
            <a:endParaRPr lang="en-GB" sz="1600" dirty="0">
              <a:solidFill>
                <a:srgbClr val="161BEA"/>
              </a:solidFill>
            </a:endParaRPr>
          </a:p>
        </p:txBody>
      </p:sp>
      <p:sp>
        <p:nvSpPr>
          <p:cNvPr id="2" name="TextBox 1"/>
          <p:cNvSpPr txBox="1"/>
          <p:nvPr/>
        </p:nvSpPr>
        <p:spPr>
          <a:xfrm>
            <a:off x="323528" y="4365104"/>
            <a:ext cx="8211368" cy="1797415"/>
          </a:xfrm>
          <a:prstGeom prst="rect">
            <a:avLst/>
          </a:prstGeom>
          <a:noFill/>
          <a:ln w="25400" cmpd="sng">
            <a:solidFill>
              <a:srgbClr val="EE7D32"/>
            </a:solidFill>
          </a:ln>
        </p:spPr>
        <p:txBody>
          <a:bodyPr wrap="square" rtlCol="0">
            <a:spAutoFit/>
          </a:bodyPr>
          <a:lstStyle>
            <a:defPPr>
              <a:defRPr lang="en-GB"/>
            </a:defPPr>
            <a:lvl1pPr marL="285750" indent="-285750" algn="just">
              <a:lnSpc>
                <a:spcPct val="120000"/>
              </a:lnSpc>
              <a:spcBef>
                <a:spcPts val="0"/>
              </a:spcBef>
              <a:spcAft>
                <a:spcPts val="600"/>
              </a:spcAft>
              <a:buFont typeface="Arial" panose="020B0604020202020204" pitchFamily="34" charset="0"/>
              <a:buChar char="•"/>
              <a:defRPr sz="1700">
                <a:solidFill>
                  <a:srgbClr val="0F5494"/>
                </a:solidFill>
                <a:latin typeface="Segoe UI" panose="020B0502040204020203" pitchFamily="34" charset="0"/>
                <a:ea typeface="Segoe UI" panose="020B0502040204020203" pitchFamily="34" charset="0"/>
                <a:cs typeface="Segoe UI" panose="020B0502040204020203" pitchFamily="34" charset="0"/>
              </a:defRPr>
            </a:lvl1pPr>
          </a:lstStyle>
          <a:p>
            <a:r>
              <a:rPr lang="en-US" sz="1200" u="sng" dirty="0" smtClean="0"/>
              <a:t>Federal:</a:t>
            </a:r>
            <a:r>
              <a:rPr lang="en-US" sz="1200" dirty="0" smtClean="0"/>
              <a:t> </a:t>
            </a:r>
            <a:r>
              <a:rPr lang="en-GB" sz="1200" dirty="0"/>
              <a:t>Macro-economic and fiscal model transferred to macro unit in Min of Finance - </a:t>
            </a:r>
            <a:r>
              <a:rPr lang="en-US" sz="1200" dirty="0"/>
              <a:t>Public Finance Administration Act (June 2019) - </a:t>
            </a:r>
            <a:r>
              <a:rPr lang="en-GB" sz="1200" dirty="0"/>
              <a:t>PFM reform strategy -</a:t>
            </a:r>
            <a:r>
              <a:rPr lang="en-US" sz="1200" dirty="0"/>
              <a:t> Budget Manual -  Results Based </a:t>
            </a:r>
            <a:r>
              <a:rPr lang="en-US" sz="1200" dirty="0" smtClean="0"/>
              <a:t>Management </a:t>
            </a:r>
            <a:r>
              <a:rPr lang="en-US" sz="1200" dirty="0"/>
              <a:t>system (Green Book) – contribution to improvement in IFMIS system </a:t>
            </a:r>
            <a:r>
              <a:rPr lang="en-US" sz="1200" dirty="0" smtClean="0"/>
              <a:t>– t</a:t>
            </a:r>
            <a:r>
              <a:rPr lang="en-GB" sz="1200" dirty="0" smtClean="0"/>
              <a:t>raining </a:t>
            </a:r>
            <a:r>
              <a:rPr lang="en-GB" sz="1200" dirty="0"/>
              <a:t>on budget processes </a:t>
            </a:r>
          </a:p>
          <a:p>
            <a:r>
              <a:rPr lang="fr-BE" sz="1200" u="sng" dirty="0" err="1" smtClean="0"/>
              <a:t>Sindh</a:t>
            </a:r>
            <a:r>
              <a:rPr lang="fr-BE" sz="1200" dirty="0" smtClean="0"/>
              <a:t>: </a:t>
            </a:r>
            <a:r>
              <a:rPr lang="en-GB" sz="1200" dirty="0"/>
              <a:t>PFM Reform Action Plan </a:t>
            </a:r>
            <a:r>
              <a:rPr lang="en-GB" sz="1200" dirty="0" smtClean="0"/>
              <a:t>- </a:t>
            </a:r>
            <a:r>
              <a:rPr lang="en-GB" sz="1200" dirty="0"/>
              <a:t>Annual Budget Formulation strengthened  - Sector plans in a number of departments – PFM Law adopted by Cabinet (April 2019) - </a:t>
            </a:r>
            <a:r>
              <a:rPr lang="en-US" sz="1200" dirty="0" smtClean="0"/>
              <a:t>t</a:t>
            </a:r>
            <a:r>
              <a:rPr lang="en-GB" sz="1200" dirty="0"/>
              <a:t>raining on budget </a:t>
            </a:r>
            <a:r>
              <a:rPr lang="en-GB" sz="1200" dirty="0" smtClean="0"/>
              <a:t>processes</a:t>
            </a:r>
            <a:endParaRPr lang="en-GB" sz="1200" dirty="0"/>
          </a:p>
          <a:p>
            <a:r>
              <a:rPr lang="fr-BE" sz="1200" u="sng" dirty="0" smtClean="0"/>
              <a:t>Balochistan:</a:t>
            </a:r>
            <a:r>
              <a:rPr lang="fr-BE" sz="1200" dirty="0" smtClean="0"/>
              <a:t> </a:t>
            </a:r>
            <a:r>
              <a:rPr lang="en-GB" sz="1200" dirty="0"/>
              <a:t>PFM reform strategy -  Annual Budget Formulation strengthened  - Sector plans in a number of departments – draft PFM Law - </a:t>
            </a:r>
            <a:r>
              <a:rPr lang="en-US" sz="1200" dirty="0"/>
              <a:t>various  t</a:t>
            </a:r>
            <a:r>
              <a:rPr lang="en-GB" sz="1200" dirty="0"/>
              <a:t>raining on budget processes including at district level </a:t>
            </a:r>
          </a:p>
        </p:txBody>
      </p:sp>
      <p:sp>
        <p:nvSpPr>
          <p:cNvPr id="13" name="Rounded Rectangle 12"/>
          <p:cNvSpPr/>
          <p:nvPr/>
        </p:nvSpPr>
        <p:spPr>
          <a:xfrm>
            <a:off x="311299" y="3878094"/>
            <a:ext cx="1989559" cy="3600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solidFill>
                  <a:srgbClr val="0F5494"/>
                </a:solidFill>
                <a:effectLst>
                  <a:outerShdw blurRad="38100" dist="38100" dir="2700000" algn="tl">
                    <a:srgbClr val="000000">
                      <a:alpha val="43137"/>
                    </a:srgbClr>
                  </a:outerShdw>
                </a:effectLst>
              </a:rPr>
              <a:t>Achievements</a:t>
            </a:r>
            <a:endParaRPr lang="en-GB" sz="2200" dirty="0">
              <a:solidFill>
                <a:srgbClr val="0F5494"/>
              </a:solidFill>
              <a:effectLst>
                <a:outerShdw blurRad="38100" dist="38100" dir="2700000" algn="tl">
                  <a:srgbClr val="000000">
                    <a:alpha val="43137"/>
                  </a:srgbClr>
                </a:outerShdw>
              </a:effectLst>
            </a:endParaRPr>
          </a:p>
        </p:txBody>
      </p:sp>
      <p:pic>
        <p:nvPicPr>
          <p:cNvPr id="12" name="Picture 11"/>
          <p:cNvPicPr/>
          <p:nvPr/>
        </p:nvPicPr>
        <p:blipFill>
          <a:blip r:embed="rId4"/>
          <a:stretch>
            <a:fillRect/>
          </a:stretch>
        </p:blipFill>
        <p:spPr>
          <a:xfrm>
            <a:off x="7164288" y="1152128"/>
            <a:ext cx="1818505" cy="1296144"/>
          </a:xfrm>
          <a:prstGeom prst="rect">
            <a:avLst/>
          </a:prstGeom>
        </p:spPr>
      </p:pic>
    </p:spTree>
    <p:extLst>
      <p:ext uri="{BB962C8B-B14F-4D97-AF65-F5344CB8AC3E}">
        <p14:creationId xmlns:p14="http://schemas.microsoft.com/office/powerpoint/2010/main" val="404207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cxnSp>
        <p:nvCxnSpPr>
          <p:cNvPr id="12" name="Straight Connector 11"/>
          <p:cNvCxnSpPr/>
          <p:nvPr/>
        </p:nvCxnSpPr>
        <p:spPr bwMode="auto">
          <a:xfrm>
            <a:off x="323528" y="1124744"/>
            <a:ext cx="0" cy="5472608"/>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27" name="Straight Connector 26"/>
          <p:cNvCxnSpPr/>
          <p:nvPr/>
        </p:nvCxnSpPr>
        <p:spPr bwMode="auto">
          <a:xfrm flipH="1">
            <a:off x="323362" y="1772816"/>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8" name="Title 1"/>
          <p:cNvSpPr txBox="1">
            <a:spLocks/>
          </p:cNvSpPr>
          <p:nvPr/>
        </p:nvSpPr>
        <p:spPr>
          <a:xfrm>
            <a:off x="355013" y="980727"/>
            <a:ext cx="8229600" cy="936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sz="32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Additional funding instruments</a:t>
            </a:r>
            <a:endParaRPr lang="en-GB" sz="3200" b="0" dirty="0">
              <a:solidFill>
                <a:srgbClr val="000000"/>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66590519"/>
              </p:ext>
            </p:extLst>
          </p:nvPr>
        </p:nvGraphicFramePr>
        <p:xfrm>
          <a:off x="457200" y="2060848"/>
          <a:ext cx="8229600" cy="3384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6127" y="1067158"/>
            <a:ext cx="957559" cy="979125"/>
          </a:xfrm>
          <a:prstGeom prst="rect">
            <a:avLst/>
          </a:prstGeom>
        </p:spPr>
      </p:pic>
    </p:spTree>
    <p:extLst>
      <p:ext uri="{BB962C8B-B14F-4D97-AF65-F5344CB8AC3E}">
        <p14:creationId xmlns:p14="http://schemas.microsoft.com/office/powerpoint/2010/main" val="344615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cxnSp>
        <p:nvCxnSpPr>
          <p:cNvPr id="12" name="Straight Connector 11"/>
          <p:cNvCxnSpPr/>
          <p:nvPr/>
        </p:nvCxnSpPr>
        <p:spPr bwMode="auto">
          <a:xfrm>
            <a:off x="323528" y="1124744"/>
            <a:ext cx="0" cy="5472608"/>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27" name="Straight Connector 26"/>
          <p:cNvCxnSpPr/>
          <p:nvPr/>
        </p:nvCxnSpPr>
        <p:spPr bwMode="auto">
          <a:xfrm flipH="1">
            <a:off x="323362" y="1772816"/>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8" name="Title 1"/>
          <p:cNvSpPr txBox="1">
            <a:spLocks/>
          </p:cNvSpPr>
          <p:nvPr/>
        </p:nvSpPr>
        <p:spPr>
          <a:xfrm>
            <a:off x="355013" y="980727"/>
            <a:ext cx="8229600" cy="936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sz="3200"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Additional funding instruments</a:t>
            </a:r>
            <a:endParaRPr lang="en-GB" sz="3200" b="0" dirty="0">
              <a:solidFill>
                <a:srgbClr val="000000"/>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71966177"/>
              </p:ext>
            </p:extLst>
          </p:nvPr>
        </p:nvGraphicFramePr>
        <p:xfrm>
          <a:off x="457200" y="2060848"/>
          <a:ext cx="8229600" cy="3384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6127" y="1067158"/>
            <a:ext cx="957559" cy="979125"/>
          </a:xfrm>
          <a:prstGeom prst="rect">
            <a:avLst/>
          </a:prstGeom>
        </p:spPr>
      </p:pic>
    </p:spTree>
    <p:extLst>
      <p:ext uri="{BB962C8B-B14F-4D97-AF65-F5344CB8AC3E}">
        <p14:creationId xmlns:p14="http://schemas.microsoft.com/office/powerpoint/2010/main" val="236601451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2" name="Title 1"/>
          <p:cNvSpPr>
            <a:spLocks noGrp="1"/>
          </p:cNvSpPr>
          <p:nvPr>
            <p:ph type="title"/>
          </p:nvPr>
        </p:nvSpPr>
        <p:spPr>
          <a:xfrm>
            <a:off x="467544" y="908720"/>
            <a:ext cx="8534792" cy="864096"/>
          </a:xfrm>
        </p:spPr>
        <p:txBody>
          <a:bodyPr>
            <a:normAutofit fontScale="90000"/>
          </a:bodyPr>
          <a:lstStyle/>
          <a:p>
            <a:r>
              <a:rPr lang="en-US" sz="3200" b="1" dirty="0">
                <a:solidFill>
                  <a:srgbClr val="0F5494"/>
                </a:solidFill>
                <a:latin typeface="Segoe UI" panose="020B0502040204020203" pitchFamily="34" charset="0"/>
                <a:ea typeface="Segoe UI" panose="020B0502040204020203" pitchFamily="34" charset="0"/>
                <a:cs typeface="Segoe UI" panose="020B0502040204020203" pitchFamily="34" charset="0"/>
              </a:rPr>
              <a:t>European Civil Protection and </a:t>
            </a:r>
            <a:r>
              <a:rPr lang="en-US" sz="32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
            </a:r>
            <a:br>
              <a:rPr lang="en-US" sz="32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br>
            <a:r>
              <a:rPr lang="en-US" sz="32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Humanitarian </a:t>
            </a:r>
            <a:r>
              <a:rPr lang="en-US" sz="3200" b="1" dirty="0">
                <a:solidFill>
                  <a:srgbClr val="0F5494"/>
                </a:solidFill>
                <a:latin typeface="Segoe UI" panose="020B0502040204020203" pitchFamily="34" charset="0"/>
                <a:ea typeface="Segoe UI" panose="020B0502040204020203" pitchFamily="34" charset="0"/>
                <a:cs typeface="Segoe UI" panose="020B0502040204020203" pitchFamily="34" charset="0"/>
              </a:rPr>
              <a:t>Aid </a:t>
            </a:r>
            <a:r>
              <a:rPr lang="en-US" sz="32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Operations </a:t>
            </a:r>
            <a:r>
              <a:rPr lang="en-GB" sz="32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(ECHO) funding</a:t>
            </a:r>
            <a:endParaRPr lang="en-GB" sz="32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489804" y="1844824"/>
            <a:ext cx="8164391" cy="4392488"/>
          </a:xfrm>
        </p:spPr>
        <p:txBody>
          <a:bodyPr>
            <a:normAutofit/>
          </a:bodyPr>
          <a:lstStyle/>
          <a:p>
            <a:pPr lvl="0" indent="0" algn="just" eaLnBrk="0" fontAlgn="base" hangingPunct="0">
              <a:lnSpc>
                <a:spcPct val="100000"/>
              </a:lnSpc>
              <a:spcBef>
                <a:spcPct val="20000"/>
              </a:spcBef>
              <a:spcAft>
                <a:spcPct val="0"/>
              </a:spcAft>
              <a:buClrTx/>
              <a:buSzTx/>
              <a:buNone/>
            </a:pPr>
            <a:r>
              <a:rPr lang="en-US" altLang="en-US" sz="2000" b="1" kern="0" dirty="0" smtClean="0">
                <a:solidFill>
                  <a:srgbClr val="006699"/>
                </a:solidFill>
                <a:latin typeface="Verdana"/>
                <a:ea typeface="ＭＳ Ｐゴシック" pitchFamily="34" charset="-128"/>
              </a:rPr>
              <a:t>2019 </a:t>
            </a:r>
            <a:r>
              <a:rPr lang="en-US" altLang="en-US" sz="2000" b="1" kern="0" dirty="0">
                <a:solidFill>
                  <a:srgbClr val="006699"/>
                </a:solidFill>
                <a:latin typeface="Verdana"/>
                <a:ea typeface="ＭＳ Ｐゴシック" pitchFamily="34" charset="-128"/>
              </a:rPr>
              <a:t>total financial envelope: EUR</a:t>
            </a:r>
            <a:r>
              <a:rPr lang="en-GB" altLang="en-US" sz="2000" b="1" kern="0" dirty="0">
                <a:solidFill>
                  <a:srgbClr val="006699"/>
                </a:solidFill>
                <a:latin typeface="Verdana"/>
                <a:ea typeface="ＭＳ Ｐゴシック" pitchFamily="34" charset="-128"/>
              </a:rPr>
              <a:t>5m + EUR4m for Afghan refugees</a:t>
            </a:r>
          </a:p>
          <a:p>
            <a:pPr lvl="0" indent="0" algn="just" eaLnBrk="0" fontAlgn="base" hangingPunct="0">
              <a:lnSpc>
                <a:spcPct val="100000"/>
              </a:lnSpc>
              <a:spcBef>
                <a:spcPct val="20000"/>
              </a:spcBef>
              <a:spcAft>
                <a:spcPct val="0"/>
              </a:spcAft>
              <a:buClrTx/>
              <a:buSzTx/>
              <a:buFont typeface="Courier New" pitchFamily="49" charset="0"/>
              <a:buChar char="o"/>
            </a:pPr>
            <a:endParaRPr lang="en-US" altLang="en-US" sz="2000" b="1" kern="0" dirty="0">
              <a:solidFill>
                <a:srgbClr val="006699"/>
              </a:solidFill>
              <a:latin typeface="Verdana"/>
              <a:ea typeface="ＭＳ Ｐゴシック" pitchFamily="34" charset="-128"/>
            </a:endParaRPr>
          </a:p>
          <a:p>
            <a:pPr lvl="0" indent="0" algn="just" eaLnBrk="0" fontAlgn="base" hangingPunct="0">
              <a:lnSpc>
                <a:spcPct val="100000"/>
              </a:lnSpc>
              <a:spcBef>
                <a:spcPct val="20000"/>
              </a:spcBef>
              <a:spcAft>
                <a:spcPct val="0"/>
              </a:spcAft>
              <a:buClrTx/>
              <a:buSzTx/>
              <a:buNone/>
            </a:pPr>
            <a:r>
              <a:rPr lang="en-GB" altLang="en-US" sz="2000" b="1" kern="0" dirty="0">
                <a:solidFill>
                  <a:srgbClr val="006699"/>
                </a:solidFill>
                <a:latin typeface="Verdana"/>
                <a:ea typeface="ＭＳ Ｐゴシック" pitchFamily="34" charset="-128"/>
              </a:rPr>
              <a:t>ECHO budget 2020 still to be formally approved</a:t>
            </a:r>
            <a:endParaRPr lang="en-US" altLang="en-US" sz="2000" b="1" kern="0" dirty="0">
              <a:solidFill>
                <a:srgbClr val="006699"/>
              </a:solidFill>
              <a:latin typeface="Verdana"/>
              <a:ea typeface="ＭＳ Ｐゴシック" pitchFamily="34" charset="-128"/>
            </a:endParaRPr>
          </a:p>
          <a:p>
            <a:pPr lvl="0" indent="0" algn="just" fontAlgn="base">
              <a:lnSpc>
                <a:spcPct val="100000"/>
              </a:lnSpc>
              <a:spcBef>
                <a:spcPct val="20000"/>
              </a:spcBef>
              <a:spcAft>
                <a:spcPct val="0"/>
              </a:spcAft>
              <a:buClrTx/>
              <a:buSzTx/>
              <a:buNone/>
            </a:pPr>
            <a:endParaRPr lang="en-US" altLang="en-US" sz="2000" b="1" kern="0" dirty="0">
              <a:solidFill>
                <a:srgbClr val="006699"/>
              </a:solidFill>
              <a:latin typeface="Verdana"/>
              <a:ea typeface="ＭＳ Ｐゴシック" pitchFamily="34" charset="-128"/>
            </a:endParaRPr>
          </a:p>
          <a:p>
            <a:pPr lvl="0" indent="0" algn="just" fontAlgn="base">
              <a:lnSpc>
                <a:spcPct val="100000"/>
              </a:lnSpc>
              <a:spcBef>
                <a:spcPct val="20000"/>
              </a:spcBef>
              <a:spcAft>
                <a:spcPct val="0"/>
              </a:spcAft>
              <a:buClrTx/>
              <a:buSzTx/>
              <a:buNone/>
            </a:pPr>
            <a:r>
              <a:rPr lang="en-US" altLang="en-US" sz="2000" b="1" kern="0" dirty="0">
                <a:solidFill>
                  <a:srgbClr val="006699"/>
                </a:solidFill>
                <a:latin typeface="Verdana"/>
                <a:ea typeface="ＭＳ Ｐゴシック" pitchFamily="34" charset="-128"/>
              </a:rPr>
              <a:t>Besides HIP other funding instruments in use in Pakistan are:</a:t>
            </a:r>
          </a:p>
          <a:p>
            <a:pPr lvl="0" indent="0" algn="just" fontAlgn="base">
              <a:lnSpc>
                <a:spcPct val="100000"/>
              </a:lnSpc>
              <a:spcBef>
                <a:spcPct val="20000"/>
              </a:spcBef>
              <a:spcAft>
                <a:spcPct val="0"/>
              </a:spcAft>
              <a:buClrTx/>
              <a:buSzTx/>
              <a:buNone/>
            </a:pPr>
            <a:endParaRPr lang="en-US" altLang="en-US" sz="2000" b="1" kern="0" dirty="0">
              <a:solidFill>
                <a:srgbClr val="006699"/>
              </a:solidFill>
              <a:latin typeface="Verdana"/>
              <a:ea typeface="ＭＳ Ｐゴシック" pitchFamily="34" charset="-128"/>
            </a:endParaRPr>
          </a:p>
          <a:p>
            <a:pPr lvl="0" indent="0" algn="just" fontAlgn="base">
              <a:lnSpc>
                <a:spcPct val="100000"/>
              </a:lnSpc>
              <a:spcBef>
                <a:spcPct val="20000"/>
              </a:spcBef>
              <a:spcAft>
                <a:spcPct val="0"/>
              </a:spcAft>
              <a:buClrTx/>
              <a:buSzTx/>
              <a:buFontTx/>
              <a:buChar char="•"/>
            </a:pPr>
            <a:r>
              <a:rPr lang="en-US" altLang="en-US" sz="2000" kern="0" dirty="0">
                <a:solidFill>
                  <a:srgbClr val="006699"/>
                </a:solidFill>
                <a:latin typeface="Verdana"/>
                <a:ea typeface="ＭＳ Ｐゴシック" pitchFamily="34" charset="-128"/>
              </a:rPr>
              <a:t>Small Scale</a:t>
            </a:r>
          </a:p>
          <a:p>
            <a:pPr lvl="0" indent="0" algn="just" fontAlgn="base">
              <a:lnSpc>
                <a:spcPct val="100000"/>
              </a:lnSpc>
              <a:spcBef>
                <a:spcPct val="20000"/>
              </a:spcBef>
              <a:spcAft>
                <a:spcPct val="0"/>
              </a:spcAft>
              <a:buClrTx/>
              <a:buSzTx/>
              <a:buNone/>
            </a:pPr>
            <a:endParaRPr lang="en-US" altLang="en-US" sz="2000" kern="0" dirty="0">
              <a:solidFill>
                <a:srgbClr val="006699"/>
              </a:solidFill>
              <a:latin typeface="Verdana"/>
              <a:ea typeface="ＭＳ Ｐゴシック" pitchFamily="34" charset="-128"/>
            </a:endParaRPr>
          </a:p>
          <a:p>
            <a:pPr lvl="0" indent="0" algn="just" fontAlgn="base">
              <a:lnSpc>
                <a:spcPct val="100000"/>
              </a:lnSpc>
              <a:spcBef>
                <a:spcPct val="20000"/>
              </a:spcBef>
              <a:spcAft>
                <a:spcPct val="0"/>
              </a:spcAft>
              <a:buClrTx/>
              <a:buSzTx/>
              <a:buFontTx/>
              <a:buChar char="•"/>
            </a:pPr>
            <a:r>
              <a:rPr lang="en-US" altLang="en-US" sz="2000" kern="0" dirty="0">
                <a:solidFill>
                  <a:srgbClr val="006699"/>
                </a:solidFill>
                <a:latin typeface="Verdana"/>
                <a:ea typeface="ＭＳ Ｐゴシック" pitchFamily="34" charset="-128"/>
              </a:rPr>
              <a:t>DREF: this is a fund only available to the IFRC which ECHO can replenish</a:t>
            </a:r>
            <a:r>
              <a:rPr lang="en-US" altLang="en-US" sz="1600" kern="0" dirty="0">
                <a:solidFill>
                  <a:srgbClr val="006699"/>
                </a:solidFill>
                <a:latin typeface="Verdana"/>
                <a:ea typeface="ＭＳ Ｐゴシック" pitchFamily="34" charset="-128"/>
              </a:rPr>
              <a:t>.</a:t>
            </a:r>
          </a:p>
          <a:p>
            <a:pPr indent="0">
              <a:lnSpc>
                <a:spcPct val="110000"/>
              </a:lnSpc>
              <a:buNone/>
            </a:pPr>
            <a:endParaRPr lang="en-US" sz="22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buNone/>
            </a:pPr>
            <a:endParaRPr lang="en-GB" sz="20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12" name="Straight Connector 11"/>
          <p:cNvCxnSpPr/>
          <p:nvPr/>
        </p:nvCxnSpPr>
        <p:spPr bwMode="auto">
          <a:xfrm>
            <a:off x="323528" y="1124744"/>
            <a:ext cx="0" cy="5472608"/>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27" name="Straight Connector 26"/>
          <p:cNvCxnSpPr/>
          <p:nvPr/>
        </p:nvCxnSpPr>
        <p:spPr bwMode="auto">
          <a:xfrm flipH="1">
            <a:off x="323362" y="1772816"/>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788610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985216247"/>
              </p:ext>
            </p:extLst>
          </p:nvPr>
        </p:nvGraphicFramePr>
        <p:xfrm>
          <a:off x="685800" y="2348880"/>
          <a:ext cx="7772400"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5"/>
          <p:cNvSpPr txBox="1">
            <a:spLocks/>
          </p:cNvSpPr>
          <p:nvPr/>
        </p:nvSpPr>
        <p:spPr bwMode="auto">
          <a:xfrm>
            <a:off x="395536" y="1196752"/>
            <a:ext cx="8424936" cy="8640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sz="2800" kern="0">
                <a:solidFill>
                  <a:srgbClr val="24439C"/>
                </a:solidFill>
                <a:latin typeface="Arial Rounded MT Bold" panose="020F0704030504030204" pitchFamily="34" charset="0"/>
              </a:rPr>
              <a:t>Institutional Development Cooperation Actors</a:t>
            </a:r>
            <a:endParaRPr lang="en-GB" sz="2800" kern="0" dirty="0">
              <a:solidFill>
                <a:srgbClr val="24439C"/>
              </a:solidFill>
              <a:latin typeface="Arial Rounded MT Bold" panose="020F0704030504030204" pitchFamily="34" charset="0"/>
            </a:endParaRPr>
          </a:p>
        </p:txBody>
      </p:sp>
      <p:sp>
        <p:nvSpPr>
          <p:cNvPr id="10" name="Subtitle 6"/>
          <p:cNvSpPr txBox="1">
            <a:spLocks/>
          </p:cNvSpPr>
          <p:nvPr/>
        </p:nvSpPr>
        <p:spPr bwMode="auto">
          <a:xfrm>
            <a:off x="755576" y="2060847"/>
            <a:ext cx="7992888" cy="3960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spcAft>
                <a:spcPct val="20000"/>
              </a:spcAft>
              <a:buClr>
                <a:srgbClr val="003366"/>
              </a:buClr>
            </a:pPr>
            <a:r>
              <a:rPr lang="en-GB" altLang="en-US" sz="2000" b="0" kern="0" dirty="0">
                <a:solidFill>
                  <a:srgbClr val="CC6600"/>
                </a:solidFill>
                <a:latin typeface="Arial Rounded MT Bold" panose="020F0704030504030204" pitchFamily="34" charset="0"/>
                <a:cs typeface="Arial" pitchFamily="34" charset="0"/>
              </a:rPr>
              <a:t>DEVCO 	  </a:t>
            </a:r>
            <a:r>
              <a:rPr lang="en-GB" altLang="en-US" sz="2000" b="0" kern="0" dirty="0">
                <a:solidFill>
                  <a:srgbClr val="24439C"/>
                </a:solidFill>
                <a:latin typeface="Arial Rounded MT Bold" panose="020F0704030504030204" pitchFamily="34" charset="0"/>
                <a:cs typeface="Arial" pitchFamily="34" charset="0"/>
              </a:rPr>
              <a:t>designing development policy and delivering aid 		                throughout the world </a:t>
            </a:r>
          </a:p>
          <a:p>
            <a:pPr>
              <a:spcAft>
                <a:spcPct val="20000"/>
              </a:spcAft>
              <a:buClr>
                <a:srgbClr val="003366"/>
              </a:buClr>
            </a:pPr>
            <a:r>
              <a:rPr lang="en-GB" altLang="en-US" sz="2000" b="0" kern="0" dirty="0">
                <a:solidFill>
                  <a:srgbClr val="CC6600"/>
                </a:solidFill>
                <a:latin typeface="Arial Rounded MT Bold" panose="020F0704030504030204" pitchFamily="34" charset="0"/>
                <a:cs typeface="Arial" pitchFamily="34" charset="0"/>
              </a:rPr>
              <a:t>NEAR </a:t>
            </a:r>
            <a:r>
              <a:rPr lang="en-GB" altLang="en-US" sz="2000" b="0" kern="0" dirty="0">
                <a:solidFill>
                  <a:srgbClr val="24439C"/>
                </a:solidFill>
                <a:latin typeface="Arial Rounded MT Bold" panose="020F0704030504030204" pitchFamily="34" charset="0"/>
                <a:cs typeface="Arial" pitchFamily="34" charset="0"/>
              </a:rPr>
              <a:t>	  designing neighbourhood and enlargement 			  policies</a:t>
            </a:r>
          </a:p>
          <a:p>
            <a:pPr>
              <a:spcAft>
                <a:spcPct val="20000"/>
              </a:spcAft>
              <a:buClr>
                <a:srgbClr val="003366"/>
              </a:buClr>
            </a:pPr>
            <a:r>
              <a:rPr lang="en-GB" altLang="en-US" sz="2000" b="0" kern="0" dirty="0">
                <a:solidFill>
                  <a:srgbClr val="CC6600"/>
                </a:solidFill>
                <a:latin typeface="Arial Rounded MT Bold" panose="020F0704030504030204" pitchFamily="34" charset="0"/>
                <a:cs typeface="Arial" pitchFamily="34" charset="0"/>
              </a:rPr>
              <a:t>ECHO </a:t>
            </a:r>
            <a:r>
              <a:rPr lang="en-GB" altLang="en-US" sz="2000" b="0" kern="0" dirty="0">
                <a:solidFill>
                  <a:srgbClr val="24439C"/>
                </a:solidFill>
                <a:latin typeface="Arial Rounded MT Bold" panose="020F0704030504030204" pitchFamily="34" charset="0"/>
                <a:cs typeface="Arial" pitchFamily="34" charset="0"/>
              </a:rPr>
              <a:t>	  humanitarian aid civil protection </a:t>
            </a:r>
          </a:p>
          <a:p>
            <a:pPr>
              <a:spcAft>
                <a:spcPct val="20000"/>
              </a:spcAft>
              <a:buClr>
                <a:srgbClr val="003366"/>
              </a:buClr>
            </a:pPr>
            <a:r>
              <a:rPr lang="fr-BE" altLang="en-US" sz="2000" b="0" kern="0" dirty="0">
                <a:solidFill>
                  <a:srgbClr val="CC6600"/>
                </a:solidFill>
                <a:latin typeface="Arial Rounded MT Bold" panose="020F0704030504030204" pitchFamily="34" charset="0"/>
                <a:cs typeface="Arial" pitchFamily="34" charset="0"/>
              </a:rPr>
              <a:t>DG Trade </a:t>
            </a:r>
            <a:r>
              <a:rPr lang="fr-BE" altLang="en-US" sz="2000" b="0" kern="0" dirty="0" err="1">
                <a:solidFill>
                  <a:srgbClr val="24439C"/>
                </a:solidFill>
                <a:latin typeface="Arial Rounded MT Bold" panose="020F0704030504030204" pitchFamily="34" charset="0"/>
                <a:cs typeface="Arial" pitchFamily="34" charset="0"/>
              </a:rPr>
              <a:t>trade</a:t>
            </a:r>
            <a:r>
              <a:rPr lang="fr-BE" altLang="en-US" sz="2000" b="0" kern="0" dirty="0">
                <a:solidFill>
                  <a:srgbClr val="24439C"/>
                </a:solidFill>
                <a:latin typeface="Arial Rounded MT Bold" panose="020F0704030504030204" pitchFamily="34" charset="0"/>
                <a:cs typeface="Arial" pitchFamily="34" charset="0"/>
              </a:rPr>
              <a:t> </a:t>
            </a:r>
            <a:r>
              <a:rPr lang="fr-BE" altLang="en-US" sz="2000" b="0" kern="0" dirty="0" err="1">
                <a:solidFill>
                  <a:srgbClr val="24439C"/>
                </a:solidFill>
                <a:latin typeface="Arial Rounded MT Bold" panose="020F0704030504030204" pitchFamily="34" charset="0"/>
                <a:cs typeface="Arial" pitchFamily="34" charset="0"/>
              </a:rPr>
              <a:t>policy</a:t>
            </a:r>
            <a:r>
              <a:rPr lang="fr-BE" altLang="en-US" sz="2000" b="0" kern="0" dirty="0">
                <a:solidFill>
                  <a:srgbClr val="24439C"/>
                </a:solidFill>
                <a:latin typeface="Arial Rounded MT Bold" panose="020F0704030504030204" pitchFamily="34" charset="0"/>
                <a:cs typeface="Arial" pitchFamily="34" charset="0"/>
              </a:rPr>
              <a:t>, jobs and </a:t>
            </a:r>
            <a:r>
              <a:rPr lang="fr-BE" altLang="en-US" sz="2000" b="0" kern="0" dirty="0" err="1">
                <a:solidFill>
                  <a:srgbClr val="24439C"/>
                </a:solidFill>
                <a:latin typeface="Arial Rounded MT Bold" panose="020F0704030504030204" pitchFamily="34" charset="0"/>
                <a:cs typeface="Arial" pitchFamily="34" charset="0"/>
              </a:rPr>
              <a:t>growth</a:t>
            </a:r>
            <a:endParaRPr lang="fr-BE" altLang="en-US" sz="2000" b="0" kern="0" dirty="0">
              <a:solidFill>
                <a:srgbClr val="24439C"/>
              </a:solidFill>
              <a:latin typeface="Arial Rounded MT Bold" panose="020F0704030504030204" pitchFamily="34" charset="0"/>
              <a:cs typeface="Arial" pitchFamily="34" charset="0"/>
            </a:endParaRPr>
          </a:p>
          <a:p>
            <a:pPr>
              <a:spcAft>
                <a:spcPct val="20000"/>
              </a:spcAft>
              <a:buClr>
                <a:srgbClr val="003366"/>
              </a:buClr>
            </a:pPr>
            <a:r>
              <a:rPr lang="hu-HU" altLang="en-US" sz="2000" b="0" kern="0" dirty="0">
                <a:solidFill>
                  <a:srgbClr val="CC6600"/>
                </a:solidFill>
                <a:latin typeface="Arial Rounded MT Bold" panose="020F0704030504030204" pitchFamily="34" charset="0"/>
                <a:cs typeface="Arial" pitchFamily="34" charset="0"/>
              </a:rPr>
              <a:t>F</a:t>
            </a:r>
            <a:r>
              <a:rPr lang="fr-BE" altLang="en-US" sz="2000" b="0" kern="0" dirty="0">
                <a:solidFill>
                  <a:srgbClr val="CC6600"/>
                </a:solidFill>
                <a:latin typeface="Arial Rounded MT Bold" panose="020F0704030504030204" pitchFamily="34" charset="0"/>
                <a:cs typeface="Arial" pitchFamily="34" charset="0"/>
              </a:rPr>
              <a:t>PI	  </a:t>
            </a:r>
            <a:r>
              <a:rPr lang="en-GB" sz="2000" b="0" kern="0" dirty="0">
                <a:latin typeface="Arial Rounded MT Bold" panose="020F0704030504030204" pitchFamily="34" charset="0"/>
              </a:rPr>
              <a:t>operational expenditures (along with EEAS)	 (CFSP, </a:t>
            </a:r>
            <a:r>
              <a:rPr lang="en-GB" sz="2000" b="0" kern="0" dirty="0" err="1">
                <a:latin typeface="Arial Rounded MT Bold" panose="020F0704030504030204" pitchFamily="34" charset="0"/>
              </a:rPr>
              <a:t>IcSP</a:t>
            </a:r>
            <a:r>
              <a:rPr lang="en-GB" sz="2000" b="0" kern="0" dirty="0">
                <a:latin typeface="Arial Rounded MT Bold" panose="020F0704030504030204" pitchFamily="34" charset="0"/>
              </a:rPr>
              <a:t>, PI, EOMs)</a:t>
            </a:r>
            <a:endParaRPr lang="fr-BE" altLang="en-US" sz="2000" b="1" u="sng" kern="0" dirty="0">
              <a:solidFill>
                <a:srgbClr val="CC6600"/>
              </a:solidFill>
              <a:latin typeface="Arial Rounded MT Bold" panose="020F0704030504030204" pitchFamily="34" charset="0"/>
              <a:cs typeface="Arial" pitchFamily="34" charset="0"/>
            </a:endParaRPr>
          </a:p>
          <a:p>
            <a:pPr>
              <a:spcAft>
                <a:spcPct val="20000"/>
              </a:spcAft>
              <a:buClr>
                <a:srgbClr val="003366"/>
              </a:buClr>
            </a:pPr>
            <a:r>
              <a:rPr lang="fr-BE" altLang="en-US" sz="2000" b="0" kern="0" dirty="0">
                <a:solidFill>
                  <a:srgbClr val="24439C"/>
                </a:solidFill>
                <a:latin typeface="Arial Rounded MT Bold" panose="020F0704030504030204" pitchFamily="34" charset="0"/>
                <a:cs typeface="Arial" pitchFamily="34" charset="0"/>
              </a:rPr>
              <a:t>EEAS	  </a:t>
            </a:r>
            <a:r>
              <a:rPr lang="en-GB" altLang="en-US" sz="2000" b="0" kern="0" dirty="0">
                <a:solidFill>
                  <a:srgbClr val="24439C"/>
                </a:solidFill>
                <a:latin typeface="Arial Rounded MT Bold" panose="020F0704030504030204" pitchFamily="34" charset="0"/>
                <a:cs typeface="Arial" pitchFamily="34" charset="0"/>
              </a:rPr>
              <a:t>aims to make the EU's external action more 			  coherent and efficient, thereby increasing the EU's influence</a:t>
            </a:r>
          </a:p>
        </p:txBody>
      </p:sp>
    </p:spTree>
    <p:extLst>
      <p:ext uri="{BB962C8B-B14F-4D97-AF65-F5344CB8AC3E}">
        <p14:creationId xmlns:p14="http://schemas.microsoft.com/office/powerpoint/2010/main" val="13857111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83"/>
            <a:ext cx="9144000" cy="6834117"/>
          </a:xfrm>
          <a:prstGeom prst="rect">
            <a:avLst/>
          </a:prstGeom>
        </p:spPr>
      </p:pic>
      <p:sp>
        <p:nvSpPr>
          <p:cNvPr id="2" name="Title 1"/>
          <p:cNvSpPr>
            <a:spLocks noGrp="1"/>
          </p:cNvSpPr>
          <p:nvPr>
            <p:ph type="title"/>
          </p:nvPr>
        </p:nvSpPr>
        <p:spPr>
          <a:xfrm>
            <a:off x="496843" y="980728"/>
            <a:ext cx="8647157" cy="936625"/>
          </a:xfrm>
        </p:spPr>
        <p:txBody>
          <a:bodyPr>
            <a:normAutofit fontScale="90000"/>
          </a:bodyPr>
          <a:lstStyle/>
          <a:p>
            <a:r>
              <a:rPr lang="en-GB" sz="3200" b="1" dirty="0" smtClean="0">
                <a:solidFill>
                  <a:srgbClr val="0F5494"/>
                </a:solidFill>
                <a:latin typeface="Segoe UI" panose="020B0502040204020203" pitchFamily="34" charset="0"/>
                <a:ea typeface="Segoe UI" panose="020B0502040204020203" pitchFamily="34" charset="0"/>
                <a:cs typeface="Segoe UI" panose="020B0502040204020203" pitchFamily="34" charset="0"/>
              </a:rPr>
              <a:t>ECHO </a:t>
            </a:r>
            <a:r>
              <a:rPr lang="en-GB" sz="3200" b="1" dirty="0">
                <a:solidFill>
                  <a:srgbClr val="0F5494"/>
                </a:solidFill>
                <a:latin typeface="Segoe UI" panose="020B0502040204020203" pitchFamily="34" charset="0"/>
                <a:ea typeface="Segoe UI" panose="020B0502040204020203" pitchFamily="34" charset="0"/>
                <a:cs typeface="Segoe UI" panose="020B0502040204020203" pitchFamily="34" charset="0"/>
              </a:rPr>
              <a:t>Pakistan focus for 2019/2020</a:t>
            </a:r>
            <a:br>
              <a:rPr lang="en-GB" sz="3200" b="1" dirty="0">
                <a:solidFill>
                  <a:srgbClr val="0F5494"/>
                </a:solidFill>
                <a:latin typeface="Segoe UI" panose="020B0502040204020203" pitchFamily="34" charset="0"/>
                <a:ea typeface="Segoe UI" panose="020B0502040204020203" pitchFamily="34" charset="0"/>
                <a:cs typeface="Segoe UI" panose="020B0502040204020203" pitchFamily="34" charset="0"/>
              </a:rPr>
            </a:br>
            <a:endParaRPr lang="en-GB" sz="32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489804" y="1844824"/>
            <a:ext cx="8164391" cy="4392488"/>
          </a:xfrm>
        </p:spPr>
        <p:txBody>
          <a:bodyPr>
            <a:normAutofit fontScale="92500" lnSpcReduction="10000"/>
          </a:bodyPr>
          <a:lstStyle/>
          <a:p>
            <a:pPr lvl="0" indent="0" algn="just" eaLnBrk="0" fontAlgn="base" hangingPunct="0">
              <a:lnSpc>
                <a:spcPct val="100000"/>
              </a:lnSpc>
              <a:spcBef>
                <a:spcPct val="20000"/>
              </a:spcBef>
              <a:spcAft>
                <a:spcPct val="0"/>
              </a:spcAft>
              <a:buClrTx/>
              <a:buSzTx/>
              <a:buNone/>
            </a:pPr>
            <a:r>
              <a:rPr lang="en-US" altLang="en-US" sz="2000" b="1" kern="0" dirty="0">
                <a:solidFill>
                  <a:srgbClr val="006699"/>
                </a:solidFill>
                <a:latin typeface="Verdana"/>
                <a:ea typeface="ＭＳ Ｐゴシック" pitchFamily="34" charset="-128"/>
              </a:rPr>
              <a:t>Afghan refugees (protection, health and education)</a:t>
            </a:r>
          </a:p>
          <a:p>
            <a:pPr lvl="0" indent="0" algn="just" eaLnBrk="0" fontAlgn="base" hangingPunct="0">
              <a:lnSpc>
                <a:spcPct val="100000"/>
              </a:lnSpc>
              <a:spcBef>
                <a:spcPct val="20000"/>
              </a:spcBef>
              <a:spcAft>
                <a:spcPct val="0"/>
              </a:spcAft>
              <a:buClrTx/>
              <a:buSzTx/>
              <a:buNone/>
            </a:pPr>
            <a:endParaRPr lang="en-US" altLang="en-US" sz="2000" b="1" kern="0" dirty="0">
              <a:solidFill>
                <a:srgbClr val="006699"/>
              </a:solidFill>
              <a:latin typeface="Verdana"/>
              <a:ea typeface="ＭＳ Ｐゴシック" pitchFamily="34" charset="-128"/>
            </a:endParaRPr>
          </a:p>
          <a:p>
            <a:pPr lvl="0" indent="0" algn="just" eaLnBrk="0" fontAlgn="base" hangingPunct="0">
              <a:lnSpc>
                <a:spcPct val="100000"/>
              </a:lnSpc>
              <a:spcBef>
                <a:spcPct val="20000"/>
              </a:spcBef>
              <a:spcAft>
                <a:spcPct val="0"/>
              </a:spcAft>
              <a:buClrTx/>
              <a:buSzTx/>
              <a:buNone/>
            </a:pPr>
            <a:r>
              <a:rPr lang="en-US" altLang="en-US" sz="2000" b="1" kern="0" dirty="0">
                <a:solidFill>
                  <a:srgbClr val="006699"/>
                </a:solidFill>
                <a:latin typeface="Verdana"/>
                <a:ea typeface="ＭＳ Ｐゴシック" pitchFamily="34" charset="-128"/>
              </a:rPr>
              <a:t>Returnees to the newly merged tribal districts in (WASH, cash, health, education)</a:t>
            </a:r>
          </a:p>
          <a:p>
            <a:pPr lvl="0" indent="0" algn="just" eaLnBrk="0" fontAlgn="base" hangingPunct="0">
              <a:lnSpc>
                <a:spcPct val="100000"/>
              </a:lnSpc>
              <a:spcBef>
                <a:spcPct val="20000"/>
              </a:spcBef>
              <a:spcAft>
                <a:spcPct val="0"/>
              </a:spcAft>
              <a:buClrTx/>
              <a:buSzTx/>
              <a:buNone/>
            </a:pPr>
            <a:endParaRPr lang="en-US" altLang="en-US" sz="2000" b="1" kern="0" dirty="0">
              <a:solidFill>
                <a:srgbClr val="006699"/>
              </a:solidFill>
              <a:latin typeface="Verdana"/>
              <a:ea typeface="ＭＳ Ｐゴシック" pitchFamily="34" charset="-128"/>
            </a:endParaRPr>
          </a:p>
          <a:p>
            <a:pPr lvl="0" indent="0" algn="just" eaLnBrk="0" fontAlgn="base" hangingPunct="0">
              <a:lnSpc>
                <a:spcPct val="100000"/>
              </a:lnSpc>
              <a:spcBef>
                <a:spcPct val="20000"/>
              </a:spcBef>
              <a:spcAft>
                <a:spcPct val="0"/>
              </a:spcAft>
              <a:buClrTx/>
              <a:buSzTx/>
              <a:buNone/>
            </a:pPr>
            <a:r>
              <a:rPr lang="en-US" altLang="en-US" sz="2000" b="1" kern="0" dirty="0">
                <a:solidFill>
                  <a:srgbClr val="006699"/>
                </a:solidFill>
                <a:latin typeface="Verdana"/>
                <a:ea typeface="ＭＳ Ｐゴシック" pitchFamily="34" charset="-128"/>
              </a:rPr>
              <a:t>People affected by Natural Disasters (flash flood, flood, drought, earthquake)</a:t>
            </a:r>
          </a:p>
          <a:p>
            <a:pPr lvl="0" indent="0" algn="just" eaLnBrk="0" fontAlgn="base" hangingPunct="0">
              <a:lnSpc>
                <a:spcPct val="100000"/>
              </a:lnSpc>
              <a:spcBef>
                <a:spcPct val="20000"/>
              </a:spcBef>
              <a:spcAft>
                <a:spcPct val="0"/>
              </a:spcAft>
              <a:buClrTx/>
              <a:buSzTx/>
              <a:buNone/>
            </a:pPr>
            <a:endParaRPr lang="en-US" altLang="en-US" sz="2000" b="1" kern="0" dirty="0">
              <a:solidFill>
                <a:srgbClr val="006699"/>
              </a:solidFill>
              <a:latin typeface="Verdana"/>
              <a:ea typeface="ＭＳ Ｐゴシック" pitchFamily="34" charset="-128"/>
            </a:endParaRPr>
          </a:p>
          <a:p>
            <a:pPr lvl="0" indent="0" algn="just" eaLnBrk="0" fontAlgn="base" hangingPunct="0">
              <a:lnSpc>
                <a:spcPct val="100000"/>
              </a:lnSpc>
              <a:spcBef>
                <a:spcPct val="20000"/>
              </a:spcBef>
              <a:spcAft>
                <a:spcPct val="0"/>
              </a:spcAft>
              <a:buClrTx/>
              <a:buSzTx/>
              <a:buNone/>
            </a:pPr>
            <a:r>
              <a:rPr lang="en-US" altLang="en-US" sz="2000" b="1" kern="0" dirty="0">
                <a:solidFill>
                  <a:srgbClr val="006699"/>
                </a:solidFill>
                <a:latin typeface="Verdana"/>
                <a:ea typeface="ＭＳ Ｐゴシック" pitchFamily="34" charset="-128"/>
              </a:rPr>
              <a:t>Regarding drought ECHO’s involvement has to be linked to development projects funded by the European Commission and builds on ECHO-funded DRR / Resilience activities from the HIPs 2017 / 2018 / 2019 in Sindh</a:t>
            </a:r>
          </a:p>
          <a:p>
            <a:pPr lvl="0" indent="0" algn="just" eaLnBrk="0" fontAlgn="base" hangingPunct="0">
              <a:lnSpc>
                <a:spcPct val="100000"/>
              </a:lnSpc>
              <a:spcBef>
                <a:spcPct val="20000"/>
              </a:spcBef>
              <a:spcAft>
                <a:spcPct val="0"/>
              </a:spcAft>
              <a:buClrTx/>
              <a:buSzTx/>
              <a:buNone/>
            </a:pPr>
            <a:endParaRPr lang="en-US" altLang="en-US" sz="2000" b="1" kern="0" dirty="0">
              <a:solidFill>
                <a:srgbClr val="006699"/>
              </a:solidFill>
              <a:latin typeface="Verdana"/>
              <a:ea typeface="ＭＳ Ｐゴシック" pitchFamily="34" charset="-128"/>
            </a:endParaRPr>
          </a:p>
          <a:p>
            <a:pPr lvl="0" indent="0" algn="just" eaLnBrk="0" fontAlgn="base" hangingPunct="0">
              <a:lnSpc>
                <a:spcPct val="100000"/>
              </a:lnSpc>
              <a:spcBef>
                <a:spcPct val="20000"/>
              </a:spcBef>
              <a:spcAft>
                <a:spcPct val="0"/>
              </a:spcAft>
              <a:buClrTx/>
              <a:buSzTx/>
              <a:buNone/>
            </a:pPr>
            <a:r>
              <a:rPr lang="en-US" altLang="en-US" sz="2000" b="1" kern="0" dirty="0">
                <a:solidFill>
                  <a:srgbClr val="006699"/>
                </a:solidFill>
                <a:latin typeface="Verdana"/>
                <a:ea typeface="ＭＳ Ｐゴシック" pitchFamily="34" charset="-128"/>
              </a:rPr>
              <a:t>Education in Emergencies</a:t>
            </a:r>
          </a:p>
          <a:p>
            <a:pPr indent="0">
              <a:lnSpc>
                <a:spcPct val="110000"/>
              </a:lnSpc>
              <a:buNone/>
            </a:pPr>
            <a:endParaRPr lang="en-US" sz="22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buNone/>
            </a:pPr>
            <a:endParaRPr lang="en-GB" sz="20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12" name="Straight Connector 11"/>
          <p:cNvCxnSpPr/>
          <p:nvPr/>
        </p:nvCxnSpPr>
        <p:spPr bwMode="auto">
          <a:xfrm>
            <a:off x="323528" y="1124744"/>
            <a:ext cx="0" cy="5472608"/>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27" name="Straight Connector 26"/>
          <p:cNvCxnSpPr/>
          <p:nvPr/>
        </p:nvCxnSpPr>
        <p:spPr bwMode="auto">
          <a:xfrm flipH="1">
            <a:off x="323362" y="1772816"/>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6633368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248472"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sz="3600" b="1" kern="0" dirty="0">
                <a:solidFill>
                  <a:srgbClr val="FFFF00"/>
                </a:solidFill>
                <a:latin typeface="Arial Rounded MT Bold" panose="020F0704030504030204" pitchFamily="34" charset="0"/>
              </a:rPr>
              <a:t>External Financing Instruments</a:t>
            </a:r>
          </a:p>
          <a:p>
            <a:pPr marL="0" indent="0">
              <a:buNone/>
            </a:pPr>
            <a:endParaRPr lang="en-GB" sz="3600" b="1" kern="0" dirty="0">
              <a:solidFill>
                <a:srgbClr val="FFFF00"/>
              </a:solidFill>
              <a:latin typeface="Arial Rounded MT Bold" panose="020F0704030504030204" pitchFamily="34" charset="0"/>
            </a:endParaRPr>
          </a:p>
        </p:txBody>
      </p:sp>
      <p:sp>
        <p:nvSpPr>
          <p:cNvPr id="10" name="TextBox 9"/>
          <p:cNvSpPr txBox="1"/>
          <p:nvPr/>
        </p:nvSpPr>
        <p:spPr>
          <a:xfrm>
            <a:off x="1259632" y="1700808"/>
            <a:ext cx="2088232" cy="3939540"/>
          </a:xfrm>
          <a:prstGeom prst="rect">
            <a:avLst/>
          </a:prstGeom>
          <a:noFill/>
        </p:spPr>
        <p:txBody>
          <a:bodyPr wrap="square" rtlCol="0">
            <a:spAutoFit/>
          </a:bodyPr>
          <a:lstStyle/>
          <a:p>
            <a:r>
              <a:rPr lang="en-GB" sz="25000" dirty="0">
                <a:solidFill>
                  <a:schemeClr val="bg1"/>
                </a:solidFill>
                <a:latin typeface="Arial Rounded MT Bold" panose="020F0704030504030204" pitchFamily="34" charset="0"/>
              </a:rPr>
              <a:t>5</a:t>
            </a:r>
          </a:p>
        </p:txBody>
      </p:sp>
    </p:spTree>
    <p:extLst>
      <p:ext uri="{BB962C8B-B14F-4D97-AF65-F5344CB8AC3E}">
        <p14:creationId xmlns:p14="http://schemas.microsoft.com/office/powerpoint/2010/main" val="30763399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680520" cy="1944216"/>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sz="3600" kern="0" dirty="0">
                <a:solidFill>
                  <a:srgbClr val="FFFF00"/>
                </a:solidFill>
                <a:latin typeface="Arial Rounded MT Bold" panose="020F0704030504030204" pitchFamily="34" charset="0"/>
              </a:rPr>
              <a:t>Financing Instruments</a:t>
            </a:r>
          </a:p>
          <a:p>
            <a:pPr marL="0" indent="0">
              <a:buNone/>
            </a:pPr>
            <a:r>
              <a:rPr lang="en-GB" sz="3600" b="1" kern="0" dirty="0" smtClean="0">
                <a:solidFill>
                  <a:srgbClr val="FFFF00"/>
                </a:solidFill>
                <a:latin typeface="Arial Rounded MT Bold" panose="020F0704030504030204" pitchFamily="34" charset="0"/>
              </a:rPr>
              <a:t>2014-2020  </a:t>
            </a:r>
          </a:p>
          <a:p>
            <a:pPr marL="0" indent="0">
              <a:buNone/>
            </a:pPr>
            <a:r>
              <a:rPr lang="en-GB" sz="3600" b="1" kern="0" dirty="0" smtClean="0">
                <a:solidFill>
                  <a:srgbClr val="FFFF00"/>
                </a:solidFill>
                <a:latin typeface="Arial Rounded MT Bold" panose="020F0704030504030204" pitchFamily="34" charset="0"/>
              </a:rPr>
              <a:t>2021-2027</a:t>
            </a:r>
            <a:endParaRPr lang="en-GB" sz="3600" b="1" kern="0" dirty="0">
              <a:solidFill>
                <a:srgbClr val="FFFF00"/>
              </a:solidFill>
              <a:latin typeface="Arial Rounded MT Bold" panose="020F0704030504030204" pitchFamily="34" charset="0"/>
            </a:endParaRPr>
          </a:p>
        </p:txBody>
      </p:sp>
      <p:sp>
        <p:nvSpPr>
          <p:cNvPr id="10" name="TextBox 9"/>
          <p:cNvSpPr txBox="1"/>
          <p:nvPr/>
        </p:nvSpPr>
        <p:spPr>
          <a:xfrm>
            <a:off x="1259632" y="1700808"/>
            <a:ext cx="2088232" cy="1446550"/>
          </a:xfrm>
          <a:prstGeom prst="rect">
            <a:avLst/>
          </a:prstGeom>
          <a:noFill/>
        </p:spPr>
        <p:txBody>
          <a:bodyPr wrap="square" rtlCol="0">
            <a:spAutoFit/>
          </a:bodyPr>
          <a:lstStyle/>
          <a:p>
            <a:r>
              <a:rPr lang="en-GB" sz="8800" dirty="0">
                <a:solidFill>
                  <a:schemeClr val="bg1"/>
                </a:solidFill>
                <a:latin typeface="Arial Rounded MT Bold" panose="020F0704030504030204" pitchFamily="34" charset="0"/>
              </a:rPr>
              <a:t>5.1</a:t>
            </a:r>
          </a:p>
        </p:txBody>
      </p:sp>
    </p:spTree>
    <p:extLst>
      <p:ext uri="{BB962C8B-B14F-4D97-AF65-F5344CB8AC3E}">
        <p14:creationId xmlns:p14="http://schemas.microsoft.com/office/powerpoint/2010/main" val="25682686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pic>
        <p:nvPicPr>
          <p:cNvPr id="4" name="Picture 2">
            <a:extLst>
              <a:ext uri="{FF2B5EF4-FFF2-40B4-BE49-F238E27FC236}">
                <a16:creationId xmlns="" xmlns:a16="http://schemas.microsoft.com/office/drawing/2014/main" id="{7F653663-DDA5-4DE4-8D3D-76EFC612FA0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51520" y="1049560"/>
            <a:ext cx="7704856" cy="542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2508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963044012"/>
              </p:ext>
            </p:extLst>
          </p:nvPr>
        </p:nvGraphicFramePr>
        <p:xfrm>
          <a:off x="323528" y="1340768"/>
          <a:ext cx="8134672" cy="46805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24182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 y="-20658"/>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2051677387"/>
              </p:ext>
            </p:extLst>
          </p:nvPr>
        </p:nvGraphicFramePr>
        <p:xfrm>
          <a:off x="179512" y="1700808"/>
          <a:ext cx="8278688" cy="46085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64762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3955673041"/>
              </p:ext>
            </p:extLst>
          </p:nvPr>
        </p:nvGraphicFramePr>
        <p:xfrm>
          <a:off x="179512" y="2204864"/>
          <a:ext cx="8568952" cy="374441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 xmlns:a16="http://schemas.microsoft.com/office/drawing/2014/main" id="{9A167177-A63F-4C64-8EFC-2232BBB2788A}"/>
              </a:ext>
            </a:extLst>
          </p:cNvPr>
          <p:cNvSpPr txBox="1"/>
          <p:nvPr/>
        </p:nvSpPr>
        <p:spPr>
          <a:xfrm>
            <a:off x="755576" y="1700808"/>
            <a:ext cx="244827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Verdana" pitchFamily="34" charset="0"/>
                <a:ea typeface="+mn-ea"/>
                <a:cs typeface="+mn-cs"/>
              </a:rPr>
              <a:t>2014-2020</a:t>
            </a:r>
            <a:endParaRPr kumimoji="0" lang="en-GB" sz="1800" b="0" i="0" u="none" strike="noStrike" kern="1200" cap="none" spc="0" normalizeH="0" baseline="0" noProof="0" dirty="0" err="1">
              <a:ln>
                <a:noFill/>
              </a:ln>
              <a:solidFill>
                <a:prstClr val="black"/>
              </a:solidFill>
              <a:effectLst/>
              <a:uLnTx/>
              <a:uFillTx/>
              <a:latin typeface="Verdana" pitchFamily="34" charset="0"/>
              <a:ea typeface="+mn-ea"/>
              <a:cs typeface="+mn-cs"/>
            </a:endParaRPr>
          </a:p>
        </p:txBody>
      </p:sp>
      <p:sp>
        <p:nvSpPr>
          <p:cNvPr id="7" name="Rectangle 6">
            <a:extLst>
              <a:ext uri="{FF2B5EF4-FFF2-40B4-BE49-F238E27FC236}">
                <a16:creationId xmlns="" xmlns:a16="http://schemas.microsoft.com/office/drawing/2014/main" id="{3BAD9991-1099-469C-9227-598B1BFDAE66}"/>
              </a:ext>
            </a:extLst>
          </p:cNvPr>
          <p:cNvSpPr/>
          <p:nvPr/>
        </p:nvSpPr>
        <p:spPr>
          <a:xfrm>
            <a:off x="6156176" y="1700808"/>
            <a:ext cx="14686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a:ln>
                  <a:noFill/>
                </a:ln>
                <a:solidFill>
                  <a:prstClr val="black"/>
                </a:solidFill>
                <a:effectLst/>
                <a:uLnTx/>
                <a:uFillTx/>
                <a:latin typeface="Verdana" pitchFamily="34" charset="0"/>
                <a:ea typeface="+mn-ea"/>
                <a:cs typeface="+mn-cs"/>
              </a:rPr>
              <a:t>2021-2027</a:t>
            </a:r>
            <a:endParaRPr kumimoji="0" lang="en-GB"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 xmlns:a16="http://schemas.microsoft.com/office/drawing/2014/main" id="{DA906753-584A-42EB-9D86-E3D0365C7FF6}"/>
              </a:ext>
            </a:extLst>
          </p:cNvPr>
          <p:cNvSpPr>
            <a:spLocks noGrp="1"/>
          </p:cNvSpPr>
          <p:nvPr>
            <p:ph type="title"/>
          </p:nvPr>
        </p:nvSpPr>
        <p:spPr>
          <a:xfrm>
            <a:off x="251520" y="911791"/>
            <a:ext cx="8280920" cy="926976"/>
          </a:xfrm>
        </p:spPr>
        <p:txBody>
          <a:bodyPr>
            <a:noAutofit/>
          </a:bodyPr>
          <a:lstStyle/>
          <a:p>
            <a:r>
              <a:rPr lang="en-GB" sz="2000" b="1" dirty="0"/>
              <a:t/>
            </a:r>
            <a:br>
              <a:rPr lang="en-GB" sz="2000" b="1" dirty="0"/>
            </a:br>
            <a:r>
              <a:rPr lang="en-GB" sz="3000" b="1" dirty="0">
                <a:solidFill>
                  <a:srgbClr val="0070C0"/>
                </a:solidFill>
                <a:latin typeface="Calibri" panose="020F0502020204030204" pitchFamily="34" charset="0"/>
                <a:cs typeface="Calibri" panose="020F0502020204030204" pitchFamily="34" charset="0"/>
              </a:rPr>
              <a:t>Geographic</a:t>
            </a:r>
            <a:r>
              <a:rPr lang="en-GB" sz="3200" b="1" dirty="0">
                <a:solidFill>
                  <a:schemeClr val="accent1">
                    <a:lumMod val="50000"/>
                  </a:schemeClr>
                </a:solidFill>
              </a:rPr>
              <a:t> </a:t>
            </a:r>
            <a:r>
              <a:rPr lang="en-GB" sz="3000" b="1" dirty="0">
                <a:solidFill>
                  <a:srgbClr val="0070C0"/>
                </a:solidFill>
                <a:latin typeface="Calibri" panose="020F0502020204030204" pitchFamily="34" charset="0"/>
                <a:cs typeface="Calibri" panose="020F0502020204030204" pitchFamily="34" charset="0"/>
              </a:rPr>
              <a:t>scope</a:t>
            </a:r>
            <a:r>
              <a:rPr lang="en-GB" sz="3200" b="1" dirty="0">
                <a:solidFill>
                  <a:schemeClr val="accent1">
                    <a:lumMod val="50000"/>
                  </a:schemeClr>
                </a:solidFill>
              </a:rPr>
              <a:t> </a:t>
            </a:r>
            <a:r>
              <a:rPr lang="en-GB" sz="3000" b="1" dirty="0">
                <a:solidFill>
                  <a:srgbClr val="0070C0"/>
                </a:solidFill>
                <a:latin typeface="Calibri" panose="020F0502020204030204" pitchFamily="34" charset="0"/>
                <a:cs typeface="Calibri" panose="020F0502020204030204" pitchFamily="34" charset="0"/>
              </a:rPr>
              <a:t>of</a:t>
            </a:r>
            <a:r>
              <a:rPr lang="en-GB" sz="3200" b="1" dirty="0">
                <a:solidFill>
                  <a:schemeClr val="accent1">
                    <a:lumMod val="50000"/>
                  </a:schemeClr>
                </a:solidFill>
              </a:rPr>
              <a:t> </a:t>
            </a:r>
            <a:r>
              <a:rPr lang="en-GB" sz="3000" b="1" dirty="0">
                <a:solidFill>
                  <a:srgbClr val="0070C0"/>
                </a:solidFill>
                <a:latin typeface="Calibri" panose="020F0502020204030204" pitchFamily="34" charset="0"/>
                <a:cs typeface="Calibri" panose="020F0502020204030204" pitchFamily="34" charset="0"/>
              </a:rPr>
              <a:t>the</a:t>
            </a:r>
            <a:r>
              <a:rPr lang="en-GB" sz="3200" b="1" dirty="0">
                <a:solidFill>
                  <a:schemeClr val="accent1">
                    <a:lumMod val="50000"/>
                  </a:schemeClr>
                </a:solidFill>
              </a:rPr>
              <a:t> </a:t>
            </a:r>
            <a:r>
              <a:rPr lang="en-GB" sz="3000" b="1" dirty="0">
                <a:solidFill>
                  <a:srgbClr val="0070C0"/>
                </a:solidFill>
                <a:latin typeface="Calibri" panose="020F0502020204030204" pitchFamily="34" charset="0"/>
                <a:cs typeface="Calibri" panose="020F0502020204030204" pitchFamily="34" charset="0"/>
              </a:rPr>
              <a:t>proposed</a:t>
            </a:r>
            <a:r>
              <a:rPr lang="en-GB" sz="3200" b="1" dirty="0">
                <a:solidFill>
                  <a:schemeClr val="accent1">
                    <a:lumMod val="50000"/>
                  </a:schemeClr>
                </a:solidFill>
              </a:rPr>
              <a:t> </a:t>
            </a:r>
            <a:r>
              <a:rPr lang="en-GB" sz="3000" b="1" dirty="0">
                <a:solidFill>
                  <a:srgbClr val="0070C0"/>
                </a:solidFill>
                <a:latin typeface="Calibri" panose="020F0502020204030204" pitchFamily="34" charset="0"/>
                <a:cs typeface="Calibri" panose="020F0502020204030204" pitchFamily="34" charset="0"/>
              </a:rPr>
              <a:t>Instruments</a:t>
            </a:r>
            <a:r>
              <a:rPr lang="en-GB" sz="3200" b="1" dirty="0">
                <a:solidFill>
                  <a:schemeClr val="accent1">
                    <a:lumMod val="50000"/>
                  </a:schemeClr>
                </a:solidFill>
              </a:rPr>
              <a:t/>
            </a:r>
            <a:br>
              <a:rPr lang="en-GB" sz="3200" b="1" dirty="0">
                <a:solidFill>
                  <a:schemeClr val="accent1">
                    <a:lumMod val="50000"/>
                  </a:schemeClr>
                </a:solidFill>
              </a:rPr>
            </a:br>
            <a:endParaRPr lang="en-GB" sz="3200" b="1" dirty="0">
              <a:solidFill>
                <a:schemeClr val="accent1">
                  <a:lumMod val="50000"/>
                </a:schemeClr>
              </a:solidFill>
            </a:endParaRPr>
          </a:p>
        </p:txBody>
      </p:sp>
    </p:spTree>
    <p:extLst>
      <p:ext uri="{BB962C8B-B14F-4D97-AF65-F5344CB8AC3E}">
        <p14:creationId xmlns:p14="http://schemas.microsoft.com/office/powerpoint/2010/main" val="10112764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85AA5F-5A22-4F45-862A-766CFAF6B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0"/>
            <a:ext cx="9144000" cy="6858000"/>
          </a:xfrm>
          <a:prstGeom prst="rect">
            <a:avLst/>
          </a:prstGeom>
        </p:spPr>
      </p:pic>
      <p:sp>
        <p:nvSpPr>
          <p:cNvPr id="8" name="Content Placeholder 4">
            <a:extLst>
              <a:ext uri="{FF2B5EF4-FFF2-40B4-BE49-F238E27FC236}">
                <a16:creationId xmlns="" xmlns:a16="http://schemas.microsoft.com/office/drawing/2014/main" id="{94AFB2C9-6AB4-4F05-A470-5DFA53D000E7}"/>
              </a:ext>
            </a:extLst>
          </p:cNvPr>
          <p:cNvSpPr txBox="1">
            <a:spLocks/>
          </p:cNvSpPr>
          <p:nvPr/>
        </p:nvSpPr>
        <p:spPr>
          <a:xfrm>
            <a:off x="7055768" y="5301208"/>
            <a:ext cx="1836712" cy="7920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Subtitle 2"/>
          <p:cNvSpPr txBox="1">
            <a:spLocks/>
          </p:cNvSpPr>
          <p:nvPr/>
        </p:nvSpPr>
        <p:spPr>
          <a:xfrm>
            <a:off x="4139952" y="4077072"/>
            <a:ext cx="4680520" cy="115212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sz="3600" kern="0" dirty="0">
                <a:solidFill>
                  <a:srgbClr val="FFFF00"/>
                </a:solidFill>
                <a:latin typeface="Arial Rounded MT Bold" panose="020F0704030504030204" pitchFamily="34" charset="0"/>
              </a:rPr>
              <a:t>Financing Instruments</a:t>
            </a:r>
          </a:p>
          <a:p>
            <a:pPr marL="0" indent="0">
              <a:buNone/>
            </a:pPr>
            <a:r>
              <a:rPr lang="en-GB" sz="3600" kern="0" dirty="0">
                <a:solidFill>
                  <a:srgbClr val="FFFF00"/>
                </a:solidFill>
                <a:latin typeface="Arial Rounded MT Bold" panose="020F0704030504030204" pitchFamily="34" charset="0"/>
              </a:rPr>
              <a:t>2021-2027</a:t>
            </a:r>
          </a:p>
        </p:txBody>
      </p:sp>
      <p:sp>
        <p:nvSpPr>
          <p:cNvPr id="10" name="TextBox 9"/>
          <p:cNvSpPr txBox="1"/>
          <p:nvPr/>
        </p:nvSpPr>
        <p:spPr>
          <a:xfrm>
            <a:off x="1259632" y="1700808"/>
            <a:ext cx="2088232" cy="1446550"/>
          </a:xfrm>
          <a:prstGeom prst="rect">
            <a:avLst/>
          </a:prstGeom>
          <a:noFill/>
        </p:spPr>
        <p:txBody>
          <a:bodyPr wrap="square" rtlCol="0">
            <a:spAutoFit/>
          </a:bodyPr>
          <a:lstStyle/>
          <a:p>
            <a:r>
              <a:rPr lang="en-GB" sz="8800" dirty="0">
                <a:solidFill>
                  <a:schemeClr val="bg1"/>
                </a:solidFill>
                <a:latin typeface="Arial Rounded MT Bold" panose="020F0704030504030204" pitchFamily="34" charset="0"/>
              </a:rPr>
              <a:t>5.2</a:t>
            </a:r>
          </a:p>
        </p:txBody>
      </p:sp>
    </p:spTree>
    <p:extLst>
      <p:ext uri="{BB962C8B-B14F-4D97-AF65-F5344CB8AC3E}">
        <p14:creationId xmlns:p14="http://schemas.microsoft.com/office/powerpoint/2010/main" val="41182822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 y="116632"/>
            <a:ext cx="9144000" cy="6834117"/>
          </a:xfrm>
          <a:prstGeom prst="rect">
            <a:avLst/>
          </a:prstGeom>
        </p:spPr>
      </p:pic>
      <p:sp>
        <p:nvSpPr>
          <p:cNvPr id="2" name="Title 1"/>
          <p:cNvSpPr>
            <a:spLocks noGrp="1"/>
          </p:cNvSpPr>
          <p:nvPr>
            <p:ph type="title"/>
          </p:nvPr>
        </p:nvSpPr>
        <p:spPr>
          <a:xfrm>
            <a:off x="389339" y="1124744"/>
            <a:ext cx="8647157" cy="936625"/>
          </a:xfrm>
        </p:spPr>
        <p:txBody>
          <a:bodyPr>
            <a:normAutofit fontScale="90000"/>
          </a:bodyPr>
          <a:lstStyle/>
          <a:p>
            <a:r>
              <a:rPr lang="en-GB" sz="2900" b="1" dirty="0">
                <a:solidFill>
                  <a:srgbClr val="0F5494"/>
                </a:solidFill>
                <a:latin typeface="Segoe UI" panose="020B0502040204020203" pitchFamily="34" charset="0"/>
                <a:ea typeface="Segoe UI" panose="020B0502040204020203" pitchFamily="34" charset="0"/>
                <a:cs typeface="Segoe UI" panose="020B0502040204020203" pitchFamily="34" charset="0"/>
              </a:rPr>
              <a:t>EU External Budget 2021-2027</a:t>
            </a:r>
            <a:r>
              <a:rPr lang="en-GB" sz="3200" dirty="0"/>
              <a:t/>
            </a:r>
            <a:br>
              <a:rPr lang="en-GB" sz="3200" dirty="0"/>
            </a:br>
            <a:endParaRPr lang="en-GB" sz="32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467543" y="2276872"/>
            <a:ext cx="8164391" cy="3672408"/>
          </a:xfrm>
        </p:spPr>
        <p:txBody>
          <a:bodyPr>
            <a:normAutofit fontScale="92500"/>
          </a:bodyPr>
          <a:lstStyle/>
          <a:p>
            <a:pPr indent="0" algn="just">
              <a:buNone/>
            </a:pPr>
            <a:r>
              <a:rPr lang="en-GB" sz="2600" b="1" dirty="0">
                <a:solidFill>
                  <a:srgbClr val="0F5494"/>
                </a:solidFill>
                <a:latin typeface="Segoe UI" panose="020B0502040204020203" pitchFamily="34" charset="0"/>
                <a:ea typeface="Segoe UI" panose="020B0502040204020203" pitchFamily="34" charset="0"/>
                <a:cs typeface="Segoe UI" panose="020B0502040204020203" pitchFamily="34" charset="0"/>
              </a:rPr>
              <a:t>The European Commission has proposed to increase the EU's overall external action budget from currently €96 billion to €123 billion, to significantly simplify its structure, and make it much more flexible and effective to address today's global challenges.</a:t>
            </a:r>
          </a:p>
          <a:p>
            <a:pPr indent="0" algn="just">
              <a:buNone/>
            </a:pPr>
            <a:endParaRPr lang="en-GB" sz="2600" b="1" dirty="0">
              <a:solidFill>
                <a:srgbClr val="0F5494"/>
              </a:solidFill>
              <a:latin typeface="Segoe UI" panose="020B0502040204020203" pitchFamily="34" charset="0"/>
              <a:ea typeface="Segoe UI" panose="020B0502040204020203" pitchFamily="34" charset="0"/>
              <a:cs typeface="Segoe UI" panose="020B0502040204020203" pitchFamily="34" charset="0"/>
            </a:endParaRPr>
          </a:p>
          <a:p>
            <a:pPr indent="0" algn="just">
              <a:buNone/>
            </a:pPr>
            <a:r>
              <a:rPr lang="en-GB" sz="2600" b="1" dirty="0">
                <a:solidFill>
                  <a:srgbClr val="0F5494"/>
                </a:solidFill>
                <a:latin typeface="Segoe UI" panose="020B0502040204020203" pitchFamily="34" charset="0"/>
                <a:ea typeface="Segoe UI" panose="020B0502040204020203" pitchFamily="34" charset="0"/>
                <a:cs typeface="Segoe UI" panose="020B0502040204020203" pitchFamily="34" charset="0"/>
              </a:rPr>
              <a:t>If confirmed, this would be a 30% increase allowing EU to be a reliable, predictable, cooperative global player.</a:t>
            </a:r>
          </a:p>
          <a:p>
            <a:pPr indent="0">
              <a:buNone/>
            </a:pPr>
            <a:endParaRPr lang="en-GB" sz="20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12" name="Straight Connector 11"/>
          <p:cNvCxnSpPr/>
          <p:nvPr/>
        </p:nvCxnSpPr>
        <p:spPr bwMode="auto">
          <a:xfrm>
            <a:off x="323528" y="1124744"/>
            <a:ext cx="0" cy="5472608"/>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27" name="Straight Connector 26"/>
          <p:cNvCxnSpPr/>
          <p:nvPr/>
        </p:nvCxnSpPr>
        <p:spPr bwMode="auto">
          <a:xfrm flipH="1">
            <a:off x="323362" y="1772816"/>
            <a:ext cx="5403056" cy="0"/>
          </a:xfrm>
          <a:prstGeom prst="line">
            <a:avLst/>
          </a:prstGeom>
          <a:noFill/>
          <a:ln w="9525" cap="flat" cmpd="sng" algn="ctr">
            <a:solidFill>
              <a:schemeClr val="bg1">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19878774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088834"/>
            <a:ext cx="6357392" cy="854968"/>
          </a:xfrm>
        </p:spPr>
        <p:txBody>
          <a:bodyPr>
            <a:noAutofit/>
          </a:bodyPr>
          <a:lstStyle/>
          <a:p>
            <a:r>
              <a:rPr lang="en-GB" sz="1200" b="1" dirty="0">
                <a:latin typeface="Arial Rounded MT Bold" panose="020F0704030504030204" pitchFamily="34" charset="0"/>
              </a:rPr>
              <a:t/>
            </a:r>
            <a:br>
              <a:rPr lang="en-GB" sz="1200" b="1" dirty="0">
                <a:latin typeface="Arial Rounded MT Bold" panose="020F0704030504030204" pitchFamily="34" charset="0"/>
              </a:rPr>
            </a:br>
            <a:r>
              <a:rPr lang="en-GB" sz="2800" b="1" dirty="0">
                <a:solidFill>
                  <a:schemeClr val="accent2"/>
                </a:solidFill>
                <a:latin typeface="Arial Rounded MT Bold" panose="020F0704030504030204" pitchFamily="34" charset="0"/>
              </a:rPr>
              <a:t>External Heading Proposals</a:t>
            </a:r>
            <a:r>
              <a:rPr lang="en-GB" sz="1200" b="1" dirty="0">
                <a:solidFill>
                  <a:schemeClr val="accent1">
                    <a:lumMod val="50000"/>
                  </a:schemeClr>
                </a:solidFill>
                <a:latin typeface="Arial Rounded MT Bold" panose="020F0704030504030204" pitchFamily="34" charset="0"/>
              </a:rPr>
              <a:t/>
            </a:r>
            <a:br>
              <a:rPr lang="en-GB" sz="1200" b="1" dirty="0">
                <a:solidFill>
                  <a:schemeClr val="accent1">
                    <a:lumMod val="50000"/>
                  </a:schemeClr>
                </a:solidFill>
                <a:latin typeface="Arial Rounded MT Bold" panose="020F0704030504030204" pitchFamily="34" charset="0"/>
              </a:rPr>
            </a:br>
            <a:endParaRPr lang="en-GB" sz="2400" b="1" dirty="0">
              <a:solidFill>
                <a:schemeClr val="accent1">
                  <a:lumMod val="50000"/>
                </a:schemeClr>
              </a:solidFill>
              <a:latin typeface="Arial Rounded MT Bold" panose="020F070403050403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1726084" cy="1196752"/>
          </a:xfrm>
          <a:prstGeom prst="rect">
            <a:avLst/>
          </a:prstGeom>
        </p:spPr>
      </p:pic>
      <p:sp>
        <p:nvSpPr>
          <p:cNvPr id="6" name="TextBox 5"/>
          <p:cNvSpPr txBox="1"/>
          <p:nvPr/>
        </p:nvSpPr>
        <p:spPr>
          <a:xfrm>
            <a:off x="395536" y="1528304"/>
            <a:ext cx="18473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rial Rounded MT Bold" panose="020F07040305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Arial Rounded MT Bold" panose="020F0704030504030204" pitchFamily="34" charset="0"/>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2448620871"/>
              </p:ext>
            </p:extLst>
          </p:nvPr>
        </p:nvGraphicFramePr>
        <p:xfrm>
          <a:off x="755576" y="1893645"/>
          <a:ext cx="7344816" cy="4884826"/>
        </p:xfrm>
        <a:graphic>
          <a:graphicData uri="http://schemas.openxmlformats.org/drawingml/2006/table">
            <a:tbl>
              <a:tblPr firstRow="1" firstCol="1" bandRow="1"/>
              <a:tblGrid>
                <a:gridCol w="5582060">
                  <a:extLst>
                    <a:ext uri="{9D8B030D-6E8A-4147-A177-3AD203B41FA5}">
                      <a16:colId xmlns="" xmlns:a16="http://schemas.microsoft.com/office/drawing/2014/main" val="2191218456"/>
                    </a:ext>
                  </a:extLst>
                </a:gridCol>
                <a:gridCol w="1762756">
                  <a:extLst>
                    <a:ext uri="{9D8B030D-6E8A-4147-A177-3AD203B41FA5}">
                      <a16:colId xmlns="" xmlns:a16="http://schemas.microsoft.com/office/drawing/2014/main" val="2354021296"/>
                    </a:ext>
                  </a:extLst>
                </a:gridCol>
              </a:tblGrid>
              <a:tr h="504056">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lnSpc>
                          <a:spcPct val="115000"/>
                        </a:lnSpc>
                        <a:spcAft>
                          <a:spcPts val="0"/>
                        </a:spcAft>
                      </a:pPr>
                      <a:r>
                        <a:rPr lang="en-GB" sz="1200" cap="all" dirty="0">
                          <a:effectLst/>
                        </a:rPr>
                        <a:t>HEADING VI</a:t>
                      </a:r>
                      <a:r>
                        <a:rPr lang="en-GB" sz="1200" cap="none" dirty="0">
                          <a:effectLst/>
                        </a:rPr>
                        <a:t>:</a:t>
                      </a:r>
                      <a:r>
                        <a:rPr lang="en-GB" sz="1200" cap="none" baseline="0" dirty="0">
                          <a:effectLst/>
                        </a:rPr>
                        <a:t> Neighbourhood and the world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F549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lnSpc>
                          <a:spcPct val="115000"/>
                        </a:lnSpc>
                        <a:spcAft>
                          <a:spcPts val="0"/>
                        </a:spcAft>
                      </a:pPr>
                      <a:r>
                        <a:rPr lang="it-IT" sz="1200" dirty="0" err="1">
                          <a:effectLst/>
                        </a:rPr>
                        <a:t>Amounts</a:t>
                      </a:r>
                      <a:r>
                        <a:rPr lang="it-IT" sz="1200" dirty="0">
                          <a:effectLst/>
                        </a:rPr>
                        <a:t> (</a:t>
                      </a:r>
                      <a:r>
                        <a:rPr lang="it-IT" sz="1200" dirty="0" err="1">
                          <a:effectLst/>
                        </a:rPr>
                        <a:t>billion</a:t>
                      </a:r>
                      <a:r>
                        <a:rPr lang="it-IT" sz="1200" dirty="0">
                          <a:effectLst/>
                        </a:rPr>
                        <a:t> euro)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F5494"/>
                    </a:solidFill>
                  </a:tcPr>
                </a:tc>
                <a:extLst>
                  <a:ext uri="{0D108BD9-81ED-4DB2-BD59-A6C34878D82A}">
                    <a16:rowId xmlns="" xmlns:a16="http://schemas.microsoft.com/office/drawing/2014/main" val="2277101211"/>
                  </a:ext>
                </a:extLst>
              </a:tr>
              <a:tr h="438077">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l">
                        <a:lnSpc>
                          <a:spcPct val="115000"/>
                        </a:lnSpc>
                        <a:spcAft>
                          <a:spcPts val="0"/>
                        </a:spcAft>
                      </a:pPr>
                      <a:r>
                        <a:rPr lang="en-GB" sz="1200" b="0" dirty="0">
                          <a:effectLst/>
                        </a:rPr>
                        <a:t>Neighbourhood, Development and International Cooperation Instrument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15000"/>
                        </a:lnSpc>
                        <a:spcAft>
                          <a:spcPts val="0"/>
                        </a:spcAft>
                      </a:pPr>
                      <a:r>
                        <a:rPr lang="en-GB" sz="1200" b="0" dirty="0">
                          <a:solidFill>
                            <a:schemeClr val="bg1"/>
                          </a:solidFill>
                          <a:effectLst/>
                        </a:rPr>
                        <a:t>89.2</a:t>
                      </a:r>
                      <a:endParaRPr lang="en-GB"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extLst>
                  <a:ext uri="{0D108BD9-81ED-4DB2-BD59-A6C34878D82A}">
                    <a16:rowId xmlns="" xmlns:a16="http://schemas.microsoft.com/office/drawing/2014/main" val="3158400316"/>
                  </a:ext>
                </a:extLst>
              </a:tr>
              <a:tr h="438077">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indent="0" algn="l">
                        <a:lnSpc>
                          <a:spcPct val="115000"/>
                        </a:lnSpc>
                        <a:spcAft>
                          <a:spcPts val="0"/>
                        </a:spcAft>
                      </a:pPr>
                      <a:r>
                        <a:rPr lang="en-GB" sz="1200" b="0" dirty="0">
                          <a:effectLst/>
                        </a:rPr>
                        <a:t>Instrument for Pre-accession assistance</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15000"/>
                        </a:lnSpc>
                        <a:spcAft>
                          <a:spcPts val="0"/>
                        </a:spcAft>
                      </a:pPr>
                      <a:r>
                        <a:rPr lang="en-GB" sz="1200" b="0" i="0" dirty="0">
                          <a:solidFill>
                            <a:schemeClr val="bg1"/>
                          </a:solidFill>
                          <a:effectLst/>
                        </a:rPr>
                        <a:t>14.5</a:t>
                      </a:r>
                      <a:endParaRPr lang="en-GB" sz="1200" b="0" i="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extLst>
                  <a:ext uri="{0D108BD9-81ED-4DB2-BD59-A6C34878D82A}">
                    <a16:rowId xmlns="" xmlns:a16="http://schemas.microsoft.com/office/drawing/2014/main" val="882256053"/>
                  </a:ext>
                </a:extLst>
              </a:tr>
              <a:tr h="438077">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indent="0" algn="l">
                        <a:lnSpc>
                          <a:spcPct val="115000"/>
                        </a:lnSpc>
                        <a:spcAft>
                          <a:spcPts val="0"/>
                        </a:spcAft>
                      </a:pPr>
                      <a:r>
                        <a:rPr lang="en-GB" sz="1200" b="0" dirty="0">
                          <a:effectLst/>
                        </a:rPr>
                        <a:t>Humanitarian aid</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15000"/>
                        </a:lnSpc>
                        <a:spcAft>
                          <a:spcPts val="0"/>
                        </a:spcAft>
                      </a:pPr>
                      <a:r>
                        <a:rPr lang="en-GB" sz="1200" b="0" i="0" dirty="0">
                          <a:solidFill>
                            <a:schemeClr val="bg1"/>
                          </a:solidFill>
                          <a:effectLst/>
                        </a:rPr>
                        <a:t>11</a:t>
                      </a:r>
                      <a:endParaRPr lang="en-GB" sz="1200" b="0" i="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extLst>
                  <a:ext uri="{0D108BD9-81ED-4DB2-BD59-A6C34878D82A}">
                    <a16:rowId xmlns="" xmlns:a16="http://schemas.microsoft.com/office/drawing/2014/main" val="2907223358"/>
                  </a:ext>
                </a:extLst>
              </a:tr>
              <a:tr h="438077">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indent="0" algn="l">
                        <a:lnSpc>
                          <a:spcPct val="115000"/>
                        </a:lnSpc>
                        <a:spcAft>
                          <a:spcPts val="0"/>
                        </a:spcAft>
                      </a:pPr>
                      <a:r>
                        <a:rPr lang="en-GB" sz="1200" b="0" dirty="0">
                          <a:effectLst/>
                        </a:rPr>
                        <a:t>Common Foreign and Security Policy</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15000"/>
                        </a:lnSpc>
                        <a:spcAft>
                          <a:spcPts val="0"/>
                        </a:spcAft>
                      </a:pPr>
                      <a:r>
                        <a:rPr lang="en-GB" sz="1200" b="0" i="0" dirty="0">
                          <a:solidFill>
                            <a:schemeClr val="bg1"/>
                          </a:solidFill>
                          <a:effectLst/>
                        </a:rPr>
                        <a:t>3</a:t>
                      </a:r>
                      <a:endParaRPr lang="en-GB" sz="1200" b="0" i="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extLst>
                  <a:ext uri="{0D108BD9-81ED-4DB2-BD59-A6C34878D82A}">
                    <a16:rowId xmlns="" xmlns:a16="http://schemas.microsoft.com/office/drawing/2014/main" val="4066889293"/>
                  </a:ext>
                </a:extLst>
              </a:tr>
              <a:tr h="438077">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indent="0" algn="l">
                        <a:lnSpc>
                          <a:spcPct val="115000"/>
                        </a:lnSpc>
                        <a:spcAft>
                          <a:spcPts val="0"/>
                        </a:spcAft>
                      </a:pPr>
                      <a:r>
                        <a:rPr lang="en-GB" sz="1200" b="0" kern="1200" dirty="0">
                          <a:solidFill>
                            <a:schemeClr val="lt1"/>
                          </a:solidFill>
                          <a:effectLst/>
                          <a:latin typeface="+mn-lt"/>
                          <a:ea typeface="+mn-ea"/>
                          <a:cs typeface="+mn-cs"/>
                        </a:rPr>
                        <a:t>Overseas countries and territories including Greenland</a:t>
                      </a: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algn="ctr" defTabSz="914400" rtl="0" eaLnBrk="1" latinLnBrk="0" hangingPunct="1">
                        <a:lnSpc>
                          <a:spcPct val="115000"/>
                        </a:lnSpc>
                        <a:spcAft>
                          <a:spcPts val="0"/>
                        </a:spcAft>
                      </a:pPr>
                      <a:r>
                        <a:rPr lang="en-GB" sz="1200" b="0" i="0" kern="1200" dirty="0">
                          <a:solidFill>
                            <a:schemeClr val="bg1"/>
                          </a:solidFill>
                          <a:effectLst/>
                          <a:latin typeface="+mn-lt"/>
                          <a:ea typeface="+mn-ea"/>
                          <a:cs typeface="+mn-cs"/>
                        </a:rPr>
                        <a:t>0.5</a:t>
                      </a: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extLst>
                  <a:ext uri="{0D108BD9-81ED-4DB2-BD59-A6C34878D82A}">
                    <a16:rowId xmlns="" xmlns:a16="http://schemas.microsoft.com/office/drawing/2014/main" val="3183066299"/>
                  </a:ext>
                </a:extLst>
              </a:tr>
              <a:tr h="438077">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indent="0" algn="l">
                        <a:lnSpc>
                          <a:spcPct val="115000"/>
                        </a:lnSpc>
                        <a:spcAft>
                          <a:spcPts val="0"/>
                        </a:spcAft>
                      </a:pPr>
                      <a:r>
                        <a:rPr lang="en-GB" sz="1200" b="0" kern="1200" dirty="0">
                          <a:solidFill>
                            <a:schemeClr val="lt1"/>
                          </a:solidFill>
                          <a:effectLst/>
                          <a:latin typeface="+mn-lt"/>
                          <a:ea typeface="+mn-ea"/>
                          <a:cs typeface="+mn-cs"/>
                        </a:rPr>
                        <a:t>European Instrument for Nuclear Safety</a:t>
                      </a: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15000"/>
                        </a:lnSpc>
                        <a:spcAft>
                          <a:spcPts val="0"/>
                        </a:spcAft>
                      </a:pPr>
                      <a:r>
                        <a:rPr lang="en-GB" sz="1200" b="0" i="0" kern="1200" dirty="0">
                          <a:solidFill>
                            <a:schemeClr val="bg1"/>
                          </a:solidFill>
                          <a:effectLst/>
                          <a:latin typeface="+mn-lt"/>
                          <a:ea typeface="+mn-ea"/>
                          <a:cs typeface="+mn-cs"/>
                        </a:rPr>
                        <a:t>0.3</a:t>
                      </a: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extLst>
                  <a:ext uri="{0D108BD9-81ED-4DB2-BD59-A6C34878D82A}">
                    <a16:rowId xmlns="" xmlns:a16="http://schemas.microsoft.com/office/drawing/2014/main" val="1972930643"/>
                  </a:ext>
                </a:extLst>
              </a:tr>
              <a:tr h="438077">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indent="0" algn="l">
                        <a:lnSpc>
                          <a:spcPct val="115000"/>
                        </a:lnSpc>
                        <a:spcAft>
                          <a:spcPts val="0"/>
                        </a:spcAft>
                      </a:pPr>
                      <a:r>
                        <a:rPr lang="en-GB" sz="1200" b="0" dirty="0">
                          <a:effectLst/>
                        </a:rPr>
                        <a:t>Other</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15000"/>
                        </a:lnSpc>
                        <a:spcAft>
                          <a:spcPts val="0"/>
                        </a:spcAft>
                      </a:pPr>
                      <a:r>
                        <a:rPr lang="en-GB" sz="1200" b="0" i="0" dirty="0">
                          <a:solidFill>
                            <a:schemeClr val="bg1"/>
                          </a:solidFill>
                          <a:effectLst/>
                        </a:rPr>
                        <a:t>1.219</a:t>
                      </a:r>
                      <a:endParaRPr lang="en-GB" sz="1200" b="0" i="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extLst>
                  <a:ext uri="{0D108BD9-81ED-4DB2-BD59-A6C34878D82A}">
                    <a16:rowId xmlns="" xmlns:a16="http://schemas.microsoft.com/office/drawing/2014/main" val="1791634121"/>
                  </a:ext>
                </a:extLst>
              </a:tr>
              <a:tr h="438077">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indent="0" algn="l">
                        <a:lnSpc>
                          <a:spcPct val="115000"/>
                        </a:lnSpc>
                        <a:spcAft>
                          <a:spcPts val="0"/>
                        </a:spcAft>
                      </a:pPr>
                      <a:r>
                        <a:rPr lang="en-GB" sz="1200" b="0" dirty="0">
                          <a:effectLst/>
                        </a:rPr>
                        <a:t>Margin</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15000"/>
                        </a:lnSpc>
                        <a:spcAft>
                          <a:spcPts val="0"/>
                        </a:spcAft>
                      </a:pPr>
                      <a:r>
                        <a:rPr lang="en-GB" sz="1200" b="0" i="0" dirty="0">
                          <a:solidFill>
                            <a:schemeClr val="bg1"/>
                          </a:solidFill>
                          <a:effectLst/>
                        </a:rPr>
                        <a:t>3.283</a:t>
                      </a:r>
                      <a:endParaRPr lang="en-GB" sz="1200" b="0" i="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extLst>
                  <a:ext uri="{0D108BD9-81ED-4DB2-BD59-A6C34878D82A}">
                    <a16:rowId xmlns="" xmlns:a16="http://schemas.microsoft.com/office/drawing/2014/main" val="3190273464"/>
                  </a:ext>
                </a:extLst>
              </a:tr>
              <a:tr h="438077">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l">
                        <a:lnSpc>
                          <a:spcPct val="115000"/>
                        </a:lnSpc>
                        <a:spcAft>
                          <a:spcPts val="0"/>
                        </a:spcAft>
                      </a:pPr>
                      <a:r>
                        <a:rPr lang="en-GB" sz="1600" dirty="0">
                          <a:effectLst/>
                        </a:rPr>
                        <a:t>Total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15000"/>
                        </a:lnSpc>
                        <a:spcAft>
                          <a:spcPts val="0"/>
                        </a:spcAft>
                      </a:pPr>
                      <a:r>
                        <a:rPr lang="en-GB" sz="1600" b="1" dirty="0">
                          <a:solidFill>
                            <a:schemeClr val="bg1"/>
                          </a:solidFill>
                          <a:effectLst/>
                        </a:rPr>
                        <a:t>123.002</a:t>
                      </a: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extLst>
                  <a:ext uri="{0D108BD9-81ED-4DB2-BD59-A6C34878D82A}">
                    <a16:rowId xmlns="" xmlns:a16="http://schemas.microsoft.com/office/drawing/2014/main" val="1215109333"/>
                  </a:ext>
                </a:extLst>
              </a:tr>
              <a:tr h="438077">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l">
                        <a:lnSpc>
                          <a:spcPct val="115000"/>
                        </a:lnSpc>
                        <a:spcAft>
                          <a:spcPts val="0"/>
                        </a:spcAft>
                      </a:pPr>
                      <a:r>
                        <a:rPr lang="fr-BE" sz="1200" b="0" kern="1200" dirty="0">
                          <a:solidFill>
                            <a:schemeClr val="lt1"/>
                          </a:solidFill>
                          <a:effectLst/>
                          <a:latin typeface="Verdana"/>
                          <a:ea typeface="+mn-ea"/>
                          <a:cs typeface="+mn-cs"/>
                        </a:rPr>
                        <a:t>European </a:t>
                      </a:r>
                      <a:r>
                        <a:rPr lang="fr-BE" sz="1200" b="0" kern="1200" dirty="0" err="1">
                          <a:solidFill>
                            <a:schemeClr val="lt1"/>
                          </a:solidFill>
                          <a:effectLst/>
                          <a:latin typeface="Verdana"/>
                          <a:ea typeface="+mn-ea"/>
                          <a:cs typeface="+mn-cs"/>
                        </a:rPr>
                        <a:t>Peace</a:t>
                      </a:r>
                      <a:r>
                        <a:rPr lang="fr-BE" sz="1200" b="0" kern="1200" dirty="0">
                          <a:solidFill>
                            <a:schemeClr val="lt1"/>
                          </a:solidFill>
                          <a:effectLst/>
                          <a:latin typeface="Verdana"/>
                          <a:ea typeface="+mn-ea"/>
                          <a:cs typeface="+mn-cs"/>
                        </a:rPr>
                        <a:t> Facility</a:t>
                      </a:r>
                      <a:endParaRPr lang="en-GB" sz="1200" b="0" kern="1200" dirty="0">
                        <a:solidFill>
                          <a:schemeClr val="lt1"/>
                        </a:solidFill>
                        <a:effectLst/>
                        <a:latin typeface="Verdana"/>
                        <a:ea typeface="+mn-ea"/>
                        <a:cs typeface="+mn-cs"/>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lnSpc>
                          <a:spcPct val="115000"/>
                        </a:lnSpc>
                        <a:spcAft>
                          <a:spcPts val="0"/>
                        </a:spcAft>
                      </a:pPr>
                      <a:r>
                        <a:rPr lang="fr-BE" sz="1200" b="0" kern="1200" dirty="0">
                          <a:solidFill>
                            <a:schemeClr val="lt1"/>
                          </a:solidFill>
                          <a:effectLst/>
                          <a:latin typeface="Verdana"/>
                          <a:ea typeface="+mn-ea"/>
                          <a:cs typeface="+mn-cs"/>
                        </a:rPr>
                        <a:t>10.5</a:t>
                      </a:r>
                      <a:endParaRPr lang="en-GB" sz="1200" b="0" kern="1200" dirty="0">
                        <a:solidFill>
                          <a:schemeClr val="lt1"/>
                        </a:solidFill>
                        <a:effectLst/>
                        <a:latin typeface="Verdana"/>
                        <a:ea typeface="+mn-ea"/>
                        <a:cs typeface="+mn-cs"/>
                      </a:endParaRPr>
                    </a:p>
                  </a:txBody>
                  <a:tcPr marL="50093" marR="50093"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5EC1"/>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21883368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636C5F129B3149BCB6047D8CFAF60F" ma:contentTypeVersion="1" ma:contentTypeDescription="Create a new document." ma:contentTypeScope="" ma:versionID="e8ce367038fa165cbdba601f524af80d">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B284A2E-E10C-4723-885F-31942FA868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F5E80F-6272-47AB-B231-CC2FDDFAFE2B}">
  <ds:schemaRefs>
    <ds:schemaRef ds:uri="http://schemas.microsoft.com/sharepoint/v3/contenttype/forms"/>
  </ds:schemaRefs>
</ds:datastoreItem>
</file>

<file path=customXml/itemProps3.xml><?xml version="1.0" encoding="utf-8"?>
<ds:datastoreItem xmlns:ds="http://schemas.openxmlformats.org/officeDocument/2006/customXml" ds:itemID="{2EE1431B-7B9D-434B-8DBE-98CFC8DB26E8}">
  <ds:schemaRefs>
    <ds:schemaRef ds:uri="http://purl.org/dc/terms/"/>
    <ds:schemaRef ds:uri="http://purl.org/dc/elements/1.1/"/>
    <ds:schemaRef ds:uri="http://schemas.microsoft.com/sharepoint/v3"/>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blank</Template>
  <TotalTime>3121</TotalTime>
  <Words>6545</Words>
  <Application>Microsoft Office PowerPoint</Application>
  <PresentationFormat>On-screen Show (4:3)</PresentationFormat>
  <Paragraphs>971</Paragraphs>
  <Slides>114</Slides>
  <Notes>98</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114</vt:i4>
      </vt:variant>
    </vt:vector>
  </HeadingPairs>
  <TitlesOfParts>
    <vt:vector size="124" baseType="lpstr">
      <vt:lpstr>Default Design</vt:lpstr>
      <vt:lpstr>blank</vt:lpstr>
      <vt:lpstr>1_Default Design</vt:lpstr>
      <vt:lpstr>Office Theme</vt:lpstr>
      <vt:lpstr>1_Office Theme</vt:lpstr>
      <vt:lpstr>2_Default Design</vt:lpstr>
      <vt:lpstr>2_Office Theme</vt:lpstr>
      <vt:lpstr>3_Office Theme</vt:lpstr>
      <vt:lpstr>4_Office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Financing agreement timeline Ex. PFM II (ACA/2019/41482 )</vt:lpstr>
      <vt:lpstr>PowerPoint Presentation</vt:lpstr>
      <vt:lpstr>PowerPoint Presentation</vt:lpstr>
      <vt:lpstr>PowerPoint Presentation</vt:lpstr>
      <vt:lpstr>PowerPoint Presentation</vt:lpstr>
      <vt:lpstr>Section 2.4 of the TAPS  Estimated Budget</vt:lpstr>
      <vt:lpstr>PowerPoint Presentation</vt:lpstr>
      <vt:lpstr>Amendments to FA See Table Chapter 7 of the Devco companion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Budget Support ?</vt:lpstr>
      <vt:lpstr>Budget support = development effectiveness</vt:lpstr>
      <vt:lpstr>Four general eligibility criteria for design and each disbursement:</vt:lpstr>
      <vt:lpstr>Budget Support is based on agreed planned results </vt:lpstr>
      <vt:lpstr>EU budget support &gt; a global modality</vt:lpstr>
      <vt:lpstr>Effectiveness recognised</vt:lpstr>
      <vt:lpstr>PowerPoint Presentation</vt:lpstr>
      <vt:lpstr>PowerPoint Presentation</vt:lpstr>
      <vt:lpstr>PowerPoint Presentation</vt:lpstr>
      <vt:lpstr>PowerPoint Presentation</vt:lpstr>
      <vt:lpstr>PowerPoint Presentation</vt:lpstr>
      <vt:lpstr>PowerPoint Presentation</vt:lpstr>
      <vt:lpstr>3 ‘types’ of partners, always a LEAD Financial Institution (FI)</vt:lpstr>
      <vt:lpstr>PowerPoint Presentation</vt:lpstr>
      <vt:lpstr>PowerPoint Presentation</vt:lpstr>
      <vt:lpstr>3 Thematic focal areas of cooperation</vt:lpstr>
      <vt:lpstr>PowerPoint Presentation</vt:lpstr>
      <vt:lpstr>Sindh Union Council and Community Economic Strengthening Support Programme (SUCCESS, 08/2015-08/2021, EUR 82 M) </vt:lpstr>
      <vt:lpstr>Balochistan Rural Development and Community Empowerment Programme (BRACE, 06/2016 – 06/2022, EUR 45M)</vt:lpstr>
      <vt:lpstr>Programme for Improved Nutrition in Sindh (PINS) (07/2017- 07/2021, EUR 60 M )</vt:lpstr>
      <vt:lpstr>Growth for Rural Advancement and Sustainable Progress (GRASP)  (06/2019 – 12/2024, EUR 50 M)</vt:lpstr>
      <vt:lpstr>PowerPoint Presentation</vt:lpstr>
      <vt:lpstr>Hydropower Training Institute (HPTI), Mangla (2013-2018, EUR 2.7 M, [RIP, Asia Investment Facility])</vt:lpstr>
      <vt:lpstr>Warsak Hydropower Plant Rehabilitation  (2015-2021, EUR 4.7 M, [RIP, Asia Investment Facility])</vt:lpstr>
      <vt:lpstr>Punjab urban water services improvement programme (foreseen duration 2021 to 2024, EUR 12 M, [RIP, Asia Investment Facility]) </vt:lpstr>
      <vt:lpstr> International Labour and Environmental Standards Application in Pakistan’s SMEs (ILES, 10/2016 - 9/2021, EUR 11 M, [RIP])  </vt:lpstr>
      <vt:lpstr>Implementation of Resource and Energy Efficient Technologies in the Sugar Sector of Pakistan (IREET, 03/2018 - 03/2022, EUR 1.4 M, [RIP – Switch Asia II])  </vt:lpstr>
      <vt:lpstr>Development through Enhanced Education Programme – DEEP (2018-2022, EUR 50 M) </vt:lpstr>
      <vt:lpstr> Support to the Technical and Vocational Education and Training Sector in Pakistan - TVET III (01/2017-12/2021, EUR 64 M)</vt:lpstr>
      <vt:lpstr> Balochistan Basic Education Programme (05/2014-11/2022, EUR 18.4 M)</vt:lpstr>
      <vt:lpstr>PowerPoint Presentation</vt:lpstr>
      <vt:lpstr>Promotion of Human Rightsin Pakistan  (2019-2021, EUR 7,9 M) </vt:lpstr>
      <vt:lpstr>Public Financial Management Support Program for Pakistan PFM SPP (2014-2019, EUR 16,3 M)</vt:lpstr>
      <vt:lpstr>PowerPoint Presentation</vt:lpstr>
      <vt:lpstr>PowerPoint Presentation</vt:lpstr>
      <vt:lpstr>European Civil Protection and  Humanitarian Aid Operations (ECHO) funding</vt:lpstr>
      <vt:lpstr>ECHO Pakistan focus for 2019/2020 </vt:lpstr>
      <vt:lpstr>PowerPoint Presentation</vt:lpstr>
      <vt:lpstr>PowerPoint Presentation</vt:lpstr>
      <vt:lpstr>PowerPoint Presentation</vt:lpstr>
      <vt:lpstr>PowerPoint Presentation</vt:lpstr>
      <vt:lpstr>PowerPoint Presentation</vt:lpstr>
      <vt:lpstr> Geographic scope of the proposed Instruments </vt:lpstr>
      <vt:lpstr>PowerPoint Presentation</vt:lpstr>
      <vt:lpstr>EU External Budget 2021-2027 </vt:lpstr>
      <vt:lpstr> External Heading Proposals </vt:lpstr>
      <vt:lpstr>            New External Instruments</vt:lpstr>
      <vt:lpstr>EU External Budget 2021-2027</vt:lpstr>
      <vt:lpstr>PowerPoint Presentation</vt:lpstr>
      <vt:lpstr> NDICI 2021-2027</vt:lpstr>
      <vt:lpstr>Official Development Assistance and Aid Effectiveness</vt:lpstr>
      <vt:lpstr>EU ODA Commitments</vt:lpstr>
      <vt:lpstr>Joint Programming</vt:lpstr>
      <vt:lpstr>PowerPoint Presentation</vt:lpstr>
      <vt:lpstr>PowerPoint Presentation</vt:lpstr>
      <vt:lpstr>Reference documents for implementation (2)</vt:lpstr>
      <vt:lpstr>NDICI’s Specific Targets</vt:lpstr>
      <vt:lpstr>PowerPoint Presentation</vt:lpstr>
      <vt:lpstr>PowerPoint Presentation</vt:lpstr>
      <vt:lpstr>EU Financial Transparency System (FTS)</vt:lpstr>
      <vt:lpstr>Thank you  FOR YOUR ATTENTION   بہت شکریہ </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 support</dc:title>
  <dc:creator>WILLE Susanne (DEVCO)</dc:creator>
  <cp:lastModifiedBy>HUSSAIN Syed Khawar (EEAS-ISLAMABAD)</cp:lastModifiedBy>
  <cp:revision>82</cp:revision>
  <cp:lastPrinted>2019-12-09T11:39:30Z</cp:lastPrinted>
  <dcterms:created xsi:type="dcterms:W3CDTF">2018-09-28T10:27:46Z</dcterms:created>
  <dcterms:modified xsi:type="dcterms:W3CDTF">2019-12-10T05:11:32Z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0x0101009D636C5F129B3149BCB6047D8CFAF60F</vt:lpwstr>
  </property>
</Properties>
</file>