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24"/>
  </p:notesMasterIdLst>
  <p:handoutMasterIdLst>
    <p:handoutMasterId r:id="rId25"/>
  </p:handoutMasterIdLst>
  <p:sldIdLst>
    <p:sldId id="256" r:id="rId2"/>
    <p:sldId id="257" r:id="rId3"/>
    <p:sldId id="263" r:id="rId4"/>
    <p:sldId id="279" r:id="rId5"/>
    <p:sldId id="259" r:id="rId6"/>
    <p:sldId id="280" r:id="rId7"/>
    <p:sldId id="260" r:id="rId8"/>
    <p:sldId id="277" r:id="rId9"/>
    <p:sldId id="261" r:id="rId10"/>
    <p:sldId id="262" r:id="rId11"/>
    <p:sldId id="265" r:id="rId12"/>
    <p:sldId id="276" r:id="rId13"/>
    <p:sldId id="266" r:id="rId14"/>
    <p:sldId id="267" r:id="rId15"/>
    <p:sldId id="269" r:id="rId16"/>
    <p:sldId id="278" r:id="rId17"/>
    <p:sldId id="270" r:id="rId18"/>
    <p:sldId id="271" r:id="rId19"/>
    <p:sldId id="272" r:id="rId20"/>
    <p:sldId id="273" r:id="rId21"/>
    <p:sldId id="274" r:id="rId22"/>
    <p:sldId id="275" r:id="rId23"/>
  </p:sldIdLst>
  <p:sldSz cx="9144000" cy="6858000" type="screen4x3"/>
  <p:notesSz cx="6865938" cy="9998075"/>
  <p:embeddedFontLst>
    <p:embeddedFont>
      <p:font typeface="Gill Sans MT"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958"/>
    <a:srgbClr val="FE00FE"/>
    <a:srgbClr val="8C87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77" autoAdjust="0"/>
    <p:restoredTop sz="81089" autoAdjust="0"/>
  </p:normalViewPr>
  <p:slideViewPr>
    <p:cSldViewPr snapToGrid="0">
      <p:cViewPr>
        <p:scale>
          <a:sx n="77" d="100"/>
          <a:sy n="77" d="100"/>
        </p:scale>
        <p:origin x="-1474" y="-58"/>
      </p:cViewPr>
      <p:guideLst>
        <p:guide orient="horz" pos="2160"/>
        <p:guide pos="2880"/>
      </p:guideLst>
    </p:cSldViewPr>
  </p:slideViewPr>
  <p:notesTextViewPr>
    <p:cViewPr>
      <p:scale>
        <a:sx n="1" d="1"/>
        <a:sy n="1" d="1"/>
      </p:scale>
      <p:origin x="0" y="0"/>
    </p:cViewPr>
  </p:notesTextViewPr>
  <p:notesViewPr>
    <p:cSldViewPr snapToGrid="0" showGuides="1">
      <p:cViewPr varScale="1">
        <p:scale>
          <a:sx n="64" d="100"/>
          <a:sy n="64" d="100"/>
        </p:scale>
        <p:origin x="320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CF96A6-5F0C-49A4-B623-BA639E3748DD}" type="doc">
      <dgm:prSet loTypeId="urn:microsoft.com/office/officeart/2005/8/layout/process3" loCatId="process" qsTypeId="urn:microsoft.com/office/officeart/2005/8/quickstyle/simple1" qsCatId="simple" csTypeId="urn:microsoft.com/office/officeart/2005/8/colors/colorful2" csCatId="colorful" phldr="1"/>
      <dgm:spPr/>
      <dgm:t>
        <a:bodyPr/>
        <a:lstStyle/>
        <a:p>
          <a:endParaRPr lang="en-US"/>
        </a:p>
      </dgm:t>
    </dgm:pt>
    <dgm:pt modelId="{3BA46BD3-CBE9-41D2-A86F-1C229A719E04}">
      <dgm:prSet phldrT="[Text]"/>
      <dgm:spPr/>
      <dgm:t>
        <a:bodyPr/>
        <a:lstStyle/>
        <a:p>
          <a:r>
            <a:rPr lang="en-US" dirty="0"/>
            <a:t>Self Interest</a:t>
          </a:r>
        </a:p>
      </dgm:t>
    </dgm:pt>
    <dgm:pt modelId="{2725AA40-CA5B-491F-A695-560CB513A718}" type="parTrans" cxnId="{F0439617-6690-4191-ADCE-58DD0DCDFCF3}">
      <dgm:prSet/>
      <dgm:spPr/>
      <dgm:t>
        <a:bodyPr/>
        <a:lstStyle/>
        <a:p>
          <a:endParaRPr lang="en-US"/>
        </a:p>
      </dgm:t>
    </dgm:pt>
    <dgm:pt modelId="{5EDEFF55-8BC3-40B6-907F-D4ADF7B3E25C}" type="sibTrans" cxnId="{F0439617-6690-4191-ADCE-58DD0DCDFCF3}">
      <dgm:prSet/>
      <dgm:spPr/>
      <dgm:t>
        <a:bodyPr/>
        <a:lstStyle/>
        <a:p>
          <a:endParaRPr lang="en-US" dirty="0"/>
        </a:p>
      </dgm:t>
    </dgm:pt>
    <dgm:pt modelId="{9C8DF811-9ADB-4EBE-AFB5-FB9C56D9DFE8}">
      <dgm:prSet phldrT="[Text]"/>
      <dgm:spPr/>
      <dgm:t>
        <a:bodyPr/>
        <a:lstStyle/>
        <a:p>
          <a:r>
            <a:rPr lang="en-US" dirty="0"/>
            <a:t>Increased referrals</a:t>
          </a:r>
        </a:p>
      </dgm:t>
    </dgm:pt>
    <dgm:pt modelId="{E79BBD61-CF57-4589-A2A5-1CA3766A3BEB}" type="parTrans" cxnId="{1E79D4D4-37E7-481C-A20A-08E6C36789E2}">
      <dgm:prSet/>
      <dgm:spPr/>
      <dgm:t>
        <a:bodyPr/>
        <a:lstStyle/>
        <a:p>
          <a:endParaRPr lang="en-US"/>
        </a:p>
      </dgm:t>
    </dgm:pt>
    <dgm:pt modelId="{6D231102-FAD5-4762-93BC-C676AB76606F}" type="sibTrans" cxnId="{1E79D4D4-37E7-481C-A20A-08E6C36789E2}">
      <dgm:prSet/>
      <dgm:spPr/>
      <dgm:t>
        <a:bodyPr/>
        <a:lstStyle/>
        <a:p>
          <a:endParaRPr lang="en-US"/>
        </a:p>
      </dgm:t>
    </dgm:pt>
    <dgm:pt modelId="{00F8CB6F-5896-4FC6-B0C8-9C31E646EC31}">
      <dgm:prSet phldrT="[Text]"/>
      <dgm:spPr/>
      <dgm:t>
        <a:bodyPr/>
        <a:lstStyle/>
        <a:p>
          <a:r>
            <a:rPr lang="en-US" dirty="0"/>
            <a:t>Personal Development</a:t>
          </a:r>
        </a:p>
      </dgm:t>
    </dgm:pt>
    <dgm:pt modelId="{3E4970EB-F72E-49E7-82D6-BC9394C830A9}" type="parTrans" cxnId="{5747BCE7-0843-4A64-863A-B158EA847BE8}">
      <dgm:prSet/>
      <dgm:spPr/>
      <dgm:t>
        <a:bodyPr/>
        <a:lstStyle/>
        <a:p>
          <a:endParaRPr lang="en-US"/>
        </a:p>
      </dgm:t>
    </dgm:pt>
    <dgm:pt modelId="{479BD9A7-92B2-400C-BB32-66C2C89DB42E}" type="sibTrans" cxnId="{5747BCE7-0843-4A64-863A-B158EA847BE8}">
      <dgm:prSet/>
      <dgm:spPr/>
      <dgm:t>
        <a:bodyPr/>
        <a:lstStyle/>
        <a:p>
          <a:endParaRPr lang="en-US" dirty="0"/>
        </a:p>
      </dgm:t>
    </dgm:pt>
    <dgm:pt modelId="{59A6A072-5173-4E56-8E38-DFD38ED501DE}">
      <dgm:prSet phldrT="[Text]"/>
      <dgm:spPr/>
      <dgm:t>
        <a:bodyPr/>
        <a:lstStyle/>
        <a:p>
          <a:r>
            <a:rPr lang="en-US" dirty="0"/>
            <a:t>Giving &amp; Receiving Advice</a:t>
          </a:r>
        </a:p>
      </dgm:t>
    </dgm:pt>
    <dgm:pt modelId="{6155169A-0FCF-424D-AB16-2C9A618DA93A}" type="parTrans" cxnId="{AF913621-C30B-425D-A78A-182DDE760755}">
      <dgm:prSet/>
      <dgm:spPr/>
      <dgm:t>
        <a:bodyPr/>
        <a:lstStyle/>
        <a:p>
          <a:endParaRPr lang="en-US"/>
        </a:p>
      </dgm:t>
    </dgm:pt>
    <dgm:pt modelId="{AD5AC3B7-D5A3-4DB9-9382-2B60F3743B7C}" type="sibTrans" cxnId="{AF913621-C30B-425D-A78A-182DDE760755}">
      <dgm:prSet/>
      <dgm:spPr/>
      <dgm:t>
        <a:bodyPr/>
        <a:lstStyle/>
        <a:p>
          <a:endParaRPr lang="en-US"/>
        </a:p>
      </dgm:t>
    </dgm:pt>
    <dgm:pt modelId="{70669530-3ADE-4AAB-B008-201228083FDB}">
      <dgm:prSet phldrT="[Text]"/>
      <dgm:spPr/>
      <dgm:t>
        <a:bodyPr/>
        <a:lstStyle/>
        <a:p>
          <a:r>
            <a:rPr lang="en-US" dirty="0"/>
            <a:t>Professional Interest</a:t>
          </a:r>
        </a:p>
      </dgm:t>
    </dgm:pt>
    <dgm:pt modelId="{786ED767-A975-4BBE-B1CE-921F0B0BCB2B}" type="parTrans" cxnId="{2006F88B-425D-40A3-9160-C21C8EF6DC66}">
      <dgm:prSet/>
      <dgm:spPr/>
      <dgm:t>
        <a:bodyPr/>
        <a:lstStyle/>
        <a:p>
          <a:endParaRPr lang="en-US"/>
        </a:p>
      </dgm:t>
    </dgm:pt>
    <dgm:pt modelId="{FB45852A-E022-4652-9328-3EFA9EB29425}" type="sibTrans" cxnId="{2006F88B-425D-40A3-9160-C21C8EF6DC66}">
      <dgm:prSet/>
      <dgm:spPr/>
      <dgm:t>
        <a:bodyPr/>
        <a:lstStyle/>
        <a:p>
          <a:endParaRPr lang="en-US"/>
        </a:p>
      </dgm:t>
    </dgm:pt>
    <dgm:pt modelId="{39C5D2E9-83D9-4F85-BBAE-18DDD2676BDE}">
      <dgm:prSet phldrT="[Text]"/>
      <dgm:spPr/>
      <dgm:t>
        <a:bodyPr/>
        <a:lstStyle/>
        <a:p>
          <a:r>
            <a:rPr lang="en-US" dirty="0"/>
            <a:t>Raising your profile</a:t>
          </a:r>
        </a:p>
      </dgm:t>
    </dgm:pt>
    <dgm:pt modelId="{8C13FB8B-465C-44C1-9388-6DB987F2F7E3}" type="parTrans" cxnId="{68BDB8C8-396D-4148-A46D-D5A2C7590549}">
      <dgm:prSet/>
      <dgm:spPr/>
      <dgm:t>
        <a:bodyPr/>
        <a:lstStyle/>
        <a:p>
          <a:endParaRPr lang="en-US"/>
        </a:p>
      </dgm:t>
    </dgm:pt>
    <dgm:pt modelId="{F294118C-4AA3-45D0-B7E4-BCC6F535885F}" type="sibTrans" cxnId="{68BDB8C8-396D-4148-A46D-D5A2C7590549}">
      <dgm:prSet/>
      <dgm:spPr/>
      <dgm:t>
        <a:bodyPr/>
        <a:lstStyle/>
        <a:p>
          <a:endParaRPr lang="en-US"/>
        </a:p>
      </dgm:t>
    </dgm:pt>
    <dgm:pt modelId="{76D9C7A5-C54D-4F56-9237-63306BADFD67}">
      <dgm:prSet phldrT="[Text]"/>
      <dgm:spPr/>
      <dgm:t>
        <a:bodyPr/>
        <a:lstStyle/>
        <a:p>
          <a:r>
            <a:rPr lang="en-US" dirty="0"/>
            <a:t>Enhanced opportunities</a:t>
          </a:r>
        </a:p>
      </dgm:t>
    </dgm:pt>
    <dgm:pt modelId="{CB77D9ED-937D-4870-BC3C-F2656EDA06EC}" type="parTrans" cxnId="{CEAE6389-3466-4CCA-9024-2022EFC9EC38}">
      <dgm:prSet/>
      <dgm:spPr/>
      <dgm:t>
        <a:bodyPr/>
        <a:lstStyle/>
        <a:p>
          <a:endParaRPr lang="en-US"/>
        </a:p>
      </dgm:t>
    </dgm:pt>
    <dgm:pt modelId="{A512CA43-6513-4ACB-8CD9-A50CB36EDE30}" type="sibTrans" cxnId="{CEAE6389-3466-4CCA-9024-2022EFC9EC38}">
      <dgm:prSet/>
      <dgm:spPr/>
      <dgm:t>
        <a:bodyPr/>
        <a:lstStyle/>
        <a:p>
          <a:endParaRPr lang="en-US"/>
        </a:p>
      </dgm:t>
    </dgm:pt>
    <dgm:pt modelId="{871AFBB2-722B-4F99-9B1F-239BEC772298}">
      <dgm:prSet phldrT="[Text]"/>
      <dgm:spPr/>
      <dgm:t>
        <a:bodyPr/>
        <a:lstStyle/>
        <a:p>
          <a:r>
            <a:rPr lang="en-US" dirty="0"/>
            <a:t>More connections</a:t>
          </a:r>
        </a:p>
      </dgm:t>
    </dgm:pt>
    <dgm:pt modelId="{97D902F1-C43C-4CF9-864E-1C6EC3E3692A}" type="parTrans" cxnId="{90621A9D-87DF-4BA8-99C6-5BF8D347D242}">
      <dgm:prSet/>
      <dgm:spPr/>
      <dgm:t>
        <a:bodyPr/>
        <a:lstStyle/>
        <a:p>
          <a:endParaRPr lang="en-US"/>
        </a:p>
      </dgm:t>
    </dgm:pt>
    <dgm:pt modelId="{7D1AD7B3-46F6-40FB-8A46-2C8EEF693194}" type="sibTrans" cxnId="{90621A9D-87DF-4BA8-99C6-5BF8D347D242}">
      <dgm:prSet/>
      <dgm:spPr/>
      <dgm:t>
        <a:bodyPr/>
        <a:lstStyle/>
        <a:p>
          <a:endParaRPr lang="en-US"/>
        </a:p>
      </dgm:t>
    </dgm:pt>
    <dgm:pt modelId="{FD62A9FE-5FE0-40E9-BD0A-8A35C6348195}">
      <dgm:prSet phldrT="[Text]"/>
      <dgm:spPr/>
      <dgm:t>
        <a:bodyPr/>
        <a:lstStyle/>
        <a:p>
          <a:r>
            <a:rPr lang="en-US" dirty="0"/>
            <a:t>Satisfaction from Helping others</a:t>
          </a:r>
        </a:p>
      </dgm:t>
    </dgm:pt>
    <dgm:pt modelId="{D9F2730D-61B3-4BEC-BD1D-5AA5B369CCD8}" type="parTrans" cxnId="{99606C92-EC9D-4E80-B27F-93AB7E818364}">
      <dgm:prSet/>
      <dgm:spPr/>
      <dgm:t>
        <a:bodyPr/>
        <a:lstStyle/>
        <a:p>
          <a:endParaRPr lang="en-US"/>
        </a:p>
      </dgm:t>
    </dgm:pt>
    <dgm:pt modelId="{568372F0-3FD6-4269-930A-CEEAFC7D0941}" type="sibTrans" cxnId="{99606C92-EC9D-4E80-B27F-93AB7E818364}">
      <dgm:prSet/>
      <dgm:spPr/>
      <dgm:t>
        <a:bodyPr/>
        <a:lstStyle/>
        <a:p>
          <a:endParaRPr lang="en-US"/>
        </a:p>
      </dgm:t>
    </dgm:pt>
    <dgm:pt modelId="{9FEFCE44-9508-41D6-B63F-07688DB8D46C}">
      <dgm:prSet phldrT="[Text]"/>
      <dgm:spPr/>
      <dgm:t>
        <a:bodyPr/>
        <a:lstStyle/>
        <a:p>
          <a:r>
            <a:rPr lang="en-US" dirty="0"/>
            <a:t>Building long lasting friendships</a:t>
          </a:r>
        </a:p>
      </dgm:t>
    </dgm:pt>
    <dgm:pt modelId="{85AEF7CD-743D-4AF0-9470-33A955CAF4B3}" type="parTrans" cxnId="{18401AD8-E2D8-4C57-81E8-156F4614ED36}">
      <dgm:prSet/>
      <dgm:spPr/>
      <dgm:t>
        <a:bodyPr/>
        <a:lstStyle/>
        <a:p>
          <a:endParaRPr lang="en-US"/>
        </a:p>
      </dgm:t>
    </dgm:pt>
    <dgm:pt modelId="{F02D4D1D-E237-4F42-88B9-1EA8AECB3F3A}" type="sibTrans" cxnId="{18401AD8-E2D8-4C57-81E8-156F4614ED36}">
      <dgm:prSet/>
      <dgm:spPr/>
      <dgm:t>
        <a:bodyPr/>
        <a:lstStyle/>
        <a:p>
          <a:endParaRPr lang="en-US"/>
        </a:p>
      </dgm:t>
    </dgm:pt>
    <dgm:pt modelId="{E50AF552-421C-4F2B-8FC3-ECA12CBFEF35}">
      <dgm:prSet phldrT="[Text]"/>
      <dgm:spPr/>
      <dgm:t>
        <a:bodyPr/>
        <a:lstStyle/>
        <a:p>
          <a:r>
            <a:rPr lang="en-US" dirty="0"/>
            <a:t>Formidable partnerships</a:t>
          </a:r>
        </a:p>
      </dgm:t>
    </dgm:pt>
    <dgm:pt modelId="{DB41F3D8-3A16-4D90-9973-3FA9743D95C3}" type="parTrans" cxnId="{87332A62-8FAB-4FA4-AF8C-89F46B0BF4A1}">
      <dgm:prSet/>
      <dgm:spPr/>
      <dgm:t>
        <a:bodyPr/>
        <a:lstStyle/>
        <a:p>
          <a:endParaRPr lang="en-US"/>
        </a:p>
      </dgm:t>
    </dgm:pt>
    <dgm:pt modelId="{973ECF1F-CB02-4E73-93A5-A84768910899}" type="sibTrans" cxnId="{87332A62-8FAB-4FA4-AF8C-89F46B0BF4A1}">
      <dgm:prSet/>
      <dgm:spPr/>
      <dgm:t>
        <a:bodyPr/>
        <a:lstStyle/>
        <a:p>
          <a:endParaRPr lang="en-US"/>
        </a:p>
      </dgm:t>
    </dgm:pt>
    <dgm:pt modelId="{7525A00B-A586-4C09-9AC5-C4E6DC4FBCC0}">
      <dgm:prSet phldrT="[Text]"/>
      <dgm:spPr/>
      <dgm:t>
        <a:bodyPr/>
        <a:lstStyle/>
        <a:p>
          <a:r>
            <a:rPr lang="en-US" dirty="0"/>
            <a:t>Increased confidence through interactions</a:t>
          </a:r>
        </a:p>
      </dgm:t>
    </dgm:pt>
    <dgm:pt modelId="{A8C670C3-EAF4-4681-BDF4-A544A04A546A}" type="parTrans" cxnId="{CA3F0714-2430-4C2B-A143-64C1F4AB016D}">
      <dgm:prSet/>
      <dgm:spPr/>
      <dgm:t>
        <a:bodyPr/>
        <a:lstStyle/>
        <a:p>
          <a:endParaRPr lang="en-US"/>
        </a:p>
      </dgm:t>
    </dgm:pt>
    <dgm:pt modelId="{A7CCE505-F450-4BB3-9F71-2A09445F7854}" type="sibTrans" cxnId="{CA3F0714-2430-4C2B-A143-64C1F4AB016D}">
      <dgm:prSet/>
      <dgm:spPr/>
      <dgm:t>
        <a:bodyPr/>
        <a:lstStyle/>
        <a:p>
          <a:endParaRPr lang="en-US"/>
        </a:p>
      </dgm:t>
    </dgm:pt>
    <dgm:pt modelId="{53ABCCE3-CEC6-46CA-BCDA-FF28D31C5E10}" type="pres">
      <dgm:prSet presAssocID="{5CCF96A6-5F0C-49A4-B623-BA639E3748DD}" presName="linearFlow" presStyleCnt="0">
        <dgm:presLayoutVars>
          <dgm:dir/>
          <dgm:animLvl val="lvl"/>
          <dgm:resizeHandles val="exact"/>
        </dgm:presLayoutVars>
      </dgm:prSet>
      <dgm:spPr/>
      <dgm:t>
        <a:bodyPr/>
        <a:lstStyle/>
        <a:p>
          <a:endParaRPr lang="en-GB"/>
        </a:p>
      </dgm:t>
    </dgm:pt>
    <dgm:pt modelId="{F24A6A39-F89A-44B8-875D-5EAA92E2ADB6}" type="pres">
      <dgm:prSet presAssocID="{3BA46BD3-CBE9-41D2-A86F-1C229A719E04}" presName="composite" presStyleCnt="0"/>
      <dgm:spPr/>
    </dgm:pt>
    <dgm:pt modelId="{C972514C-5C51-4E7B-8112-0308DE5C0B5E}" type="pres">
      <dgm:prSet presAssocID="{3BA46BD3-CBE9-41D2-A86F-1C229A719E04}" presName="parTx" presStyleLbl="node1" presStyleIdx="0" presStyleCnt="3">
        <dgm:presLayoutVars>
          <dgm:chMax val="0"/>
          <dgm:chPref val="0"/>
          <dgm:bulletEnabled val="1"/>
        </dgm:presLayoutVars>
      </dgm:prSet>
      <dgm:spPr/>
      <dgm:t>
        <a:bodyPr/>
        <a:lstStyle/>
        <a:p>
          <a:endParaRPr lang="en-GB"/>
        </a:p>
      </dgm:t>
    </dgm:pt>
    <dgm:pt modelId="{EEA8000B-F593-4E79-BD53-1BD1373739B3}" type="pres">
      <dgm:prSet presAssocID="{3BA46BD3-CBE9-41D2-A86F-1C229A719E04}" presName="parSh" presStyleLbl="node1" presStyleIdx="0" presStyleCnt="3"/>
      <dgm:spPr/>
      <dgm:t>
        <a:bodyPr/>
        <a:lstStyle/>
        <a:p>
          <a:endParaRPr lang="en-GB"/>
        </a:p>
      </dgm:t>
    </dgm:pt>
    <dgm:pt modelId="{A10B913E-DB5E-4740-9E41-F1F417BCED5B}" type="pres">
      <dgm:prSet presAssocID="{3BA46BD3-CBE9-41D2-A86F-1C229A719E04}" presName="desTx" presStyleLbl="fgAcc1" presStyleIdx="0" presStyleCnt="3">
        <dgm:presLayoutVars>
          <dgm:bulletEnabled val="1"/>
        </dgm:presLayoutVars>
      </dgm:prSet>
      <dgm:spPr/>
      <dgm:t>
        <a:bodyPr/>
        <a:lstStyle/>
        <a:p>
          <a:endParaRPr lang="en-GB"/>
        </a:p>
      </dgm:t>
    </dgm:pt>
    <dgm:pt modelId="{1F3A89ED-602D-46AD-A442-013562A06C26}" type="pres">
      <dgm:prSet presAssocID="{5EDEFF55-8BC3-40B6-907F-D4ADF7B3E25C}" presName="sibTrans" presStyleLbl="sibTrans2D1" presStyleIdx="0" presStyleCnt="2"/>
      <dgm:spPr/>
      <dgm:t>
        <a:bodyPr/>
        <a:lstStyle/>
        <a:p>
          <a:endParaRPr lang="en-GB"/>
        </a:p>
      </dgm:t>
    </dgm:pt>
    <dgm:pt modelId="{7FB386D2-BFB2-41BA-8F8E-B36AA1D712D4}" type="pres">
      <dgm:prSet presAssocID="{5EDEFF55-8BC3-40B6-907F-D4ADF7B3E25C}" presName="connTx" presStyleLbl="sibTrans2D1" presStyleIdx="0" presStyleCnt="2"/>
      <dgm:spPr/>
      <dgm:t>
        <a:bodyPr/>
        <a:lstStyle/>
        <a:p>
          <a:endParaRPr lang="en-GB"/>
        </a:p>
      </dgm:t>
    </dgm:pt>
    <dgm:pt modelId="{3DF71C4C-62E0-43C1-B146-5A24204A5502}" type="pres">
      <dgm:prSet presAssocID="{00F8CB6F-5896-4FC6-B0C8-9C31E646EC31}" presName="composite" presStyleCnt="0"/>
      <dgm:spPr/>
    </dgm:pt>
    <dgm:pt modelId="{CD7E83BF-C98B-459C-B04F-0D40281984DF}" type="pres">
      <dgm:prSet presAssocID="{00F8CB6F-5896-4FC6-B0C8-9C31E646EC31}" presName="parTx" presStyleLbl="node1" presStyleIdx="0" presStyleCnt="3">
        <dgm:presLayoutVars>
          <dgm:chMax val="0"/>
          <dgm:chPref val="0"/>
          <dgm:bulletEnabled val="1"/>
        </dgm:presLayoutVars>
      </dgm:prSet>
      <dgm:spPr/>
      <dgm:t>
        <a:bodyPr/>
        <a:lstStyle/>
        <a:p>
          <a:endParaRPr lang="en-GB"/>
        </a:p>
      </dgm:t>
    </dgm:pt>
    <dgm:pt modelId="{EBAFB109-FD95-44F3-9962-85AA51A1862B}" type="pres">
      <dgm:prSet presAssocID="{00F8CB6F-5896-4FC6-B0C8-9C31E646EC31}" presName="parSh" presStyleLbl="node1" presStyleIdx="1" presStyleCnt="3"/>
      <dgm:spPr/>
      <dgm:t>
        <a:bodyPr/>
        <a:lstStyle/>
        <a:p>
          <a:endParaRPr lang="en-GB"/>
        </a:p>
      </dgm:t>
    </dgm:pt>
    <dgm:pt modelId="{A1C405C6-618F-45BA-93CB-44E5F89A7ECD}" type="pres">
      <dgm:prSet presAssocID="{00F8CB6F-5896-4FC6-B0C8-9C31E646EC31}" presName="desTx" presStyleLbl="fgAcc1" presStyleIdx="1" presStyleCnt="3">
        <dgm:presLayoutVars>
          <dgm:bulletEnabled val="1"/>
        </dgm:presLayoutVars>
      </dgm:prSet>
      <dgm:spPr/>
      <dgm:t>
        <a:bodyPr/>
        <a:lstStyle/>
        <a:p>
          <a:endParaRPr lang="en-GB"/>
        </a:p>
      </dgm:t>
    </dgm:pt>
    <dgm:pt modelId="{633F0131-8645-47F0-B95B-E08B7F8EF77C}" type="pres">
      <dgm:prSet presAssocID="{479BD9A7-92B2-400C-BB32-66C2C89DB42E}" presName="sibTrans" presStyleLbl="sibTrans2D1" presStyleIdx="1" presStyleCnt="2"/>
      <dgm:spPr/>
      <dgm:t>
        <a:bodyPr/>
        <a:lstStyle/>
        <a:p>
          <a:endParaRPr lang="en-GB"/>
        </a:p>
      </dgm:t>
    </dgm:pt>
    <dgm:pt modelId="{F34F4ACE-15B1-4085-A20D-70AE991AE28A}" type="pres">
      <dgm:prSet presAssocID="{479BD9A7-92B2-400C-BB32-66C2C89DB42E}" presName="connTx" presStyleLbl="sibTrans2D1" presStyleIdx="1" presStyleCnt="2"/>
      <dgm:spPr/>
      <dgm:t>
        <a:bodyPr/>
        <a:lstStyle/>
        <a:p>
          <a:endParaRPr lang="en-GB"/>
        </a:p>
      </dgm:t>
    </dgm:pt>
    <dgm:pt modelId="{FB4104F4-6945-403F-A628-63C3EB57F776}" type="pres">
      <dgm:prSet presAssocID="{70669530-3ADE-4AAB-B008-201228083FDB}" presName="composite" presStyleCnt="0"/>
      <dgm:spPr/>
    </dgm:pt>
    <dgm:pt modelId="{7DDAA70C-FA1F-4F70-989D-D5C821686C62}" type="pres">
      <dgm:prSet presAssocID="{70669530-3ADE-4AAB-B008-201228083FDB}" presName="parTx" presStyleLbl="node1" presStyleIdx="1" presStyleCnt="3">
        <dgm:presLayoutVars>
          <dgm:chMax val="0"/>
          <dgm:chPref val="0"/>
          <dgm:bulletEnabled val="1"/>
        </dgm:presLayoutVars>
      </dgm:prSet>
      <dgm:spPr/>
      <dgm:t>
        <a:bodyPr/>
        <a:lstStyle/>
        <a:p>
          <a:endParaRPr lang="en-GB"/>
        </a:p>
      </dgm:t>
    </dgm:pt>
    <dgm:pt modelId="{D521AAA9-45AC-4F85-9573-6B0E0ABB3670}" type="pres">
      <dgm:prSet presAssocID="{70669530-3ADE-4AAB-B008-201228083FDB}" presName="parSh" presStyleLbl="node1" presStyleIdx="2" presStyleCnt="3"/>
      <dgm:spPr/>
      <dgm:t>
        <a:bodyPr/>
        <a:lstStyle/>
        <a:p>
          <a:endParaRPr lang="en-GB"/>
        </a:p>
      </dgm:t>
    </dgm:pt>
    <dgm:pt modelId="{C497D052-A878-4B8C-88EA-22E82A3CF627}" type="pres">
      <dgm:prSet presAssocID="{70669530-3ADE-4AAB-B008-201228083FDB}" presName="desTx" presStyleLbl="fgAcc1" presStyleIdx="2" presStyleCnt="3">
        <dgm:presLayoutVars>
          <dgm:bulletEnabled val="1"/>
        </dgm:presLayoutVars>
      </dgm:prSet>
      <dgm:spPr/>
      <dgm:t>
        <a:bodyPr/>
        <a:lstStyle/>
        <a:p>
          <a:endParaRPr lang="en-GB"/>
        </a:p>
      </dgm:t>
    </dgm:pt>
  </dgm:ptLst>
  <dgm:cxnLst>
    <dgm:cxn modelId="{1E79D4D4-37E7-481C-A20A-08E6C36789E2}" srcId="{3BA46BD3-CBE9-41D2-A86F-1C229A719E04}" destId="{9C8DF811-9ADB-4EBE-AFB5-FB9C56D9DFE8}" srcOrd="0" destOrd="0" parTransId="{E79BBD61-CF57-4589-A2A5-1CA3766A3BEB}" sibTransId="{6D231102-FAD5-4762-93BC-C676AB76606F}"/>
    <dgm:cxn modelId="{F0439617-6690-4191-ADCE-58DD0DCDFCF3}" srcId="{5CCF96A6-5F0C-49A4-B623-BA639E3748DD}" destId="{3BA46BD3-CBE9-41D2-A86F-1C229A719E04}" srcOrd="0" destOrd="0" parTransId="{2725AA40-CA5B-491F-A695-560CB513A718}" sibTransId="{5EDEFF55-8BC3-40B6-907F-D4ADF7B3E25C}"/>
    <dgm:cxn modelId="{9FBD526C-B163-4067-B8CF-961D481725CF}" type="presOf" srcId="{5CCF96A6-5F0C-49A4-B623-BA639E3748DD}" destId="{53ABCCE3-CEC6-46CA-BCDA-FF28D31C5E10}" srcOrd="0" destOrd="0" presId="urn:microsoft.com/office/officeart/2005/8/layout/process3"/>
    <dgm:cxn modelId="{91518DC6-69A4-41FE-88A4-1F95F665AD13}" type="presOf" srcId="{FD62A9FE-5FE0-40E9-BD0A-8A35C6348195}" destId="{A1C405C6-618F-45BA-93CB-44E5F89A7ECD}" srcOrd="0" destOrd="1" presId="urn:microsoft.com/office/officeart/2005/8/layout/process3"/>
    <dgm:cxn modelId="{B28947CC-5E14-4214-B60D-1B70A2713477}" type="presOf" srcId="{5EDEFF55-8BC3-40B6-907F-D4ADF7B3E25C}" destId="{1F3A89ED-602D-46AD-A442-013562A06C26}" srcOrd="0" destOrd="0" presId="urn:microsoft.com/office/officeart/2005/8/layout/process3"/>
    <dgm:cxn modelId="{18401AD8-E2D8-4C57-81E8-156F4614ED36}" srcId="{00F8CB6F-5896-4FC6-B0C8-9C31E646EC31}" destId="{9FEFCE44-9508-41D6-B63F-07688DB8D46C}" srcOrd="2" destOrd="0" parTransId="{85AEF7CD-743D-4AF0-9470-33A955CAF4B3}" sibTransId="{F02D4D1D-E237-4F42-88B9-1EA8AECB3F3A}"/>
    <dgm:cxn modelId="{A097CABF-003F-4260-A724-F99D688DCE02}" type="presOf" srcId="{871AFBB2-722B-4F99-9B1F-239BEC772298}" destId="{A10B913E-DB5E-4740-9E41-F1F417BCED5B}" srcOrd="0" destOrd="2" presId="urn:microsoft.com/office/officeart/2005/8/layout/process3"/>
    <dgm:cxn modelId="{4E226A38-976E-4B49-BEAC-ACA29FE61244}" type="presOf" srcId="{00F8CB6F-5896-4FC6-B0C8-9C31E646EC31}" destId="{EBAFB109-FD95-44F3-9962-85AA51A1862B}" srcOrd="1" destOrd="0" presId="urn:microsoft.com/office/officeart/2005/8/layout/process3"/>
    <dgm:cxn modelId="{5747BCE7-0843-4A64-863A-B158EA847BE8}" srcId="{5CCF96A6-5F0C-49A4-B623-BA639E3748DD}" destId="{00F8CB6F-5896-4FC6-B0C8-9C31E646EC31}" srcOrd="1" destOrd="0" parTransId="{3E4970EB-F72E-49E7-82D6-BC9394C830A9}" sibTransId="{479BD9A7-92B2-400C-BB32-66C2C89DB42E}"/>
    <dgm:cxn modelId="{68BDB8C8-396D-4148-A46D-D5A2C7590549}" srcId="{70669530-3ADE-4AAB-B008-201228083FDB}" destId="{39C5D2E9-83D9-4F85-BBAE-18DDD2676BDE}" srcOrd="0" destOrd="0" parTransId="{8C13FB8B-465C-44C1-9388-6DB987F2F7E3}" sibTransId="{F294118C-4AA3-45D0-B7E4-BCC6F535885F}"/>
    <dgm:cxn modelId="{CA3F0714-2430-4C2B-A143-64C1F4AB016D}" srcId="{70669530-3ADE-4AAB-B008-201228083FDB}" destId="{7525A00B-A586-4C09-9AC5-C4E6DC4FBCC0}" srcOrd="2" destOrd="0" parTransId="{A8C670C3-EAF4-4681-BDF4-A544A04A546A}" sibTransId="{A7CCE505-F450-4BB3-9F71-2A09445F7854}"/>
    <dgm:cxn modelId="{AF913621-C30B-425D-A78A-182DDE760755}" srcId="{00F8CB6F-5896-4FC6-B0C8-9C31E646EC31}" destId="{59A6A072-5173-4E56-8E38-DFD38ED501DE}" srcOrd="0" destOrd="0" parTransId="{6155169A-0FCF-424D-AB16-2C9A618DA93A}" sibTransId="{AD5AC3B7-D5A3-4DB9-9382-2B60F3743B7C}"/>
    <dgm:cxn modelId="{87332A62-8FAB-4FA4-AF8C-89F46B0BF4A1}" srcId="{70669530-3ADE-4AAB-B008-201228083FDB}" destId="{E50AF552-421C-4F2B-8FC3-ECA12CBFEF35}" srcOrd="1" destOrd="0" parTransId="{DB41F3D8-3A16-4D90-9973-3FA9743D95C3}" sibTransId="{973ECF1F-CB02-4E73-93A5-A84768910899}"/>
    <dgm:cxn modelId="{934A4E81-A23C-4A9E-B4C1-ACD99F1B113A}" type="presOf" srcId="{7525A00B-A586-4C09-9AC5-C4E6DC4FBCC0}" destId="{C497D052-A878-4B8C-88EA-22E82A3CF627}" srcOrd="0" destOrd="2" presId="urn:microsoft.com/office/officeart/2005/8/layout/process3"/>
    <dgm:cxn modelId="{4AF681EB-4E61-47F4-AC14-148C500431D6}" type="presOf" srcId="{E50AF552-421C-4F2B-8FC3-ECA12CBFEF35}" destId="{C497D052-A878-4B8C-88EA-22E82A3CF627}" srcOrd="0" destOrd="1" presId="urn:microsoft.com/office/officeart/2005/8/layout/process3"/>
    <dgm:cxn modelId="{76432ABA-8A61-405A-B788-1A504A16D3F7}" type="presOf" srcId="{9FEFCE44-9508-41D6-B63F-07688DB8D46C}" destId="{A1C405C6-618F-45BA-93CB-44E5F89A7ECD}" srcOrd="0" destOrd="2" presId="urn:microsoft.com/office/officeart/2005/8/layout/process3"/>
    <dgm:cxn modelId="{68E8158D-0B0C-4E99-B2A3-C3726B3A3527}" type="presOf" srcId="{00F8CB6F-5896-4FC6-B0C8-9C31E646EC31}" destId="{CD7E83BF-C98B-459C-B04F-0D40281984DF}" srcOrd="0" destOrd="0" presId="urn:microsoft.com/office/officeart/2005/8/layout/process3"/>
    <dgm:cxn modelId="{99606C92-EC9D-4E80-B27F-93AB7E818364}" srcId="{00F8CB6F-5896-4FC6-B0C8-9C31E646EC31}" destId="{FD62A9FE-5FE0-40E9-BD0A-8A35C6348195}" srcOrd="1" destOrd="0" parTransId="{D9F2730D-61B3-4BEC-BD1D-5AA5B369CCD8}" sibTransId="{568372F0-3FD6-4269-930A-CEEAFC7D0941}"/>
    <dgm:cxn modelId="{CEAE6389-3466-4CCA-9024-2022EFC9EC38}" srcId="{3BA46BD3-CBE9-41D2-A86F-1C229A719E04}" destId="{76D9C7A5-C54D-4F56-9237-63306BADFD67}" srcOrd="1" destOrd="0" parTransId="{CB77D9ED-937D-4870-BC3C-F2656EDA06EC}" sibTransId="{A512CA43-6513-4ACB-8CD9-A50CB36EDE30}"/>
    <dgm:cxn modelId="{D4D43DF5-1F24-4609-8577-765AFE852121}" type="presOf" srcId="{70669530-3ADE-4AAB-B008-201228083FDB}" destId="{7DDAA70C-FA1F-4F70-989D-D5C821686C62}" srcOrd="0" destOrd="0" presId="urn:microsoft.com/office/officeart/2005/8/layout/process3"/>
    <dgm:cxn modelId="{2006F88B-425D-40A3-9160-C21C8EF6DC66}" srcId="{5CCF96A6-5F0C-49A4-B623-BA639E3748DD}" destId="{70669530-3ADE-4AAB-B008-201228083FDB}" srcOrd="2" destOrd="0" parTransId="{786ED767-A975-4BBE-B1CE-921F0B0BCB2B}" sibTransId="{FB45852A-E022-4652-9328-3EFA9EB29425}"/>
    <dgm:cxn modelId="{3C4577B6-02A0-4345-9600-B5D9DCC5C2E7}" type="presOf" srcId="{70669530-3ADE-4AAB-B008-201228083FDB}" destId="{D521AAA9-45AC-4F85-9573-6B0E0ABB3670}" srcOrd="1" destOrd="0" presId="urn:microsoft.com/office/officeart/2005/8/layout/process3"/>
    <dgm:cxn modelId="{A3EB018A-4C6C-4A31-81AC-2816F808B9D4}" type="presOf" srcId="{5EDEFF55-8BC3-40B6-907F-D4ADF7B3E25C}" destId="{7FB386D2-BFB2-41BA-8F8E-B36AA1D712D4}" srcOrd="1" destOrd="0" presId="urn:microsoft.com/office/officeart/2005/8/layout/process3"/>
    <dgm:cxn modelId="{0FF7F68B-7128-474C-AA0E-B1864C2435F7}" type="presOf" srcId="{59A6A072-5173-4E56-8E38-DFD38ED501DE}" destId="{A1C405C6-618F-45BA-93CB-44E5F89A7ECD}" srcOrd="0" destOrd="0" presId="urn:microsoft.com/office/officeart/2005/8/layout/process3"/>
    <dgm:cxn modelId="{94E188CE-94B2-4E17-BD2D-D723DDA46EF3}" type="presOf" srcId="{3BA46BD3-CBE9-41D2-A86F-1C229A719E04}" destId="{C972514C-5C51-4E7B-8112-0308DE5C0B5E}" srcOrd="0" destOrd="0" presId="urn:microsoft.com/office/officeart/2005/8/layout/process3"/>
    <dgm:cxn modelId="{90621A9D-87DF-4BA8-99C6-5BF8D347D242}" srcId="{3BA46BD3-CBE9-41D2-A86F-1C229A719E04}" destId="{871AFBB2-722B-4F99-9B1F-239BEC772298}" srcOrd="2" destOrd="0" parTransId="{97D902F1-C43C-4CF9-864E-1C6EC3E3692A}" sibTransId="{7D1AD7B3-46F6-40FB-8A46-2C8EEF693194}"/>
    <dgm:cxn modelId="{D2365ED8-3F8B-4ADE-B618-52EBDCCCACE5}" type="presOf" srcId="{479BD9A7-92B2-400C-BB32-66C2C89DB42E}" destId="{F34F4ACE-15B1-4085-A20D-70AE991AE28A}" srcOrd="1" destOrd="0" presId="urn:microsoft.com/office/officeart/2005/8/layout/process3"/>
    <dgm:cxn modelId="{7CCF956E-1D11-482F-B0F3-50D59C35A068}" type="presOf" srcId="{3BA46BD3-CBE9-41D2-A86F-1C229A719E04}" destId="{EEA8000B-F593-4E79-BD53-1BD1373739B3}" srcOrd="1" destOrd="0" presId="urn:microsoft.com/office/officeart/2005/8/layout/process3"/>
    <dgm:cxn modelId="{85E21A87-57B1-475B-AF5F-505C5304406C}" type="presOf" srcId="{9C8DF811-9ADB-4EBE-AFB5-FB9C56D9DFE8}" destId="{A10B913E-DB5E-4740-9E41-F1F417BCED5B}" srcOrd="0" destOrd="0" presId="urn:microsoft.com/office/officeart/2005/8/layout/process3"/>
    <dgm:cxn modelId="{2E8F1218-6321-4E12-AD34-EA308246ABBD}" type="presOf" srcId="{39C5D2E9-83D9-4F85-BBAE-18DDD2676BDE}" destId="{C497D052-A878-4B8C-88EA-22E82A3CF627}" srcOrd="0" destOrd="0" presId="urn:microsoft.com/office/officeart/2005/8/layout/process3"/>
    <dgm:cxn modelId="{44B84BE3-115E-40DF-A5A2-C9F287D9A57D}" type="presOf" srcId="{479BD9A7-92B2-400C-BB32-66C2C89DB42E}" destId="{633F0131-8645-47F0-B95B-E08B7F8EF77C}" srcOrd="0" destOrd="0" presId="urn:microsoft.com/office/officeart/2005/8/layout/process3"/>
    <dgm:cxn modelId="{A050EC8B-969C-49D4-9A4A-9F20BF3BFDAE}" type="presOf" srcId="{76D9C7A5-C54D-4F56-9237-63306BADFD67}" destId="{A10B913E-DB5E-4740-9E41-F1F417BCED5B}" srcOrd="0" destOrd="1" presId="urn:microsoft.com/office/officeart/2005/8/layout/process3"/>
    <dgm:cxn modelId="{BFBC0FD0-322B-4655-B576-533FE30031B4}" type="presParOf" srcId="{53ABCCE3-CEC6-46CA-BCDA-FF28D31C5E10}" destId="{F24A6A39-F89A-44B8-875D-5EAA92E2ADB6}" srcOrd="0" destOrd="0" presId="urn:microsoft.com/office/officeart/2005/8/layout/process3"/>
    <dgm:cxn modelId="{4A4F28A6-FA44-491A-905D-09C22E0C2023}" type="presParOf" srcId="{F24A6A39-F89A-44B8-875D-5EAA92E2ADB6}" destId="{C972514C-5C51-4E7B-8112-0308DE5C0B5E}" srcOrd="0" destOrd="0" presId="urn:microsoft.com/office/officeart/2005/8/layout/process3"/>
    <dgm:cxn modelId="{FA975892-F6F7-461D-9D55-DC2FF893E129}" type="presParOf" srcId="{F24A6A39-F89A-44B8-875D-5EAA92E2ADB6}" destId="{EEA8000B-F593-4E79-BD53-1BD1373739B3}" srcOrd="1" destOrd="0" presId="urn:microsoft.com/office/officeart/2005/8/layout/process3"/>
    <dgm:cxn modelId="{4FF2247B-A51E-4D84-91E8-FEF839ADB0E0}" type="presParOf" srcId="{F24A6A39-F89A-44B8-875D-5EAA92E2ADB6}" destId="{A10B913E-DB5E-4740-9E41-F1F417BCED5B}" srcOrd="2" destOrd="0" presId="urn:microsoft.com/office/officeart/2005/8/layout/process3"/>
    <dgm:cxn modelId="{A31F8F8A-7B9A-46D0-971D-FA44805B73EB}" type="presParOf" srcId="{53ABCCE3-CEC6-46CA-BCDA-FF28D31C5E10}" destId="{1F3A89ED-602D-46AD-A442-013562A06C26}" srcOrd="1" destOrd="0" presId="urn:microsoft.com/office/officeart/2005/8/layout/process3"/>
    <dgm:cxn modelId="{EB0A5FBE-9372-40EC-AD64-3C41A49D16A2}" type="presParOf" srcId="{1F3A89ED-602D-46AD-A442-013562A06C26}" destId="{7FB386D2-BFB2-41BA-8F8E-B36AA1D712D4}" srcOrd="0" destOrd="0" presId="urn:microsoft.com/office/officeart/2005/8/layout/process3"/>
    <dgm:cxn modelId="{5B97354F-8648-45DD-BFE9-21E637BA854A}" type="presParOf" srcId="{53ABCCE3-CEC6-46CA-BCDA-FF28D31C5E10}" destId="{3DF71C4C-62E0-43C1-B146-5A24204A5502}" srcOrd="2" destOrd="0" presId="urn:microsoft.com/office/officeart/2005/8/layout/process3"/>
    <dgm:cxn modelId="{A4EEA4EB-84B8-4DC7-9346-7287D4ABBD09}" type="presParOf" srcId="{3DF71C4C-62E0-43C1-B146-5A24204A5502}" destId="{CD7E83BF-C98B-459C-B04F-0D40281984DF}" srcOrd="0" destOrd="0" presId="urn:microsoft.com/office/officeart/2005/8/layout/process3"/>
    <dgm:cxn modelId="{1FE086E8-D08B-451C-86FC-4B6597A8BC57}" type="presParOf" srcId="{3DF71C4C-62E0-43C1-B146-5A24204A5502}" destId="{EBAFB109-FD95-44F3-9962-85AA51A1862B}" srcOrd="1" destOrd="0" presId="urn:microsoft.com/office/officeart/2005/8/layout/process3"/>
    <dgm:cxn modelId="{D398A614-8628-400D-950E-C8F759937A36}" type="presParOf" srcId="{3DF71C4C-62E0-43C1-B146-5A24204A5502}" destId="{A1C405C6-618F-45BA-93CB-44E5F89A7ECD}" srcOrd="2" destOrd="0" presId="urn:microsoft.com/office/officeart/2005/8/layout/process3"/>
    <dgm:cxn modelId="{B2DA4C34-5734-4697-936F-6A0BBDCDB1E8}" type="presParOf" srcId="{53ABCCE3-CEC6-46CA-BCDA-FF28D31C5E10}" destId="{633F0131-8645-47F0-B95B-E08B7F8EF77C}" srcOrd="3" destOrd="0" presId="urn:microsoft.com/office/officeart/2005/8/layout/process3"/>
    <dgm:cxn modelId="{6777D055-D187-442F-ADE0-C7A8B1FBF762}" type="presParOf" srcId="{633F0131-8645-47F0-B95B-E08B7F8EF77C}" destId="{F34F4ACE-15B1-4085-A20D-70AE991AE28A}" srcOrd="0" destOrd="0" presId="urn:microsoft.com/office/officeart/2005/8/layout/process3"/>
    <dgm:cxn modelId="{488DAFF6-3FF2-489B-AE76-8816FCFF3FAE}" type="presParOf" srcId="{53ABCCE3-CEC6-46CA-BCDA-FF28D31C5E10}" destId="{FB4104F4-6945-403F-A628-63C3EB57F776}" srcOrd="4" destOrd="0" presId="urn:microsoft.com/office/officeart/2005/8/layout/process3"/>
    <dgm:cxn modelId="{07D29D42-9EE7-4C8A-925B-698D5B918447}" type="presParOf" srcId="{FB4104F4-6945-403F-A628-63C3EB57F776}" destId="{7DDAA70C-FA1F-4F70-989D-D5C821686C62}" srcOrd="0" destOrd="0" presId="urn:microsoft.com/office/officeart/2005/8/layout/process3"/>
    <dgm:cxn modelId="{A659CBD6-2CE3-411E-928B-7B57FF9A280E}" type="presParOf" srcId="{FB4104F4-6945-403F-A628-63C3EB57F776}" destId="{D521AAA9-45AC-4F85-9573-6B0E0ABB3670}" srcOrd="1" destOrd="0" presId="urn:microsoft.com/office/officeart/2005/8/layout/process3"/>
    <dgm:cxn modelId="{F9DEA20C-285B-4B9E-B1AD-A0C87E003030}" type="presParOf" srcId="{FB4104F4-6945-403F-A628-63C3EB57F776}" destId="{C497D052-A878-4B8C-88EA-22E82A3CF627}"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E7B945-2765-4479-92B0-097F39E2BA8D}" type="doc">
      <dgm:prSet loTypeId="urn:microsoft.com/office/officeart/2005/8/layout/cycle6" loCatId="cycle" qsTypeId="urn:microsoft.com/office/officeart/2005/8/quickstyle/simple1" qsCatId="simple" csTypeId="urn:microsoft.com/office/officeart/2005/8/colors/colorful2" csCatId="colorful" phldr="1"/>
      <dgm:spPr/>
      <dgm:t>
        <a:bodyPr/>
        <a:lstStyle/>
        <a:p>
          <a:endParaRPr lang="en-US"/>
        </a:p>
      </dgm:t>
    </dgm:pt>
    <dgm:pt modelId="{B50FED14-FA6D-4D6D-8290-9947E080CAB3}">
      <dgm:prSet phldrT="[Text]" custT="1"/>
      <dgm:spPr/>
      <dgm:t>
        <a:bodyPr/>
        <a:lstStyle/>
        <a:p>
          <a:r>
            <a:rPr lang="en-US" sz="1800" b="1" dirty="0">
              <a:latin typeface="+mj-lt"/>
            </a:rPr>
            <a:t>The Board,</a:t>
          </a:r>
        </a:p>
        <a:p>
          <a:r>
            <a:rPr lang="en-US" sz="1800" b="1" dirty="0">
              <a:latin typeface="+mj-lt"/>
            </a:rPr>
            <a:t>Sub-Ctees </a:t>
          </a:r>
        </a:p>
        <a:p>
          <a:r>
            <a:rPr lang="en-US" sz="1800" b="1" dirty="0">
              <a:latin typeface="+mj-lt"/>
            </a:rPr>
            <a:t>&amp; Staff </a:t>
          </a:r>
          <a:endParaRPr lang="en-US" sz="1800" dirty="0"/>
        </a:p>
      </dgm:t>
    </dgm:pt>
    <dgm:pt modelId="{5A9B203B-3E8A-4E21-B6CB-5E80A2C3B105}" type="parTrans" cxnId="{4172B45E-D443-4C06-A556-0DAC4DBDEBC3}">
      <dgm:prSet/>
      <dgm:spPr/>
      <dgm:t>
        <a:bodyPr/>
        <a:lstStyle/>
        <a:p>
          <a:endParaRPr lang="en-US"/>
        </a:p>
      </dgm:t>
    </dgm:pt>
    <dgm:pt modelId="{D92DC3C1-9742-4090-85A0-AA1B002E5DAF}" type="sibTrans" cxnId="{4172B45E-D443-4C06-A556-0DAC4DBDEBC3}">
      <dgm:prSet/>
      <dgm:spPr/>
      <dgm:t>
        <a:bodyPr/>
        <a:lstStyle/>
        <a:p>
          <a:endParaRPr lang="en-US"/>
        </a:p>
      </dgm:t>
    </dgm:pt>
    <dgm:pt modelId="{BACF674B-FD4F-4BE0-B6C4-AD313F66BC23}">
      <dgm:prSet phldrT="[Text]" custT="1"/>
      <dgm:spPr/>
      <dgm:t>
        <a:bodyPr/>
        <a:lstStyle/>
        <a:p>
          <a:r>
            <a:rPr lang="en-US" sz="1600" b="1" dirty="0">
              <a:latin typeface="+mj-lt"/>
            </a:rPr>
            <a:t>The HBC Series</a:t>
          </a:r>
        </a:p>
        <a:p>
          <a:r>
            <a:rPr lang="en-US" sz="1600" b="1" dirty="0">
              <a:latin typeface="+mj-lt"/>
            </a:rPr>
            <a:t>McKinsey Partnership   Internal Faculty</a:t>
          </a:r>
        </a:p>
        <a:p>
          <a:r>
            <a:rPr lang="en-US" sz="1600" b="1" dirty="0">
              <a:latin typeface="+mj-lt"/>
            </a:rPr>
            <a:t>Speakers &amp; Panelists</a:t>
          </a:r>
        </a:p>
        <a:p>
          <a:r>
            <a:rPr lang="en-US" sz="1600" b="1" dirty="0">
              <a:latin typeface="+mj-lt"/>
            </a:rPr>
            <a:t>Lagos State Govt</a:t>
          </a:r>
          <a:endParaRPr lang="en-US" sz="1600" dirty="0"/>
        </a:p>
      </dgm:t>
    </dgm:pt>
    <dgm:pt modelId="{0B731A84-0CBF-40D3-94E8-BE1C902002E7}" type="parTrans" cxnId="{46D15648-33D8-4649-A809-BEC34F39B744}">
      <dgm:prSet/>
      <dgm:spPr/>
      <dgm:t>
        <a:bodyPr/>
        <a:lstStyle/>
        <a:p>
          <a:endParaRPr lang="en-US"/>
        </a:p>
      </dgm:t>
    </dgm:pt>
    <dgm:pt modelId="{4DB584EC-34DF-4596-948C-3845F2D4A519}" type="sibTrans" cxnId="{46D15648-33D8-4649-A809-BEC34F39B744}">
      <dgm:prSet/>
      <dgm:spPr/>
      <dgm:t>
        <a:bodyPr/>
        <a:lstStyle/>
        <a:p>
          <a:endParaRPr lang="en-US"/>
        </a:p>
      </dgm:t>
    </dgm:pt>
    <dgm:pt modelId="{55785451-6F8F-4981-8F05-955E49164993}">
      <dgm:prSet phldrT="[Text]" custT="1"/>
      <dgm:spPr/>
      <dgm:t>
        <a:bodyPr/>
        <a:lstStyle/>
        <a:p>
          <a:r>
            <a:rPr lang="en-US" sz="1800" b="1" dirty="0">
              <a:latin typeface="+mj-lt"/>
            </a:rPr>
            <a:t>Advocacy and Outreach enabled by Technology &amp; Social media</a:t>
          </a:r>
          <a:endParaRPr lang="en-US" sz="1800" dirty="0"/>
        </a:p>
      </dgm:t>
    </dgm:pt>
    <dgm:pt modelId="{35631F9E-68B6-4EDB-82EE-278AC4792380}" type="parTrans" cxnId="{584F38A9-8466-4EE6-AAA7-C3A98FFF2BC2}">
      <dgm:prSet/>
      <dgm:spPr/>
      <dgm:t>
        <a:bodyPr/>
        <a:lstStyle/>
        <a:p>
          <a:endParaRPr lang="en-US"/>
        </a:p>
      </dgm:t>
    </dgm:pt>
    <dgm:pt modelId="{4B92E38B-F294-432F-BE0E-E6FB514A769E}" type="sibTrans" cxnId="{584F38A9-8466-4EE6-AAA7-C3A98FFF2BC2}">
      <dgm:prSet/>
      <dgm:spPr/>
      <dgm:t>
        <a:bodyPr/>
        <a:lstStyle/>
        <a:p>
          <a:endParaRPr lang="en-US"/>
        </a:p>
      </dgm:t>
    </dgm:pt>
    <dgm:pt modelId="{7B43B54B-4828-4020-B563-C2692E0823BB}">
      <dgm:prSet phldrT="[Text]" custT="1"/>
      <dgm:spPr/>
      <dgm:t>
        <a:bodyPr/>
        <a:lstStyle/>
        <a:p>
          <a:r>
            <a:rPr lang="en-US" sz="1600" b="1" dirty="0">
              <a:latin typeface="+mj-lt"/>
            </a:rPr>
            <a:t>WISCAR Alumni   Community  Mentees/Mentors volunteers</a:t>
          </a:r>
        </a:p>
        <a:p>
          <a:r>
            <a:rPr lang="en-US" sz="1600" b="1" dirty="0">
              <a:latin typeface="+mj-lt"/>
            </a:rPr>
            <a:t>Corporate Organisations</a:t>
          </a:r>
          <a:endParaRPr lang="en-US" sz="1600" dirty="0"/>
        </a:p>
      </dgm:t>
    </dgm:pt>
    <dgm:pt modelId="{57A9F43A-720C-4CF4-9710-8B858E130698}" type="parTrans" cxnId="{F88D1C4D-3BCD-4BEE-8508-C496CCFCC2BC}">
      <dgm:prSet/>
      <dgm:spPr/>
      <dgm:t>
        <a:bodyPr/>
        <a:lstStyle/>
        <a:p>
          <a:endParaRPr lang="en-US"/>
        </a:p>
      </dgm:t>
    </dgm:pt>
    <dgm:pt modelId="{8BC7F3A3-1976-440B-8F68-A2EA5A68EC98}" type="sibTrans" cxnId="{F88D1C4D-3BCD-4BEE-8508-C496CCFCC2BC}">
      <dgm:prSet/>
      <dgm:spPr/>
      <dgm:t>
        <a:bodyPr/>
        <a:lstStyle/>
        <a:p>
          <a:endParaRPr lang="en-US"/>
        </a:p>
      </dgm:t>
    </dgm:pt>
    <dgm:pt modelId="{3EF0B4DA-1782-423B-86B6-53CD32356F9F}" type="pres">
      <dgm:prSet presAssocID="{76E7B945-2765-4479-92B0-097F39E2BA8D}" presName="cycle" presStyleCnt="0">
        <dgm:presLayoutVars>
          <dgm:dir/>
          <dgm:resizeHandles val="exact"/>
        </dgm:presLayoutVars>
      </dgm:prSet>
      <dgm:spPr/>
      <dgm:t>
        <a:bodyPr/>
        <a:lstStyle/>
        <a:p>
          <a:endParaRPr lang="en-GB"/>
        </a:p>
      </dgm:t>
    </dgm:pt>
    <dgm:pt modelId="{63E22709-6BF5-4242-9F0E-DC2AC77788B8}" type="pres">
      <dgm:prSet presAssocID="{B50FED14-FA6D-4D6D-8290-9947E080CAB3}" presName="node" presStyleLbl="node1" presStyleIdx="0" presStyleCnt="4" custScaleX="126638" custScaleY="121132" custRadScaleRad="118839" custRadScaleInc="186258">
        <dgm:presLayoutVars>
          <dgm:bulletEnabled val="1"/>
        </dgm:presLayoutVars>
      </dgm:prSet>
      <dgm:spPr/>
      <dgm:t>
        <a:bodyPr/>
        <a:lstStyle/>
        <a:p>
          <a:endParaRPr lang="en-GB"/>
        </a:p>
      </dgm:t>
    </dgm:pt>
    <dgm:pt modelId="{D9708C3C-740D-4E91-828C-41B896AE6885}" type="pres">
      <dgm:prSet presAssocID="{B50FED14-FA6D-4D6D-8290-9947E080CAB3}" presName="spNode" presStyleCnt="0"/>
      <dgm:spPr/>
    </dgm:pt>
    <dgm:pt modelId="{9E858F98-94DA-4958-8D10-FA6EA2A7D72E}" type="pres">
      <dgm:prSet presAssocID="{D92DC3C1-9742-4090-85A0-AA1B002E5DAF}" presName="sibTrans" presStyleLbl="sibTrans1D1" presStyleIdx="0" presStyleCnt="4"/>
      <dgm:spPr/>
      <dgm:t>
        <a:bodyPr/>
        <a:lstStyle/>
        <a:p>
          <a:endParaRPr lang="en-GB"/>
        </a:p>
      </dgm:t>
    </dgm:pt>
    <dgm:pt modelId="{B6E13A52-1893-49D6-AE12-FA5F45F1835F}" type="pres">
      <dgm:prSet presAssocID="{BACF674B-FD4F-4BE0-B6C4-AD313F66BC23}" presName="node" presStyleLbl="node1" presStyleIdx="1" presStyleCnt="4" custScaleX="126638" custScaleY="121132" custRadScaleRad="113431" custRadScaleInc="110027">
        <dgm:presLayoutVars>
          <dgm:bulletEnabled val="1"/>
        </dgm:presLayoutVars>
      </dgm:prSet>
      <dgm:spPr/>
      <dgm:t>
        <a:bodyPr/>
        <a:lstStyle/>
        <a:p>
          <a:endParaRPr lang="en-GB"/>
        </a:p>
      </dgm:t>
    </dgm:pt>
    <dgm:pt modelId="{49822543-00EE-405E-9569-CBA9E45E5ED6}" type="pres">
      <dgm:prSet presAssocID="{BACF674B-FD4F-4BE0-B6C4-AD313F66BC23}" presName="spNode" presStyleCnt="0"/>
      <dgm:spPr/>
    </dgm:pt>
    <dgm:pt modelId="{145BA4B9-9A27-486C-80EA-683B45DF1BB6}" type="pres">
      <dgm:prSet presAssocID="{4DB584EC-34DF-4596-948C-3845F2D4A519}" presName="sibTrans" presStyleLbl="sibTrans1D1" presStyleIdx="1" presStyleCnt="4"/>
      <dgm:spPr/>
      <dgm:t>
        <a:bodyPr/>
        <a:lstStyle/>
        <a:p>
          <a:endParaRPr lang="en-GB"/>
        </a:p>
      </dgm:t>
    </dgm:pt>
    <dgm:pt modelId="{8931C8AC-E2C8-4033-BC01-0B57A4AAE9AD}" type="pres">
      <dgm:prSet presAssocID="{55785451-6F8F-4981-8F05-955E49164993}" presName="node" presStyleLbl="node1" presStyleIdx="2" presStyleCnt="4" custScaleX="126638" custScaleY="121132" custRadScaleRad="113650" custRadScaleInc="186951">
        <dgm:presLayoutVars>
          <dgm:bulletEnabled val="1"/>
        </dgm:presLayoutVars>
      </dgm:prSet>
      <dgm:spPr/>
      <dgm:t>
        <a:bodyPr/>
        <a:lstStyle/>
        <a:p>
          <a:endParaRPr lang="en-GB"/>
        </a:p>
      </dgm:t>
    </dgm:pt>
    <dgm:pt modelId="{7C400EB3-0545-4CA7-9AEA-E240A3B32996}" type="pres">
      <dgm:prSet presAssocID="{55785451-6F8F-4981-8F05-955E49164993}" presName="spNode" presStyleCnt="0"/>
      <dgm:spPr/>
    </dgm:pt>
    <dgm:pt modelId="{6022E6EB-3A83-4231-A9C5-7A9E55C2DF95}" type="pres">
      <dgm:prSet presAssocID="{4B92E38B-F294-432F-BE0E-E6FB514A769E}" presName="sibTrans" presStyleLbl="sibTrans1D1" presStyleIdx="2" presStyleCnt="4"/>
      <dgm:spPr/>
      <dgm:t>
        <a:bodyPr/>
        <a:lstStyle/>
        <a:p>
          <a:endParaRPr lang="en-GB"/>
        </a:p>
      </dgm:t>
    </dgm:pt>
    <dgm:pt modelId="{B91C545D-A1DA-49A4-A21A-B63871087330}" type="pres">
      <dgm:prSet presAssocID="{7B43B54B-4828-4020-B563-C2692E0823BB}" presName="node" presStyleLbl="node1" presStyleIdx="3" presStyleCnt="4" custScaleX="126446" custScaleY="121135" custRadScaleRad="120187" custRadScaleInc="112305">
        <dgm:presLayoutVars>
          <dgm:bulletEnabled val="1"/>
        </dgm:presLayoutVars>
      </dgm:prSet>
      <dgm:spPr/>
      <dgm:t>
        <a:bodyPr/>
        <a:lstStyle/>
        <a:p>
          <a:endParaRPr lang="en-GB"/>
        </a:p>
      </dgm:t>
    </dgm:pt>
    <dgm:pt modelId="{40932F39-3C2E-4384-A820-31EFFC1DAEE8}" type="pres">
      <dgm:prSet presAssocID="{7B43B54B-4828-4020-B563-C2692E0823BB}" presName="spNode" presStyleCnt="0"/>
      <dgm:spPr/>
    </dgm:pt>
    <dgm:pt modelId="{D7750C4F-1AB5-4DF0-A140-DB63F02A4EBC}" type="pres">
      <dgm:prSet presAssocID="{8BC7F3A3-1976-440B-8F68-A2EA5A68EC98}" presName="sibTrans" presStyleLbl="sibTrans1D1" presStyleIdx="3" presStyleCnt="4"/>
      <dgm:spPr/>
      <dgm:t>
        <a:bodyPr/>
        <a:lstStyle/>
        <a:p>
          <a:endParaRPr lang="en-GB"/>
        </a:p>
      </dgm:t>
    </dgm:pt>
  </dgm:ptLst>
  <dgm:cxnLst>
    <dgm:cxn modelId="{46D15648-33D8-4649-A809-BEC34F39B744}" srcId="{76E7B945-2765-4479-92B0-097F39E2BA8D}" destId="{BACF674B-FD4F-4BE0-B6C4-AD313F66BC23}" srcOrd="1" destOrd="0" parTransId="{0B731A84-0CBF-40D3-94E8-BE1C902002E7}" sibTransId="{4DB584EC-34DF-4596-948C-3845F2D4A519}"/>
    <dgm:cxn modelId="{1FF88501-53A6-4225-ADC7-4D0C9B3CA59B}" type="presOf" srcId="{B50FED14-FA6D-4D6D-8290-9947E080CAB3}" destId="{63E22709-6BF5-4242-9F0E-DC2AC77788B8}" srcOrd="0" destOrd="0" presId="urn:microsoft.com/office/officeart/2005/8/layout/cycle6"/>
    <dgm:cxn modelId="{584F38A9-8466-4EE6-AAA7-C3A98FFF2BC2}" srcId="{76E7B945-2765-4479-92B0-097F39E2BA8D}" destId="{55785451-6F8F-4981-8F05-955E49164993}" srcOrd="2" destOrd="0" parTransId="{35631F9E-68B6-4EDB-82EE-278AC4792380}" sibTransId="{4B92E38B-F294-432F-BE0E-E6FB514A769E}"/>
    <dgm:cxn modelId="{4172B45E-D443-4C06-A556-0DAC4DBDEBC3}" srcId="{76E7B945-2765-4479-92B0-097F39E2BA8D}" destId="{B50FED14-FA6D-4D6D-8290-9947E080CAB3}" srcOrd="0" destOrd="0" parTransId="{5A9B203B-3E8A-4E21-B6CB-5E80A2C3B105}" sibTransId="{D92DC3C1-9742-4090-85A0-AA1B002E5DAF}"/>
    <dgm:cxn modelId="{6670BAEF-0C4F-4851-8315-23FCABB620CF}" type="presOf" srcId="{4B92E38B-F294-432F-BE0E-E6FB514A769E}" destId="{6022E6EB-3A83-4231-A9C5-7A9E55C2DF95}" srcOrd="0" destOrd="0" presId="urn:microsoft.com/office/officeart/2005/8/layout/cycle6"/>
    <dgm:cxn modelId="{F88D1C4D-3BCD-4BEE-8508-C496CCFCC2BC}" srcId="{76E7B945-2765-4479-92B0-097F39E2BA8D}" destId="{7B43B54B-4828-4020-B563-C2692E0823BB}" srcOrd="3" destOrd="0" parTransId="{57A9F43A-720C-4CF4-9710-8B858E130698}" sibTransId="{8BC7F3A3-1976-440B-8F68-A2EA5A68EC98}"/>
    <dgm:cxn modelId="{08022643-F857-4C8F-AA9C-2EB984578499}" type="presOf" srcId="{D92DC3C1-9742-4090-85A0-AA1B002E5DAF}" destId="{9E858F98-94DA-4958-8D10-FA6EA2A7D72E}" srcOrd="0" destOrd="0" presId="urn:microsoft.com/office/officeart/2005/8/layout/cycle6"/>
    <dgm:cxn modelId="{317DC1AB-3BC1-4A1B-BACE-AB8BDB5406CD}" type="presOf" srcId="{BACF674B-FD4F-4BE0-B6C4-AD313F66BC23}" destId="{B6E13A52-1893-49D6-AE12-FA5F45F1835F}" srcOrd="0" destOrd="0" presId="urn:microsoft.com/office/officeart/2005/8/layout/cycle6"/>
    <dgm:cxn modelId="{9886706D-6D05-46EE-BDE3-A836F0137E8A}" type="presOf" srcId="{8BC7F3A3-1976-440B-8F68-A2EA5A68EC98}" destId="{D7750C4F-1AB5-4DF0-A140-DB63F02A4EBC}" srcOrd="0" destOrd="0" presId="urn:microsoft.com/office/officeart/2005/8/layout/cycle6"/>
    <dgm:cxn modelId="{68925188-4683-4BB4-8347-40E667533AD3}" type="presOf" srcId="{4DB584EC-34DF-4596-948C-3845F2D4A519}" destId="{145BA4B9-9A27-486C-80EA-683B45DF1BB6}" srcOrd="0" destOrd="0" presId="urn:microsoft.com/office/officeart/2005/8/layout/cycle6"/>
    <dgm:cxn modelId="{C92521E6-1D02-4DBD-B5F2-93F104846E9F}" type="presOf" srcId="{76E7B945-2765-4479-92B0-097F39E2BA8D}" destId="{3EF0B4DA-1782-423B-86B6-53CD32356F9F}" srcOrd="0" destOrd="0" presId="urn:microsoft.com/office/officeart/2005/8/layout/cycle6"/>
    <dgm:cxn modelId="{C5AFEBDE-1914-4BAA-B4B9-899BEA8FD2A8}" type="presOf" srcId="{55785451-6F8F-4981-8F05-955E49164993}" destId="{8931C8AC-E2C8-4033-BC01-0B57A4AAE9AD}" srcOrd="0" destOrd="0" presId="urn:microsoft.com/office/officeart/2005/8/layout/cycle6"/>
    <dgm:cxn modelId="{B1D98A2E-BDE4-4841-8B99-1980570E1F02}" type="presOf" srcId="{7B43B54B-4828-4020-B563-C2692E0823BB}" destId="{B91C545D-A1DA-49A4-A21A-B63871087330}" srcOrd="0" destOrd="0" presId="urn:microsoft.com/office/officeart/2005/8/layout/cycle6"/>
    <dgm:cxn modelId="{347793B4-32CE-40AC-8DC0-2E7DE89CAFBF}" type="presParOf" srcId="{3EF0B4DA-1782-423B-86B6-53CD32356F9F}" destId="{63E22709-6BF5-4242-9F0E-DC2AC77788B8}" srcOrd="0" destOrd="0" presId="urn:microsoft.com/office/officeart/2005/8/layout/cycle6"/>
    <dgm:cxn modelId="{CF97FB49-BA66-47F2-A552-2D2CC8BDFDC6}" type="presParOf" srcId="{3EF0B4DA-1782-423B-86B6-53CD32356F9F}" destId="{D9708C3C-740D-4E91-828C-41B896AE6885}" srcOrd="1" destOrd="0" presId="urn:microsoft.com/office/officeart/2005/8/layout/cycle6"/>
    <dgm:cxn modelId="{5D5196DE-28A3-42C2-BFDB-C90676409F2F}" type="presParOf" srcId="{3EF0B4DA-1782-423B-86B6-53CD32356F9F}" destId="{9E858F98-94DA-4958-8D10-FA6EA2A7D72E}" srcOrd="2" destOrd="0" presId="urn:microsoft.com/office/officeart/2005/8/layout/cycle6"/>
    <dgm:cxn modelId="{0F669E42-4900-4F9D-B3F9-9D1E1D04580B}" type="presParOf" srcId="{3EF0B4DA-1782-423B-86B6-53CD32356F9F}" destId="{B6E13A52-1893-49D6-AE12-FA5F45F1835F}" srcOrd="3" destOrd="0" presId="urn:microsoft.com/office/officeart/2005/8/layout/cycle6"/>
    <dgm:cxn modelId="{E1E1E0D8-B652-4E15-905A-7B501E7E6AC0}" type="presParOf" srcId="{3EF0B4DA-1782-423B-86B6-53CD32356F9F}" destId="{49822543-00EE-405E-9569-CBA9E45E5ED6}" srcOrd="4" destOrd="0" presId="urn:microsoft.com/office/officeart/2005/8/layout/cycle6"/>
    <dgm:cxn modelId="{476C2616-338A-4B52-B794-02181921A918}" type="presParOf" srcId="{3EF0B4DA-1782-423B-86B6-53CD32356F9F}" destId="{145BA4B9-9A27-486C-80EA-683B45DF1BB6}" srcOrd="5" destOrd="0" presId="urn:microsoft.com/office/officeart/2005/8/layout/cycle6"/>
    <dgm:cxn modelId="{BCAA5EB4-5865-456A-AC1A-3B5275BE9159}" type="presParOf" srcId="{3EF0B4DA-1782-423B-86B6-53CD32356F9F}" destId="{8931C8AC-E2C8-4033-BC01-0B57A4AAE9AD}" srcOrd="6" destOrd="0" presId="urn:microsoft.com/office/officeart/2005/8/layout/cycle6"/>
    <dgm:cxn modelId="{80216050-9F8D-4B5A-83E7-A0727AFB4AD5}" type="presParOf" srcId="{3EF0B4DA-1782-423B-86B6-53CD32356F9F}" destId="{7C400EB3-0545-4CA7-9AEA-E240A3B32996}" srcOrd="7" destOrd="0" presId="urn:microsoft.com/office/officeart/2005/8/layout/cycle6"/>
    <dgm:cxn modelId="{7AC0B233-6101-4E48-BD24-425615CD3426}" type="presParOf" srcId="{3EF0B4DA-1782-423B-86B6-53CD32356F9F}" destId="{6022E6EB-3A83-4231-A9C5-7A9E55C2DF95}" srcOrd="8" destOrd="0" presId="urn:microsoft.com/office/officeart/2005/8/layout/cycle6"/>
    <dgm:cxn modelId="{D2D60859-0887-4963-A81C-861A366AA30C}" type="presParOf" srcId="{3EF0B4DA-1782-423B-86B6-53CD32356F9F}" destId="{B91C545D-A1DA-49A4-A21A-B63871087330}" srcOrd="9" destOrd="0" presId="urn:microsoft.com/office/officeart/2005/8/layout/cycle6"/>
    <dgm:cxn modelId="{DE2AAD8C-5057-4F86-8F82-5B3388C11560}" type="presParOf" srcId="{3EF0B4DA-1782-423B-86B6-53CD32356F9F}" destId="{40932F39-3C2E-4384-A820-31EFFC1DAEE8}" srcOrd="10" destOrd="0" presId="urn:microsoft.com/office/officeart/2005/8/layout/cycle6"/>
    <dgm:cxn modelId="{703296A3-0BCE-44CB-A50D-18714C28EA84}" type="presParOf" srcId="{3EF0B4DA-1782-423B-86B6-53CD32356F9F}" destId="{D7750C4F-1AB5-4DF0-A140-DB63F02A4EBC}"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5538" cy="5008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8910" y="1"/>
            <a:ext cx="2975538" cy="500896"/>
          </a:xfrm>
          <a:prstGeom prst="rect">
            <a:avLst/>
          </a:prstGeom>
        </p:spPr>
        <p:txBody>
          <a:bodyPr vert="horz" lIns="91440" tIns="45720" rIns="91440" bIns="45720" rtlCol="0"/>
          <a:lstStyle>
            <a:lvl1pPr algn="r">
              <a:defRPr sz="1200"/>
            </a:lvl1pPr>
          </a:lstStyle>
          <a:p>
            <a:fld id="{0FB84BDB-63D7-401E-8C71-B305C97427E2}" type="datetimeFigureOut">
              <a:rPr lang="en-US" smtClean="0"/>
              <a:pPr/>
              <a:t>6/19/2017</a:t>
            </a:fld>
            <a:endParaRPr lang="en-US"/>
          </a:p>
        </p:txBody>
      </p:sp>
      <p:sp>
        <p:nvSpPr>
          <p:cNvPr id="4" name="Footer Placeholder 3"/>
          <p:cNvSpPr>
            <a:spLocks noGrp="1"/>
          </p:cNvSpPr>
          <p:nvPr>
            <p:ph type="ftr" sz="quarter" idx="2"/>
          </p:nvPr>
        </p:nvSpPr>
        <p:spPr>
          <a:xfrm>
            <a:off x="0" y="9497180"/>
            <a:ext cx="2975538" cy="50089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8910" y="9497180"/>
            <a:ext cx="2975538" cy="500895"/>
          </a:xfrm>
          <a:prstGeom prst="rect">
            <a:avLst/>
          </a:prstGeom>
        </p:spPr>
        <p:txBody>
          <a:bodyPr vert="horz" lIns="91440" tIns="45720" rIns="91440" bIns="45720" rtlCol="0" anchor="b"/>
          <a:lstStyle>
            <a:lvl1pPr algn="r">
              <a:defRPr sz="1200"/>
            </a:lvl1pPr>
          </a:lstStyle>
          <a:p>
            <a:fld id="{29C8BF78-326B-4BC0-B4A0-BAEC17592B57}" type="slidenum">
              <a:rPr lang="en-US" smtClean="0"/>
              <a:pPr/>
              <a:t>‹#›</a:t>
            </a:fld>
            <a:endParaRPr lang="en-US"/>
          </a:p>
        </p:txBody>
      </p:sp>
    </p:spTree>
    <p:extLst>
      <p:ext uri="{BB962C8B-B14F-4D97-AF65-F5344CB8AC3E}">
        <p14:creationId xmlns:p14="http://schemas.microsoft.com/office/powerpoint/2010/main" val="232474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5538" cy="50089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8910" y="1"/>
            <a:ext cx="2975538" cy="500896"/>
          </a:xfrm>
          <a:prstGeom prst="rect">
            <a:avLst/>
          </a:prstGeom>
        </p:spPr>
        <p:txBody>
          <a:bodyPr vert="horz" lIns="91440" tIns="45720" rIns="91440" bIns="45720" rtlCol="0"/>
          <a:lstStyle>
            <a:lvl1pPr algn="r">
              <a:defRPr sz="1200"/>
            </a:lvl1pPr>
          </a:lstStyle>
          <a:p>
            <a:fld id="{A61F0294-89AE-49D1-8FCE-618617EA5A70}" type="datetimeFigureOut">
              <a:rPr lang="en-US" smtClean="0"/>
              <a:pPr/>
              <a:t>6/19/2017</a:t>
            </a:fld>
            <a:endParaRPr lang="en-US" dirty="0"/>
          </a:p>
        </p:txBody>
      </p:sp>
      <p:sp>
        <p:nvSpPr>
          <p:cNvPr id="4" name="Slide Image Placeholder 3"/>
          <p:cNvSpPr>
            <a:spLocks noGrp="1" noRot="1" noChangeAspect="1"/>
          </p:cNvSpPr>
          <p:nvPr>
            <p:ph type="sldImg" idx="2"/>
          </p:nvPr>
        </p:nvSpPr>
        <p:spPr>
          <a:xfrm>
            <a:off x="1184275" y="1249363"/>
            <a:ext cx="4497388" cy="33750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6893" y="4812236"/>
            <a:ext cx="5492154" cy="393608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97180"/>
            <a:ext cx="2975538" cy="50089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8910" y="9497180"/>
            <a:ext cx="2975538" cy="500895"/>
          </a:xfrm>
          <a:prstGeom prst="rect">
            <a:avLst/>
          </a:prstGeom>
        </p:spPr>
        <p:txBody>
          <a:bodyPr vert="horz" lIns="91440" tIns="45720" rIns="91440" bIns="45720" rtlCol="0" anchor="b"/>
          <a:lstStyle>
            <a:lvl1pPr algn="r">
              <a:defRPr sz="1200"/>
            </a:lvl1pPr>
          </a:lstStyle>
          <a:p>
            <a:fld id="{90D83AF2-4E6A-494D-A3D3-B2AE43D3C9BA}" type="slidenum">
              <a:rPr lang="en-US" smtClean="0"/>
              <a:pPr/>
              <a:t>‹#›</a:t>
            </a:fld>
            <a:endParaRPr lang="en-US" dirty="0"/>
          </a:p>
        </p:txBody>
      </p:sp>
    </p:spTree>
    <p:extLst>
      <p:ext uri="{BB962C8B-B14F-4D97-AF65-F5344CB8AC3E}">
        <p14:creationId xmlns:p14="http://schemas.microsoft.com/office/powerpoint/2010/main" val="1093405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D83AF2-4E6A-494D-A3D3-B2AE43D3C9BA}" type="slidenum">
              <a:rPr lang="en-US" smtClean="0"/>
              <a:pPr/>
              <a:t>1</a:t>
            </a:fld>
            <a:endParaRPr lang="en-US" dirty="0"/>
          </a:p>
        </p:txBody>
      </p:sp>
    </p:spTree>
    <p:extLst>
      <p:ext uri="{BB962C8B-B14F-4D97-AF65-F5344CB8AC3E}">
        <p14:creationId xmlns:p14="http://schemas.microsoft.com/office/powerpoint/2010/main" val="2512753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Forging strategic Alliances and partnerships creating awareness on the importance of mentoring and influencing change</a:t>
            </a:r>
          </a:p>
          <a:p>
            <a:endParaRPr lang="en-US" dirty="0"/>
          </a:p>
        </p:txBody>
      </p:sp>
      <p:sp>
        <p:nvSpPr>
          <p:cNvPr id="4" name="Slide Number Placeholder 3"/>
          <p:cNvSpPr>
            <a:spLocks noGrp="1"/>
          </p:cNvSpPr>
          <p:nvPr>
            <p:ph type="sldNum" sz="quarter" idx="10"/>
          </p:nvPr>
        </p:nvSpPr>
        <p:spPr/>
        <p:txBody>
          <a:bodyPr/>
          <a:lstStyle/>
          <a:p>
            <a:fld id="{90D83AF2-4E6A-494D-A3D3-B2AE43D3C9BA}" type="slidenum">
              <a:rPr lang="en-US" smtClean="0"/>
              <a:pPr/>
              <a:t>15</a:t>
            </a:fld>
            <a:endParaRPr lang="en-US" dirty="0"/>
          </a:p>
        </p:txBody>
      </p:sp>
    </p:spTree>
    <p:extLst>
      <p:ext uri="{BB962C8B-B14F-4D97-AF65-F5344CB8AC3E}">
        <p14:creationId xmlns:p14="http://schemas.microsoft.com/office/powerpoint/2010/main" val="1810540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Several mentees have become mentors to other young ladies and are expanding their circle of influence and impact. Several mentees have Established flourishing businesses. Those in organisations have been promoted and enhanced their qualifications and skill sets and their performance.</a:t>
            </a:r>
          </a:p>
          <a:p>
            <a:endParaRPr lang="en-US" dirty="0"/>
          </a:p>
        </p:txBody>
      </p:sp>
      <p:sp>
        <p:nvSpPr>
          <p:cNvPr id="4" name="Slide Number Placeholder 3"/>
          <p:cNvSpPr>
            <a:spLocks noGrp="1"/>
          </p:cNvSpPr>
          <p:nvPr>
            <p:ph type="sldNum" sz="quarter" idx="10"/>
          </p:nvPr>
        </p:nvSpPr>
        <p:spPr/>
        <p:txBody>
          <a:bodyPr/>
          <a:lstStyle/>
          <a:p>
            <a:fld id="{90D83AF2-4E6A-494D-A3D3-B2AE43D3C9BA}" type="slidenum">
              <a:rPr lang="en-US" smtClean="0"/>
              <a:pPr/>
              <a:t>16</a:t>
            </a:fld>
            <a:endParaRPr lang="en-US" dirty="0"/>
          </a:p>
        </p:txBody>
      </p:sp>
    </p:spTree>
    <p:extLst>
      <p:ext uri="{BB962C8B-B14F-4D97-AF65-F5344CB8AC3E}">
        <p14:creationId xmlns:p14="http://schemas.microsoft.com/office/powerpoint/2010/main" val="42301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advantage of joining mentoring Networks such as WISCAR because you will have access to multiple mentors and facilitators as required. The most successful tech titans had mentors. Facebooks Mark Zuckerberg was mentored by Steve Jobs. Jobs was mentored by Mike Markkula and so it goes on. </a:t>
            </a:r>
            <a:endParaRPr lang="en-US" dirty="0"/>
          </a:p>
        </p:txBody>
      </p:sp>
      <p:sp>
        <p:nvSpPr>
          <p:cNvPr id="4" name="Slide Number Placeholder 3"/>
          <p:cNvSpPr>
            <a:spLocks noGrp="1"/>
          </p:cNvSpPr>
          <p:nvPr>
            <p:ph type="sldNum" sz="quarter" idx="10"/>
          </p:nvPr>
        </p:nvSpPr>
        <p:spPr/>
        <p:txBody>
          <a:bodyPr/>
          <a:lstStyle/>
          <a:p>
            <a:fld id="{90D83AF2-4E6A-494D-A3D3-B2AE43D3C9BA}" type="slidenum">
              <a:rPr lang="en-US" smtClean="0"/>
              <a:pPr/>
              <a:t>18</a:t>
            </a:fld>
            <a:endParaRPr lang="en-US" dirty="0"/>
          </a:p>
        </p:txBody>
      </p:sp>
    </p:spTree>
    <p:extLst>
      <p:ext uri="{BB962C8B-B14F-4D97-AF65-F5344CB8AC3E}">
        <p14:creationId xmlns:p14="http://schemas.microsoft.com/office/powerpoint/2010/main" val="279029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today’s digitally-connected world, it’s easy to connect with the icons and leading lights in your industry and solicit advice and mentorships. So how do you effectively use social media tools to find the mentor your business needs? And what’s the etiquette for using tools like Twitter, Facebook, and LinkedIn to connect? Let’s take a look:</a:t>
            </a:r>
          </a:p>
          <a:p>
            <a:endParaRPr lang="en-US" dirty="0"/>
          </a:p>
        </p:txBody>
      </p:sp>
      <p:sp>
        <p:nvSpPr>
          <p:cNvPr id="4" name="Slide Number Placeholder 3"/>
          <p:cNvSpPr>
            <a:spLocks noGrp="1"/>
          </p:cNvSpPr>
          <p:nvPr>
            <p:ph type="sldNum" sz="quarter" idx="10"/>
          </p:nvPr>
        </p:nvSpPr>
        <p:spPr/>
        <p:txBody>
          <a:bodyPr/>
          <a:lstStyle/>
          <a:p>
            <a:fld id="{90D83AF2-4E6A-494D-A3D3-B2AE43D3C9BA}" type="slidenum">
              <a:rPr lang="en-US" smtClean="0"/>
              <a:pPr/>
              <a:t>19</a:t>
            </a:fld>
            <a:endParaRPr lang="en-US" dirty="0"/>
          </a:p>
        </p:txBody>
      </p:sp>
    </p:spTree>
    <p:extLst>
      <p:ext uri="{BB962C8B-B14F-4D97-AF65-F5344CB8AC3E}">
        <p14:creationId xmlns:p14="http://schemas.microsoft.com/office/powerpoint/2010/main" val="126205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540327" y="3531205"/>
            <a:ext cx="7474507"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322C6358-3438-4BC8-9851-E66B56A7526D}" type="datetimeFigureOut">
              <a:rPr lang="en-US" smtClean="0"/>
              <a:pPr/>
              <a:t>6/19/2017</a:t>
            </a:fld>
            <a:endParaRPr lang="en-US" dirty="0"/>
          </a:p>
        </p:txBody>
      </p:sp>
      <p:sp>
        <p:nvSpPr>
          <p:cNvPr id="5" name="Footer Placeholder 4"/>
          <p:cNvSpPr>
            <a:spLocks noGrp="1"/>
          </p:cNvSpPr>
          <p:nvPr>
            <p:ph type="ftr" sz="quarter" idx="11"/>
          </p:nvPr>
        </p:nvSpPr>
        <p:spPr>
          <a:xfrm>
            <a:off x="2396319" y="329308"/>
            <a:ext cx="3086292" cy="309201"/>
          </a:xfrm>
          <a:prstGeom prst="rect">
            <a:avLst/>
          </a:prstGeo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lvl1pPr>
              <a:defRPr>
                <a:solidFill>
                  <a:srgbClr val="FE00FE"/>
                </a:solidFill>
              </a:defRPr>
            </a:lvl1pPr>
          </a:lstStyle>
          <a:p>
            <a:fld id="{EF1273A4-F913-4045-9F99-E6F83D577D64}" type="slidenum">
              <a:rPr lang="en-US" smtClean="0"/>
              <a:pPr/>
              <a:t>‹#›</a:t>
            </a:fld>
            <a:endParaRPr lang="en-US" dirty="0"/>
          </a:p>
        </p:txBody>
      </p:sp>
      <p:cxnSp>
        <p:nvCxnSpPr>
          <p:cNvPr id="15" name="Straight Connector 14"/>
          <p:cNvCxnSpPr/>
          <p:nvPr/>
        </p:nvCxnSpPr>
        <p:spPr>
          <a:xfrm>
            <a:off x="834747" y="3528542"/>
            <a:ext cx="7474507" cy="0"/>
          </a:xfrm>
          <a:prstGeom prst="line">
            <a:avLst/>
          </a:prstGeom>
          <a:ln w="31750">
            <a:solidFill>
              <a:srgbClr val="FE00FE"/>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3842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C6358-3438-4BC8-9851-E66B56A7526D}" type="datetimeFigureOut">
              <a:rPr lang="en-US" smtClean="0"/>
              <a:pPr/>
              <a:t>6/19/2017</a:t>
            </a:fld>
            <a:endParaRPr lang="en-US" dirty="0"/>
          </a:p>
        </p:txBody>
      </p:sp>
      <p:sp>
        <p:nvSpPr>
          <p:cNvPr id="5" name="Footer Placeholder 4"/>
          <p:cNvSpPr>
            <a:spLocks noGrp="1"/>
          </p:cNvSpPr>
          <p:nvPr>
            <p:ph type="ftr" sz="quarter" idx="11"/>
          </p:nvPr>
        </p:nvSpPr>
        <p:spPr>
          <a:xfrm>
            <a:off x="1443491" y="157858"/>
            <a:ext cx="4034004" cy="3092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F1273A4-F913-4045-9F99-E6F83D577D64}" type="slidenum">
              <a:rPr lang="en-US" smtClean="0"/>
              <a:pPr/>
              <a:t>‹#›</a:t>
            </a:fld>
            <a:endParaRPr lang="en-US" dirty="0"/>
          </a:p>
        </p:txBody>
      </p:sp>
    </p:spTree>
    <p:extLst>
      <p:ext uri="{BB962C8B-B14F-4D97-AF65-F5344CB8AC3E}">
        <p14:creationId xmlns:p14="http://schemas.microsoft.com/office/powerpoint/2010/main" val="268112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2C6358-3438-4BC8-9851-E66B56A7526D}" type="datetimeFigureOut">
              <a:rPr lang="en-US" smtClean="0"/>
              <a:pPr/>
              <a:t>6/19/2017</a:t>
            </a:fld>
            <a:endParaRPr lang="en-US" dirty="0"/>
          </a:p>
        </p:txBody>
      </p:sp>
      <p:sp>
        <p:nvSpPr>
          <p:cNvPr id="5" name="Footer Placeholder 4"/>
          <p:cNvSpPr>
            <a:spLocks noGrp="1"/>
          </p:cNvSpPr>
          <p:nvPr>
            <p:ph type="ftr" sz="quarter" idx="11"/>
          </p:nvPr>
        </p:nvSpPr>
        <p:spPr>
          <a:xfrm>
            <a:off x="1443491" y="157858"/>
            <a:ext cx="4034004" cy="3092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F1273A4-F913-4045-9F99-E6F83D577D64}" type="slidenum">
              <a:rPr lang="en-US" smtClean="0"/>
              <a:pPr/>
              <a:t>‹#›</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9982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815682"/>
            <a:ext cx="8610599" cy="5125916"/>
          </a:xfr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22C6358-3438-4BC8-9851-E66B56A7526D}" type="datetimeFigureOut">
              <a:rPr lang="en-US" smtClean="0"/>
              <a:pPr/>
              <a:t>6/19/2017</a:t>
            </a:fld>
            <a:endParaRPr lang="en-US" dirty="0"/>
          </a:p>
        </p:txBody>
      </p:sp>
      <p:sp>
        <p:nvSpPr>
          <p:cNvPr id="6" name="Slide Number Placeholder 5"/>
          <p:cNvSpPr>
            <a:spLocks noGrp="1"/>
          </p:cNvSpPr>
          <p:nvPr>
            <p:ph type="sldNum" sz="quarter" idx="12"/>
          </p:nvPr>
        </p:nvSpPr>
        <p:spPr/>
        <p:txBody>
          <a:bodyPr/>
          <a:lstStyle/>
          <a:p>
            <a:fld id="{EF1273A4-F913-4045-9F99-E6F83D577D64}" type="slidenum">
              <a:rPr lang="en-US" smtClean="0"/>
              <a:pPr/>
              <a:t>‹#›</a:t>
            </a:fld>
            <a:endParaRPr lang="en-US" dirty="0"/>
          </a:p>
        </p:txBody>
      </p:sp>
      <p:cxnSp>
        <p:nvCxnSpPr>
          <p:cNvPr id="33" name="Straight Connector 32"/>
          <p:cNvCxnSpPr/>
          <p:nvPr/>
        </p:nvCxnSpPr>
        <p:spPr>
          <a:xfrm>
            <a:off x="266700" y="884261"/>
            <a:ext cx="8610599" cy="0"/>
          </a:xfrm>
          <a:prstGeom prst="line">
            <a:avLst/>
          </a:prstGeom>
          <a:ln w="31750">
            <a:solidFill>
              <a:srgbClr val="FE00FE"/>
            </a:solidFill>
          </a:ln>
        </p:spPr>
        <p:style>
          <a:lnRef idx="3">
            <a:schemeClr val="accent1"/>
          </a:lnRef>
          <a:fillRef idx="0">
            <a:schemeClr val="accent1"/>
          </a:fillRef>
          <a:effectRef idx="2">
            <a:schemeClr val="accent1"/>
          </a:effectRef>
          <a:fontRef idx="minor">
            <a:schemeClr val="tx1"/>
          </a:fontRef>
        </p:style>
      </p:cxn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68404188"/>
      </p:ext>
    </p:extLst>
  </p:cSld>
  <p:clrMapOvr>
    <a:masterClrMapping/>
  </p:clrMapOvr>
  <p:extLst mod="1">
    <p:ext uri="{DCECCB84-F9BA-43D5-87BE-67443E8EF086}">
      <p15:sldGuideLst xmlns:p15="http://schemas.microsoft.com/office/powerpoint/2012/main" xmlns="">
        <p15:guide id="1" orient="horz" pos="384" userDrawn="1">
          <p15:clr>
            <a:srgbClr val="FBAE40"/>
          </p15:clr>
        </p15:guide>
        <p15:guide id="2" pos="1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2C6358-3438-4BC8-9851-E66B56A7526D}" type="datetimeFigureOut">
              <a:rPr lang="en-US" smtClean="0"/>
              <a:pPr/>
              <a:t>6/19/2017</a:t>
            </a:fld>
            <a:endParaRPr lang="en-US" dirty="0"/>
          </a:p>
        </p:txBody>
      </p:sp>
      <p:sp>
        <p:nvSpPr>
          <p:cNvPr id="5" name="Footer Placeholder 4"/>
          <p:cNvSpPr>
            <a:spLocks noGrp="1"/>
          </p:cNvSpPr>
          <p:nvPr>
            <p:ph type="ftr" sz="quarter" idx="11"/>
          </p:nvPr>
        </p:nvSpPr>
        <p:spPr>
          <a:xfrm>
            <a:off x="1443491" y="157858"/>
            <a:ext cx="4034004" cy="30920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F1273A4-F913-4045-9F99-E6F83D577D64}" type="slidenum">
              <a:rPr lang="en-US" smtClean="0"/>
              <a:pPr/>
              <a:t>‹#›</a:t>
            </a:fld>
            <a:endParaRPr lang="en-US" dirty="0"/>
          </a:p>
        </p:txBody>
      </p:sp>
      <p:cxnSp>
        <p:nvCxnSpPr>
          <p:cNvPr id="15" name="Straight Connector 14"/>
          <p:cNvCxnSpPr/>
          <p:nvPr/>
        </p:nvCxnSpPr>
        <p:spPr>
          <a:xfrm>
            <a:off x="1443491" y="3804985"/>
            <a:ext cx="5617002" cy="0"/>
          </a:xfrm>
          <a:prstGeom prst="line">
            <a:avLst/>
          </a:prstGeom>
          <a:ln w="31750">
            <a:solidFill>
              <a:srgbClr val="FE00FE"/>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8244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6700" y="881046"/>
            <a:ext cx="4187952" cy="506055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6300" y="892423"/>
            <a:ext cx="4190999" cy="5049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322C6358-3438-4BC8-9851-E66B56A7526D}" type="datetimeFigureOut">
              <a:rPr lang="en-US" smtClean="0"/>
              <a:pPr/>
              <a:t>6/19/2017</a:t>
            </a:fld>
            <a:endParaRPr lang="en-US" dirty="0"/>
          </a:p>
        </p:txBody>
      </p:sp>
      <p:sp>
        <p:nvSpPr>
          <p:cNvPr id="7" name="Slide Number Placeholder 6"/>
          <p:cNvSpPr>
            <a:spLocks noGrp="1"/>
          </p:cNvSpPr>
          <p:nvPr>
            <p:ph type="sldNum" sz="quarter" idx="12"/>
          </p:nvPr>
        </p:nvSpPr>
        <p:spPr/>
        <p:txBody>
          <a:bodyPr/>
          <a:lstStyle/>
          <a:p>
            <a:fld id="{EF1273A4-F913-4045-9F99-E6F83D577D64}" type="slidenum">
              <a:rPr lang="en-US" smtClean="0"/>
              <a:pPr/>
              <a:t>‹#›</a:t>
            </a:fld>
            <a:endParaRPr lang="en-US" dirty="0"/>
          </a:p>
        </p:txBody>
      </p:sp>
      <p:cxnSp>
        <p:nvCxnSpPr>
          <p:cNvPr id="10" name="Straight Connector 9"/>
          <p:cNvCxnSpPr/>
          <p:nvPr userDrawn="1"/>
        </p:nvCxnSpPr>
        <p:spPr>
          <a:xfrm>
            <a:off x="266700" y="919145"/>
            <a:ext cx="8610599" cy="0"/>
          </a:xfrm>
          <a:prstGeom prst="line">
            <a:avLst/>
          </a:prstGeom>
          <a:ln w="31750">
            <a:solidFill>
              <a:srgbClr val="FE00FE"/>
            </a:solidFill>
          </a:ln>
        </p:spPr>
        <p:style>
          <a:lnRef idx="3">
            <a:schemeClr val="accent1"/>
          </a:lnRef>
          <a:fillRef idx="0">
            <a:schemeClr val="accent1"/>
          </a:fillRef>
          <a:effectRef idx="2">
            <a:schemeClr val="accent1"/>
          </a:effectRef>
          <a:fontRef idx="minor">
            <a:schemeClr val="tx1"/>
          </a:fontRef>
        </p:style>
      </p:cxnSp>
      <p:sp>
        <p:nvSpPr>
          <p:cNvPr id="14" name="Title 1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9024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a:solidFill>
              <a:srgbClr val="FE00FE"/>
            </a:solidFill>
          </a:ln>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rgbClr val="FE00FE"/>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rgbClr val="FE00FE"/>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2C6358-3438-4BC8-9851-E66B56A7526D}" type="datetimeFigureOut">
              <a:rPr lang="en-US" smtClean="0"/>
              <a:pPr/>
              <a:t>6/19/2017</a:t>
            </a:fld>
            <a:endParaRPr lang="en-US" dirty="0"/>
          </a:p>
        </p:txBody>
      </p:sp>
      <p:sp>
        <p:nvSpPr>
          <p:cNvPr id="8" name="Footer Placeholder 7"/>
          <p:cNvSpPr>
            <a:spLocks noGrp="1"/>
          </p:cNvSpPr>
          <p:nvPr>
            <p:ph type="ftr" sz="quarter" idx="11"/>
          </p:nvPr>
        </p:nvSpPr>
        <p:spPr>
          <a:xfrm>
            <a:off x="1443491" y="157858"/>
            <a:ext cx="4034004" cy="309201"/>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EF1273A4-F913-4045-9F99-E6F83D577D64}" type="slidenum">
              <a:rPr lang="en-US" smtClean="0"/>
              <a:pPr/>
              <a:t>‹#›</a:t>
            </a:fld>
            <a:endParaRPr lang="en-US" dirty="0"/>
          </a:p>
        </p:txBody>
      </p:sp>
    </p:spTree>
    <p:extLst>
      <p:ext uri="{BB962C8B-B14F-4D97-AF65-F5344CB8AC3E}">
        <p14:creationId xmlns:p14="http://schemas.microsoft.com/office/powerpoint/2010/main" val="25437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22C6358-3438-4BC8-9851-E66B56A7526D}" type="datetimeFigureOut">
              <a:rPr lang="en-US" smtClean="0"/>
              <a:pPr/>
              <a:t>6/19/2017</a:t>
            </a:fld>
            <a:endParaRPr lang="en-US" dirty="0"/>
          </a:p>
        </p:txBody>
      </p:sp>
      <p:sp>
        <p:nvSpPr>
          <p:cNvPr id="4" name="Footer Placeholder 3"/>
          <p:cNvSpPr>
            <a:spLocks noGrp="1"/>
          </p:cNvSpPr>
          <p:nvPr>
            <p:ph type="ftr" sz="quarter" idx="11"/>
          </p:nvPr>
        </p:nvSpPr>
        <p:spPr>
          <a:xfrm>
            <a:off x="1443491" y="157858"/>
            <a:ext cx="4034004" cy="309201"/>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EF1273A4-F913-4045-9F99-E6F83D577D64}" type="slidenum">
              <a:rPr lang="en-US" smtClean="0"/>
              <a:pPr/>
              <a:t>‹#›</a:t>
            </a:fld>
            <a:endParaRPr lang="en-US" dirty="0"/>
          </a:p>
        </p:txBody>
      </p:sp>
    </p:spTree>
    <p:extLst>
      <p:ext uri="{BB962C8B-B14F-4D97-AF65-F5344CB8AC3E}">
        <p14:creationId xmlns:p14="http://schemas.microsoft.com/office/powerpoint/2010/main" val="330031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C6358-3438-4BC8-9851-E66B56A7526D}" type="datetimeFigureOut">
              <a:rPr lang="en-US" smtClean="0"/>
              <a:pPr/>
              <a:t>6/19/2017</a:t>
            </a:fld>
            <a:endParaRPr lang="en-US" dirty="0"/>
          </a:p>
        </p:txBody>
      </p:sp>
      <p:sp>
        <p:nvSpPr>
          <p:cNvPr id="3" name="Footer Placeholder 2"/>
          <p:cNvSpPr>
            <a:spLocks noGrp="1"/>
          </p:cNvSpPr>
          <p:nvPr>
            <p:ph type="ftr" sz="quarter" idx="11"/>
          </p:nvPr>
        </p:nvSpPr>
        <p:spPr>
          <a:xfrm>
            <a:off x="1443491" y="157858"/>
            <a:ext cx="4034004" cy="309201"/>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EF1273A4-F913-4045-9F99-E6F83D577D64}" type="slidenum">
              <a:rPr lang="en-US" smtClean="0"/>
              <a:pPr/>
              <a:t>‹#›</a:t>
            </a:fld>
            <a:endParaRPr lang="en-US" dirty="0"/>
          </a:p>
        </p:txBody>
      </p:sp>
    </p:spTree>
    <p:extLst>
      <p:ext uri="{BB962C8B-B14F-4D97-AF65-F5344CB8AC3E}">
        <p14:creationId xmlns:p14="http://schemas.microsoft.com/office/powerpoint/2010/main" val="3047800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22C6358-3438-4BC8-9851-E66B56A7526D}" type="datetimeFigureOut">
              <a:rPr lang="en-US" smtClean="0"/>
              <a:pPr/>
              <a:t>6/19/2017</a:t>
            </a:fld>
            <a:endParaRPr lang="en-US" dirty="0"/>
          </a:p>
        </p:txBody>
      </p:sp>
      <p:sp>
        <p:nvSpPr>
          <p:cNvPr id="6" name="Footer Placeholder 5"/>
          <p:cNvSpPr>
            <a:spLocks noGrp="1"/>
          </p:cNvSpPr>
          <p:nvPr>
            <p:ph type="ftr" sz="quarter" idx="11"/>
          </p:nvPr>
        </p:nvSpPr>
        <p:spPr>
          <a:xfrm>
            <a:off x="1443491" y="157858"/>
            <a:ext cx="4034004" cy="309201"/>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F1273A4-F913-4045-9F99-E6F83D577D64}" type="slidenum">
              <a:rPr lang="en-US" smtClean="0"/>
              <a:pPr/>
              <a:t>‹#›</a:t>
            </a:fld>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1252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322C6358-3438-4BC8-9851-E66B56A7526D}" type="datetimeFigureOut">
              <a:rPr lang="en-US" smtClean="0"/>
              <a:pPr/>
              <a:t>6/19/2017</a:t>
            </a:fld>
            <a:endParaRPr lang="en-US" dirty="0"/>
          </a:p>
        </p:txBody>
      </p:sp>
      <p:sp>
        <p:nvSpPr>
          <p:cNvPr id="6" name="Footer Placeholder 5"/>
          <p:cNvSpPr>
            <a:spLocks noGrp="1"/>
          </p:cNvSpPr>
          <p:nvPr>
            <p:ph type="ftr" sz="quarter" idx="11"/>
          </p:nvPr>
        </p:nvSpPr>
        <p:spPr>
          <a:xfrm>
            <a:off x="1437530" y="318641"/>
            <a:ext cx="3251553" cy="320931"/>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EF1273A4-F913-4045-9F99-E6F83D577D64}" type="slidenum">
              <a:rPr lang="en-US" smtClean="0"/>
              <a:pPr/>
              <a:t>‹#›</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5124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66700" y="261488"/>
            <a:ext cx="8610599" cy="630936"/>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66700" y="892424"/>
            <a:ext cx="8610599" cy="50491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775708" y="33333"/>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22C6358-3438-4BC8-9851-E66B56A7526D}" type="datetimeFigureOut">
              <a:rPr lang="en-US" smtClean="0"/>
              <a:pPr/>
              <a:t>6/19/2017</a:t>
            </a:fld>
            <a:endParaRPr lang="en-US" dirty="0"/>
          </a:p>
        </p:txBody>
      </p:sp>
      <p:sp>
        <p:nvSpPr>
          <p:cNvPr id="7" name="Rectangle 6"/>
          <p:cNvSpPr/>
          <p:nvPr userDrawn="1"/>
        </p:nvSpPr>
        <p:spPr>
          <a:xfrm>
            <a:off x="0" y="6296800"/>
            <a:ext cx="9060873" cy="365760"/>
          </a:xfrm>
          <a:prstGeom prst="rect">
            <a:avLst/>
          </a:prstGeom>
          <a:solidFill>
            <a:srgbClr val="8C8786"/>
          </a:solidFill>
          <a:ln>
            <a:solidFill>
              <a:srgbClr val="FE00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www.wiscar.org</a:t>
            </a:r>
          </a:p>
        </p:txBody>
      </p:sp>
      <p:pic>
        <p:nvPicPr>
          <p:cNvPr id="11"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08975" y="5987123"/>
            <a:ext cx="835025"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190500" y="6204509"/>
            <a:ext cx="795746" cy="503578"/>
          </a:xfrm>
          <a:prstGeom prst="rect">
            <a:avLst/>
          </a:prstGeom>
        </p:spPr>
        <p:txBody>
          <a:bodyPr vert="horz" lIns="91440" tIns="45720" rIns="91440" bIns="45720" rtlCol="0" anchor="t"/>
          <a:lstStyle>
            <a:lvl1pPr algn="r">
              <a:defRPr sz="2800">
                <a:solidFill>
                  <a:srgbClr val="FE00FE"/>
                </a:solidFill>
              </a:defRPr>
            </a:lvl1pPr>
          </a:lstStyle>
          <a:p>
            <a:fld id="{EF1273A4-F913-4045-9F99-E6F83D577D64}" type="slidenum">
              <a:rPr lang="en-US" smtClean="0"/>
              <a:pPr/>
              <a:t>‹#›</a:t>
            </a:fld>
            <a:endParaRPr lang="en-US" dirty="0"/>
          </a:p>
        </p:txBody>
      </p:sp>
    </p:spTree>
    <p:extLst>
      <p:ext uri="{BB962C8B-B14F-4D97-AF65-F5344CB8AC3E}">
        <p14:creationId xmlns:p14="http://schemas.microsoft.com/office/powerpoint/2010/main" val="839400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rgbClr val="FE00FE"/>
        </a:buClr>
        <a:buSzPct val="100000"/>
        <a:buFont typeface="Gill Sans MT" panose="020B0502020104020203"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rgbClr val="FE00FE"/>
        </a:buClr>
        <a:buSzPct val="100000"/>
        <a:buFont typeface="Gill Sans MT" panose="020B0502020104020203"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rgbClr val="FE00FE"/>
        </a:buClr>
        <a:buSzPct val="100000"/>
        <a:buFont typeface="Gill Sans MT" panose="020B0502020104020203"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rgbClr val="FE00FE"/>
        </a:buClr>
        <a:buSzPct val="100000"/>
        <a:buFont typeface="Gill Sans MT" panose="020B0502020104020203"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rgbClr val="FE00FE"/>
        </a:buClr>
        <a:buSzPct val="100000"/>
        <a:buFont typeface="Gill Sans MT" panose="020B0502020104020203"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wiscar.org/"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533" y="2532824"/>
            <a:ext cx="7474508" cy="2541431"/>
          </a:xfrm>
        </p:spPr>
        <p:txBody>
          <a:bodyPr>
            <a:normAutofit/>
          </a:bodyPr>
          <a:lstStyle/>
          <a:p>
            <a:pPr algn="ctr"/>
            <a:r>
              <a:rPr lang="en-US" sz="4800" dirty="0"/>
              <a:t>TAKING ADVANTAGE OF MENTORING NETWORKS</a:t>
            </a:r>
          </a:p>
        </p:txBody>
      </p:sp>
      <p:sp>
        <p:nvSpPr>
          <p:cNvPr id="3" name="Subtitle 2"/>
          <p:cNvSpPr>
            <a:spLocks noGrp="1"/>
          </p:cNvSpPr>
          <p:nvPr>
            <p:ph type="subTitle" idx="1"/>
          </p:nvPr>
        </p:nvSpPr>
        <p:spPr>
          <a:xfrm>
            <a:off x="841534" y="5092012"/>
            <a:ext cx="7474507" cy="1129174"/>
          </a:xfrm>
        </p:spPr>
        <p:txBody>
          <a:bodyPr>
            <a:normAutofit fontScale="55000" lnSpcReduction="20000"/>
          </a:bodyPr>
          <a:lstStyle/>
          <a:p>
            <a:pPr algn="ctr"/>
            <a:r>
              <a:rPr lang="en-US" dirty="0"/>
              <a:t>Amina oyagbola</a:t>
            </a:r>
          </a:p>
          <a:p>
            <a:pPr algn="ctr"/>
            <a:r>
              <a:rPr lang="en-US" dirty="0"/>
              <a:t>Founder, wiscar</a:t>
            </a:r>
          </a:p>
          <a:p>
            <a:pPr algn="ctr"/>
            <a:r>
              <a:rPr lang="en-US" dirty="0"/>
              <a:t>Managing consultant, akms consulting ltd</a:t>
            </a:r>
          </a:p>
          <a:p>
            <a:pPr algn="ctr"/>
            <a:r>
              <a:rPr lang="en-US" dirty="0"/>
              <a:t>.</a:t>
            </a:r>
          </a:p>
          <a:p>
            <a:pPr algn="ct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351"/>
            <a:ext cx="9157574" cy="3047999"/>
          </a:xfrm>
          <a:prstGeom prst="rect">
            <a:avLst/>
          </a:prstGeom>
        </p:spPr>
      </p:pic>
      <p:sp>
        <p:nvSpPr>
          <p:cNvPr id="4" name="TextBox 3"/>
          <p:cNvSpPr txBox="1"/>
          <p:nvPr/>
        </p:nvSpPr>
        <p:spPr>
          <a:xfrm>
            <a:off x="1" y="5284922"/>
            <a:ext cx="2355742" cy="1015663"/>
          </a:xfrm>
          <a:prstGeom prst="rect">
            <a:avLst/>
          </a:prstGeom>
          <a:noFill/>
        </p:spPr>
        <p:txBody>
          <a:bodyPr wrap="square" rtlCol="0">
            <a:spAutoFit/>
          </a:bodyPr>
          <a:lstStyle/>
          <a:p>
            <a:r>
              <a:rPr lang="en-US" sz="1200" dirty="0"/>
              <a:t>A Presentation for the </a:t>
            </a:r>
            <a:r>
              <a:rPr lang="en-US" sz="1200" i="1" dirty="0"/>
              <a:t>EU Delegation to Nigeria</a:t>
            </a:r>
            <a:r>
              <a:rPr lang="en-US" sz="1200" dirty="0"/>
              <a:t> as part of efforts to </a:t>
            </a:r>
            <a:r>
              <a:rPr lang="en-US" sz="1200" b="1" dirty="0"/>
              <a:t>reduce institutional and cultural barriers for young women’s entrepreneurship</a:t>
            </a:r>
            <a:endParaRPr lang="en-US" sz="1200" dirty="0"/>
          </a:p>
        </p:txBody>
      </p:sp>
    </p:spTree>
    <p:extLst>
      <p:ext uri="{BB962C8B-B14F-4D97-AF65-F5344CB8AC3E}">
        <p14:creationId xmlns:p14="http://schemas.microsoft.com/office/powerpoint/2010/main" val="3120173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iscar">
            <a:hlinkClick r:id="rId2"/>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1007"/>
          <a:stretch/>
        </p:blipFill>
        <p:spPr bwMode="auto">
          <a:xfrm>
            <a:off x="2914650" y="240011"/>
            <a:ext cx="3811583" cy="2870123"/>
          </a:xfrm>
          <a:prstGeom prst="rect">
            <a:avLst/>
          </a:prstGeom>
          <a:noFill/>
          <a:ln>
            <a:noFill/>
          </a:ln>
        </p:spPr>
      </p:pic>
      <p:sp>
        <p:nvSpPr>
          <p:cNvPr id="4" name="Title 3"/>
          <p:cNvSpPr>
            <a:spLocks noGrp="1"/>
          </p:cNvSpPr>
          <p:nvPr>
            <p:ph type="title"/>
          </p:nvPr>
        </p:nvSpPr>
        <p:spPr/>
        <p:txBody>
          <a:bodyPr/>
          <a:lstStyle/>
          <a:p>
            <a:pPr algn="ctr"/>
            <a:r>
              <a:rPr lang="en-US" dirty="0"/>
              <a:t>THE WISCAR EXAMPLE</a:t>
            </a:r>
          </a:p>
        </p:txBody>
      </p:sp>
      <p:sp>
        <p:nvSpPr>
          <p:cNvPr id="5" name="Text Placeholder 4"/>
          <p:cNvSpPr>
            <a:spLocks noGrp="1"/>
          </p:cNvSpPr>
          <p:nvPr>
            <p:ph type="body" idx="1"/>
          </p:nvPr>
        </p:nvSpPr>
        <p:spPr>
          <a:xfrm>
            <a:off x="0" y="3806196"/>
            <a:ext cx="7060494" cy="2202718"/>
          </a:xfrm>
        </p:spPr>
        <p:txBody>
          <a:bodyPr>
            <a:normAutofit fontScale="85000" lnSpcReduction="20000"/>
          </a:bodyPr>
          <a:lstStyle/>
          <a:p>
            <a:endParaRPr lang="en-US" dirty="0"/>
          </a:p>
          <a:p>
            <a:endParaRPr lang="en-US" dirty="0"/>
          </a:p>
          <a:p>
            <a:endParaRPr lang="en-US" dirty="0"/>
          </a:p>
          <a:p>
            <a:endParaRPr lang="en-US" dirty="0"/>
          </a:p>
          <a:p>
            <a:endParaRPr lang="en-US" dirty="0"/>
          </a:p>
          <a:p>
            <a:r>
              <a:rPr lang="en-US" sz="2100" dirty="0"/>
              <a:t>Inspired by ALIWA</a:t>
            </a:r>
          </a:p>
        </p:txBody>
      </p:sp>
      <p:sp>
        <p:nvSpPr>
          <p:cNvPr id="2" name="Slide Number Placeholder 1"/>
          <p:cNvSpPr>
            <a:spLocks noGrp="1"/>
          </p:cNvSpPr>
          <p:nvPr>
            <p:ph type="sldNum" sz="quarter" idx="12"/>
          </p:nvPr>
        </p:nvSpPr>
        <p:spPr/>
        <p:txBody>
          <a:bodyPr/>
          <a:lstStyle/>
          <a:p>
            <a:fld id="{EF1273A4-F913-4045-9F99-E6F83D577D64}" type="slidenum">
              <a:rPr lang="en-US" smtClean="0"/>
              <a:pPr/>
              <a:t>10</a:t>
            </a:fld>
            <a:endParaRPr lang="en-US" dirty="0"/>
          </a:p>
        </p:txBody>
      </p:sp>
    </p:spTree>
    <p:extLst>
      <p:ext uri="{BB962C8B-B14F-4D97-AF65-F5344CB8AC3E}">
        <p14:creationId xmlns:p14="http://schemas.microsoft.com/office/powerpoint/2010/main" val="1455658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86286"/>
            <a:ext cx="8610599" cy="629396"/>
          </a:xfrm>
        </p:spPr>
        <p:txBody>
          <a:bodyPr/>
          <a:lstStyle/>
          <a:p>
            <a:r>
              <a:rPr lang="en-US" dirty="0"/>
              <a:t>ABOUT WISCAR</a:t>
            </a:r>
          </a:p>
        </p:txBody>
      </p:sp>
      <p:sp>
        <p:nvSpPr>
          <p:cNvPr id="5" name="Content Placeholder 4"/>
          <p:cNvSpPr>
            <a:spLocks noGrp="1"/>
          </p:cNvSpPr>
          <p:nvPr>
            <p:ph idx="1"/>
          </p:nvPr>
        </p:nvSpPr>
        <p:spPr/>
        <p:txBody>
          <a:bodyPr>
            <a:noAutofit/>
          </a:bodyPr>
          <a:lstStyle/>
          <a:p>
            <a:pPr>
              <a:lnSpc>
                <a:spcPct val="100000"/>
              </a:lnSpc>
            </a:pPr>
            <a:r>
              <a:rPr lang="en-US" sz="1600" dirty="0"/>
              <a:t>An NGO, founded in 2008 by Amina Oyagbola</a:t>
            </a:r>
          </a:p>
          <a:p>
            <a:pPr>
              <a:lnSpc>
                <a:spcPct val="100000"/>
              </a:lnSpc>
            </a:pPr>
            <a:r>
              <a:rPr lang="en-US" sz="1600" dirty="0"/>
              <a:t>WISCAR is a formidable mentoring network of successful professionals empowering women and facilitating a new chapter of the female experience in the workplace and business in Nigeria. </a:t>
            </a:r>
          </a:p>
          <a:p>
            <a:pPr>
              <a:lnSpc>
                <a:spcPct val="100000"/>
              </a:lnSpc>
            </a:pPr>
            <a:r>
              <a:rPr lang="en-GB" sz="1600" dirty="0"/>
              <a:t>The </a:t>
            </a:r>
            <a:r>
              <a:rPr lang="en-GB" sz="1600" b="1" dirty="0"/>
              <a:t>W.I.N with WISCAR Mentoring Programme </a:t>
            </a:r>
            <a:r>
              <a:rPr lang="en-GB" sz="1600" dirty="0"/>
              <a:t>is a 12-month Mentoring and training program in which mentors and mentees are selected and matched through a well-defined and robust process. A tried and tested Model that works and has become a reference point!</a:t>
            </a:r>
          </a:p>
          <a:p>
            <a:pPr>
              <a:lnSpc>
                <a:spcPct val="100000"/>
              </a:lnSpc>
            </a:pPr>
            <a:r>
              <a:rPr lang="en-US" sz="1600" dirty="0"/>
              <a:t>The </a:t>
            </a:r>
            <a:r>
              <a:rPr lang="en-GB" sz="1600" dirty="0"/>
              <a:t>12-month Mentoring program</a:t>
            </a:r>
            <a:r>
              <a:rPr lang="en-US" sz="1600" dirty="0"/>
              <a:t> includes a structured competency based development career program designed to enhance strong leadership skills, build individual capacity for personal mastery and improve overall workplace effectiveness.</a:t>
            </a:r>
          </a:p>
          <a:p>
            <a:pPr>
              <a:lnSpc>
                <a:spcPct val="100000"/>
              </a:lnSpc>
            </a:pPr>
            <a:r>
              <a:rPr lang="en-US" sz="1600" dirty="0"/>
              <a:t>As part of the program curriculum, the mentor is required to spend quality time through one-on-one sessions to share their experiences with the mentees mostly by face-to-face interaction and where not possible through the use of technology during the calendar year.  </a:t>
            </a:r>
          </a:p>
          <a:p>
            <a:pPr>
              <a:lnSpc>
                <a:spcPct val="100000"/>
              </a:lnSpc>
            </a:pPr>
            <a:r>
              <a:rPr lang="en-US" sz="1600" dirty="0"/>
              <a:t>Networking is a critical feature of the WISCAR program. It encourages and enables interactions amongst mentors, mentees and across both groups. It is a platform for mentees to network and connect with other professional women to build lifelong alliances and connections that enable progression and career success.</a:t>
            </a:r>
          </a:p>
          <a:p>
            <a:pPr>
              <a:lnSpc>
                <a:spcPct val="100000"/>
              </a:lnSpc>
            </a:pPr>
            <a:r>
              <a:rPr lang="en-US" sz="1600" dirty="0"/>
              <a:t>WISCAR creates endless possibilities for women and enables them to succeed.</a:t>
            </a:r>
          </a:p>
        </p:txBody>
      </p:sp>
      <p:sp>
        <p:nvSpPr>
          <p:cNvPr id="6" name="Slide Number Placeholder 5"/>
          <p:cNvSpPr>
            <a:spLocks noGrp="1"/>
          </p:cNvSpPr>
          <p:nvPr>
            <p:ph type="sldNum" sz="quarter" idx="12"/>
          </p:nvPr>
        </p:nvSpPr>
        <p:spPr/>
        <p:txBody>
          <a:bodyPr/>
          <a:lstStyle/>
          <a:p>
            <a:fld id="{EF1273A4-F913-4045-9F99-E6F83D577D64}" type="slidenum">
              <a:rPr lang="en-US" smtClean="0"/>
              <a:pPr/>
              <a:t>11</a:t>
            </a:fld>
            <a:endParaRPr lang="en-US" dirty="0"/>
          </a:p>
        </p:txBody>
      </p:sp>
    </p:spTree>
    <p:extLst>
      <p:ext uri="{BB962C8B-B14F-4D97-AF65-F5344CB8AC3E}">
        <p14:creationId xmlns:p14="http://schemas.microsoft.com/office/powerpoint/2010/main" val="4010883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86286"/>
            <a:ext cx="8610599" cy="629396"/>
          </a:xfrm>
        </p:spPr>
        <p:txBody>
          <a:bodyPr>
            <a:normAutofit fontScale="90000"/>
          </a:bodyPr>
          <a:lstStyle/>
          <a:p>
            <a:r>
              <a:rPr lang="en-US" dirty="0"/>
              <a:t>THE WISCAR MENTORING PROGRAMME</a:t>
            </a:r>
            <a:br>
              <a:rPr lang="en-US" dirty="0"/>
            </a:br>
            <a:endParaRPr lang="en-US" dirty="0"/>
          </a:p>
        </p:txBody>
      </p:sp>
      <p:sp>
        <p:nvSpPr>
          <p:cNvPr id="5" name="Content Placeholder 4"/>
          <p:cNvSpPr>
            <a:spLocks noGrp="1"/>
          </p:cNvSpPr>
          <p:nvPr>
            <p:ph idx="1"/>
          </p:nvPr>
        </p:nvSpPr>
        <p:spPr/>
        <p:txBody>
          <a:bodyPr>
            <a:normAutofit/>
          </a:bodyPr>
          <a:lstStyle/>
          <a:p>
            <a:r>
              <a:rPr lang="en-GB" sz="2400" dirty="0"/>
              <a:t>All Mentees are required to complete the approved WIN with WISCAR program requirements in a given calendar year to be certified for graduation. These present huge networking advantages and include the following: </a:t>
            </a:r>
            <a:endParaRPr lang="en-US" sz="2400" dirty="0"/>
          </a:p>
          <a:p>
            <a:pPr lvl="1"/>
            <a:r>
              <a:rPr lang="en-GB" sz="1800" dirty="0"/>
              <a:t>Three Career Seminars- WISCAR School of Excellence</a:t>
            </a:r>
          </a:p>
          <a:p>
            <a:pPr lvl="1"/>
            <a:r>
              <a:rPr lang="en-GB" sz="1800" dirty="0"/>
              <a:t>4 Face to Face Meetings (technology may be deployed) </a:t>
            </a:r>
            <a:endParaRPr lang="en-US" sz="1800" dirty="0"/>
          </a:p>
          <a:p>
            <a:pPr lvl="1"/>
            <a:r>
              <a:rPr lang="en-GB" sz="1800" dirty="0"/>
              <a:t>4 Book Reviews</a:t>
            </a:r>
            <a:endParaRPr lang="en-US" sz="1800" dirty="0"/>
          </a:p>
          <a:p>
            <a:pPr lvl="1"/>
            <a:r>
              <a:rPr lang="en-GB" sz="1800" dirty="0"/>
              <a:t>2 Book Readings with subject matter experts</a:t>
            </a:r>
            <a:endParaRPr lang="en-US" sz="1800" dirty="0"/>
          </a:p>
          <a:p>
            <a:pPr lvl="1"/>
            <a:r>
              <a:rPr lang="en-GB" sz="1800" dirty="0"/>
              <a:t>3 Mentoring Circles (Meet-A-WISCAR &amp; Speed Mentoring)</a:t>
            </a:r>
            <a:endParaRPr lang="en-US" sz="1800" dirty="0"/>
          </a:p>
          <a:p>
            <a:pPr lvl="1"/>
            <a:r>
              <a:rPr lang="en-GB" sz="1800" dirty="0"/>
              <a:t>Mid Programme Review</a:t>
            </a:r>
            <a:endParaRPr lang="en-US" sz="1800" dirty="0"/>
          </a:p>
          <a:p>
            <a:pPr lvl="1"/>
            <a:r>
              <a:rPr lang="en-GB" sz="1800" dirty="0"/>
              <a:t>Complete End of Programme Evaluation</a:t>
            </a:r>
            <a:endParaRPr lang="en-US" sz="1800" dirty="0"/>
          </a:p>
          <a:p>
            <a:pPr lvl="1"/>
            <a:r>
              <a:rPr lang="en-GB" sz="1800" dirty="0"/>
              <a:t>Graduation/Induction Ceremony @ Annual Leadership&amp; Mentoring Event</a:t>
            </a:r>
            <a:endParaRPr lang="en-US" sz="1800" dirty="0"/>
          </a:p>
        </p:txBody>
      </p:sp>
      <p:sp>
        <p:nvSpPr>
          <p:cNvPr id="3" name="Slide Number Placeholder 2"/>
          <p:cNvSpPr>
            <a:spLocks noGrp="1"/>
          </p:cNvSpPr>
          <p:nvPr>
            <p:ph type="sldNum" sz="quarter" idx="12"/>
          </p:nvPr>
        </p:nvSpPr>
        <p:spPr/>
        <p:txBody>
          <a:bodyPr/>
          <a:lstStyle/>
          <a:p>
            <a:fld id="{EF1273A4-F913-4045-9F99-E6F83D577D64}" type="slidenum">
              <a:rPr lang="en-US" smtClean="0"/>
              <a:pPr/>
              <a:t>12</a:t>
            </a:fld>
            <a:endParaRPr lang="en-US" dirty="0"/>
          </a:p>
        </p:txBody>
      </p:sp>
    </p:spTree>
    <p:extLst>
      <p:ext uri="{BB962C8B-B14F-4D97-AF65-F5344CB8AC3E}">
        <p14:creationId xmlns:p14="http://schemas.microsoft.com/office/powerpoint/2010/main" val="476119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373" y="145759"/>
            <a:ext cx="8610599" cy="629396"/>
          </a:xfrm>
        </p:spPr>
        <p:txBody>
          <a:bodyPr>
            <a:normAutofit/>
          </a:bodyPr>
          <a:lstStyle/>
          <a:p>
            <a:r>
              <a:rPr lang="en-US" sz="2800" dirty="0"/>
              <a:t>THE EXPANDING WISCAR MENTORING NETWORK</a:t>
            </a:r>
          </a:p>
        </p:txBody>
      </p:sp>
      <p:sp>
        <p:nvSpPr>
          <p:cNvPr id="3" name="Content Placeholder 2"/>
          <p:cNvSpPr>
            <a:spLocks noGrp="1"/>
          </p:cNvSpPr>
          <p:nvPr>
            <p:ph idx="1"/>
          </p:nvPr>
        </p:nvSpPr>
        <p:spPr/>
        <p:txBody>
          <a:bodyPr/>
          <a:lstStyle/>
          <a:p>
            <a:endParaRPr lang="en-US" dirty="0"/>
          </a:p>
        </p:txBody>
      </p:sp>
      <p:grpSp>
        <p:nvGrpSpPr>
          <p:cNvPr id="16" name="Group 15"/>
          <p:cNvGrpSpPr/>
          <p:nvPr/>
        </p:nvGrpSpPr>
        <p:grpSpPr>
          <a:xfrm>
            <a:off x="829792" y="1050878"/>
            <a:ext cx="8047507" cy="5086451"/>
            <a:chOff x="685800" y="885825"/>
            <a:chExt cx="7484413" cy="5068368"/>
          </a:xfrm>
          <a:solidFill>
            <a:srgbClr val="8C8786"/>
          </a:solidFill>
        </p:grpSpPr>
        <p:sp>
          <p:nvSpPr>
            <p:cNvPr id="17" name="Hexagon 16"/>
            <p:cNvSpPr/>
            <p:nvPr/>
          </p:nvSpPr>
          <p:spPr>
            <a:xfrm>
              <a:off x="2133600" y="1695450"/>
              <a:ext cx="1748487" cy="1524000"/>
            </a:xfrm>
            <a:prstGeom prst="hexagon">
              <a:avLst/>
            </a:prstGeom>
            <a:grp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600" b="1" dirty="0">
                  <a:solidFill>
                    <a:schemeClr val="tx1"/>
                  </a:solidFill>
                </a:rPr>
                <a:t>Patrons</a:t>
              </a:r>
            </a:p>
          </p:txBody>
        </p:sp>
        <p:sp>
          <p:nvSpPr>
            <p:cNvPr id="18" name="Hexagon 17"/>
            <p:cNvSpPr/>
            <p:nvPr/>
          </p:nvSpPr>
          <p:spPr>
            <a:xfrm>
              <a:off x="685800" y="2524125"/>
              <a:ext cx="1748487" cy="1371600"/>
            </a:xfrm>
            <a:prstGeom prst="hexagon">
              <a:avLst/>
            </a:prstGeom>
            <a:grp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 tIns="45720" rIns="18288" bIns="45720" numCol="1" spcCol="0" rtlCol="0" fromWordArt="0" anchor="ctr" anchorCtr="0" forceAA="0" compatLnSpc="1">
              <a:prstTxWarp prst="textNoShape">
                <a:avLst/>
              </a:prstTxWarp>
              <a:noAutofit/>
            </a:bodyPr>
            <a:lstStyle/>
            <a:p>
              <a:pPr algn="ctr"/>
              <a:r>
                <a:rPr lang="en-US" sz="1600" b="1" dirty="0">
                  <a:solidFill>
                    <a:schemeClr val="tx1"/>
                  </a:solidFill>
                </a:rPr>
                <a:t>Sponsors/</a:t>
              </a:r>
            </a:p>
            <a:p>
              <a:pPr algn="ctr"/>
              <a:r>
                <a:rPr lang="en-US" sz="1600" b="1" dirty="0">
                  <a:solidFill>
                    <a:schemeClr val="tx1"/>
                  </a:solidFill>
                </a:rPr>
                <a:t>Donors</a:t>
              </a:r>
              <a:endParaRPr lang="en-US" sz="1100" dirty="0">
                <a:solidFill>
                  <a:schemeClr val="tx1"/>
                </a:solidFill>
              </a:endParaRPr>
            </a:p>
          </p:txBody>
        </p:sp>
        <p:sp>
          <p:nvSpPr>
            <p:cNvPr id="19" name="Hexagon 18"/>
            <p:cNvSpPr/>
            <p:nvPr/>
          </p:nvSpPr>
          <p:spPr>
            <a:xfrm>
              <a:off x="685800" y="3962400"/>
              <a:ext cx="1748487" cy="1371600"/>
            </a:xfrm>
            <a:prstGeom prst="hexagon">
              <a:avLst/>
            </a:prstGeom>
            <a:grp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 tIns="45720" rIns="18288" bIns="45720" numCol="1" spcCol="0" rtlCol="0" fromWordArt="0" anchor="ctr" anchorCtr="0" forceAA="0" compatLnSpc="1">
              <a:prstTxWarp prst="textNoShape">
                <a:avLst/>
              </a:prstTxWarp>
              <a:noAutofit/>
            </a:bodyPr>
            <a:lstStyle/>
            <a:p>
              <a:pPr algn="ctr"/>
              <a:r>
                <a:rPr lang="en-US" sz="1600" b="1" dirty="0">
                  <a:solidFill>
                    <a:schemeClr val="tx1"/>
                  </a:solidFill>
                </a:rPr>
                <a:t>Alumni</a:t>
              </a:r>
            </a:p>
          </p:txBody>
        </p:sp>
        <p:sp>
          <p:nvSpPr>
            <p:cNvPr id="20" name="Hexagon 19"/>
            <p:cNvSpPr/>
            <p:nvPr/>
          </p:nvSpPr>
          <p:spPr>
            <a:xfrm>
              <a:off x="2133600" y="3124200"/>
              <a:ext cx="1748487" cy="1524000"/>
            </a:xfrm>
            <a:prstGeom prst="hexagon">
              <a:avLst/>
            </a:prstGeom>
            <a:solidFill>
              <a:srgbClr val="FE00FE"/>
            </a:solid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600" b="1" dirty="0">
                  <a:solidFill>
                    <a:schemeClr val="bg1"/>
                  </a:solidFill>
                </a:rPr>
                <a:t>Mentees</a:t>
              </a:r>
            </a:p>
          </p:txBody>
        </p:sp>
        <p:sp>
          <p:nvSpPr>
            <p:cNvPr id="21" name="Hexagon 20"/>
            <p:cNvSpPr/>
            <p:nvPr/>
          </p:nvSpPr>
          <p:spPr>
            <a:xfrm>
              <a:off x="2114370" y="4724400"/>
              <a:ext cx="1748487" cy="1229793"/>
            </a:xfrm>
            <a:prstGeom prst="hexagon">
              <a:avLst/>
            </a:prstGeom>
            <a:grp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600" b="1" dirty="0">
                  <a:solidFill>
                    <a:schemeClr val="tx1"/>
                  </a:solidFill>
                </a:rPr>
                <a:t>Partners</a:t>
              </a:r>
            </a:p>
            <a:p>
              <a:pPr algn="ctr"/>
              <a:r>
                <a:rPr lang="en-US" sz="1600" b="1" dirty="0">
                  <a:solidFill>
                    <a:schemeClr val="tx1"/>
                  </a:solidFill>
                </a:rPr>
                <a:t>Faculty</a:t>
              </a:r>
            </a:p>
            <a:p>
              <a:pPr algn="ctr"/>
              <a:r>
                <a:rPr lang="en-US" sz="1600" b="1" dirty="0">
                  <a:solidFill>
                    <a:schemeClr val="tx1"/>
                  </a:solidFill>
                </a:rPr>
                <a:t>Media</a:t>
              </a:r>
            </a:p>
            <a:p>
              <a:pPr algn="ctr"/>
              <a:r>
                <a:rPr lang="en-US" sz="1600" b="1" dirty="0">
                  <a:solidFill>
                    <a:schemeClr val="tx1"/>
                  </a:solidFill>
                </a:rPr>
                <a:t>Govt</a:t>
              </a:r>
            </a:p>
          </p:txBody>
        </p:sp>
        <p:sp>
          <p:nvSpPr>
            <p:cNvPr id="22" name="Hexagon 21"/>
            <p:cNvSpPr/>
            <p:nvPr/>
          </p:nvSpPr>
          <p:spPr>
            <a:xfrm>
              <a:off x="3578438" y="3933825"/>
              <a:ext cx="1748487" cy="1400175"/>
            </a:xfrm>
            <a:prstGeom prst="hexagon">
              <a:avLst/>
            </a:prstGeom>
            <a:grp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600" b="1" dirty="0">
                  <a:solidFill>
                    <a:schemeClr val="tx1"/>
                  </a:solidFill>
                </a:rPr>
                <a:t>Mentors</a:t>
              </a:r>
            </a:p>
          </p:txBody>
        </p:sp>
        <p:sp>
          <p:nvSpPr>
            <p:cNvPr id="23" name="Hexagon 22"/>
            <p:cNvSpPr/>
            <p:nvPr/>
          </p:nvSpPr>
          <p:spPr>
            <a:xfrm>
              <a:off x="3597668" y="2422335"/>
              <a:ext cx="1748487" cy="1524000"/>
            </a:xfrm>
            <a:prstGeom prst="hexagon">
              <a:avLst/>
            </a:prstGeom>
            <a:grp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600" b="1" dirty="0">
                  <a:solidFill>
                    <a:schemeClr val="tx1"/>
                  </a:solidFill>
                </a:rPr>
                <a:t>Volunteers</a:t>
              </a:r>
            </a:p>
          </p:txBody>
        </p:sp>
        <p:sp>
          <p:nvSpPr>
            <p:cNvPr id="24" name="Hexagon 23"/>
            <p:cNvSpPr/>
            <p:nvPr/>
          </p:nvSpPr>
          <p:spPr>
            <a:xfrm>
              <a:off x="3550590" y="885825"/>
              <a:ext cx="1748487" cy="1524000"/>
            </a:xfrm>
            <a:prstGeom prst="hexagon">
              <a:avLst/>
            </a:prstGeom>
            <a:grp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600" b="1" dirty="0">
                  <a:solidFill>
                    <a:schemeClr val="tx1"/>
                  </a:solidFill>
                </a:rPr>
                <a:t> Board of Directors</a:t>
              </a:r>
            </a:p>
          </p:txBody>
        </p:sp>
        <p:sp>
          <p:nvSpPr>
            <p:cNvPr id="25" name="Hexagon 24"/>
            <p:cNvSpPr/>
            <p:nvPr/>
          </p:nvSpPr>
          <p:spPr>
            <a:xfrm>
              <a:off x="4993156" y="1627533"/>
              <a:ext cx="1748487" cy="1524000"/>
            </a:xfrm>
            <a:prstGeom prst="hexagon">
              <a:avLst/>
            </a:prstGeom>
            <a:grp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600" b="1" dirty="0">
                  <a:solidFill>
                    <a:schemeClr val="tx1"/>
                  </a:solidFill>
                </a:rPr>
                <a:t>Advisory Board</a:t>
              </a:r>
            </a:p>
          </p:txBody>
        </p:sp>
        <p:sp>
          <p:nvSpPr>
            <p:cNvPr id="26" name="Hexagon 25"/>
            <p:cNvSpPr/>
            <p:nvPr/>
          </p:nvSpPr>
          <p:spPr>
            <a:xfrm>
              <a:off x="5007008" y="3192117"/>
              <a:ext cx="1748487" cy="1456083"/>
            </a:xfrm>
            <a:prstGeom prst="hexagon">
              <a:avLst/>
            </a:prstGeom>
            <a:grp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600" b="1" dirty="0">
                  <a:solidFill>
                    <a:schemeClr val="tx1"/>
                  </a:solidFill>
                </a:rPr>
                <a:t>Staff</a:t>
              </a:r>
            </a:p>
          </p:txBody>
        </p:sp>
        <p:sp>
          <p:nvSpPr>
            <p:cNvPr id="27" name="Hexagon 26"/>
            <p:cNvSpPr/>
            <p:nvPr/>
          </p:nvSpPr>
          <p:spPr>
            <a:xfrm>
              <a:off x="6421726" y="2412810"/>
              <a:ext cx="1748487" cy="1524000"/>
            </a:xfrm>
            <a:prstGeom prst="hexagon">
              <a:avLst/>
            </a:prstGeom>
            <a:grpFill/>
            <a:ln w="7620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9144" rIns="9144" rtlCol="0" anchor="ctr"/>
            <a:lstStyle/>
            <a:p>
              <a:pPr algn="ctr"/>
              <a:r>
                <a:rPr lang="en-US" sz="1600" b="1" dirty="0">
                  <a:solidFill>
                    <a:schemeClr val="tx1">
                      <a:lumMod val="95000"/>
                      <a:lumOff val="5000"/>
                    </a:schemeClr>
                  </a:solidFill>
                </a:rPr>
                <a:t>Sub Committees</a:t>
              </a:r>
            </a:p>
          </p:txBody>
        </p:sp>
      </p:grpSp>
      <p:sp>
        <p:nvSpPr>
          <p:cNvPr id="28" name="Slide Number Placeholder 27"/>
          <p:cNvSpPr>
            <a:spLocks noGrp="1"/>
          </p:cNvSpPr>
          <p:nvPr>
            <p:ph type="sldNum" sz="quarter" idx="12"/>
          </p:nvPr>
        </p:nvSpPr>
        <p:spPr/>
        <p:txBody>
          <a:bodyPr/>
          <a:lstStyle/>
          <a:p>
            <a:fld id="{EF1273A4-F913-4045-9F99-E6F83D577D64}" type="slidenum">
              <a:rPr lang="en-US" smtClean="0"/>
              <a:pPr/>
              <a:t>13</a:t>
            </a:fld>
            <a:endParaRPr lang="en-US" dirty="0"/>
          </a:p>
        </p:txBody>
      </p:sp>
    </p:spTree>
    <p:extLst>
      <p:ext uri="{BB962C8B-B14F-4D97-AF65-F5344CB8AC3E}">
        <p14:creationId xmlns:p14="http://schemas.microsoft.com/office/powerpoint/2010/main" val="2523468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1" y="168463"/>
            <a:ext cx="8610599" cy="629396"/>
          </a:xfrm>
        </p:spPr>
        <p:txBody>
          <a:bodyPr/>
          <a:lstStyle/>
          <a:p>
            <a:r>
              <a:rPr lang="en-US" dirty="0"/>
              <a:t>THE IMPACT OF THE WISCAR NETWORK</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70913605"/>
              </p:ext>
            </p:extLst>
          </p:nvPr>
        </p:nvGraphicFramePr>
        <p:xfrm>
          <a:off x="-641445" y="797859"/>
          <a:ext cx="10413242" cy="5439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423318" y="2890391"/>
            <a:ext cx="4297364" cy="1077218"/>
          </a:xfrm>
          <a:prstGeom prst="rect">
            <a:avLst/>
          </a:prstGeom>
          <a:noFill/>
        </p:spPr>
        <p:txBody>
          <a:bodyPr wrap="square" rtlCol="0">
            <a:spAutoFit/>
          </a:bodyPr>
          <a:lstStyle/>
          <a:p>
            <a:pPr algn="ctr"/>
            <a:r>
              <a:rPr lang="en-GB" sz="3200" b="1" dirty="0">
                <a:solidFill>
                  <a:srgbClr val="5C5958"/>
                </a:solidFill>
              </a:rPr>
              <a:t>WIN WITH WISCAR Mentoring Journey</a:t>
            </a:r>
          </a:p>
        </p:txBody>
      </p:sp>
      <p:sp>
        <p:nvSpPr>
          <p:cNvPr id="7" name="Slide Number Placeholder 6"/>
          <p:cNvSpPr>
            <a:spLocks noGrp="1"/>
          </p:cNvSpPr>
          <p:nvPr>
            <p:ph type="sldNum" sz="quarter" idx="12"/>
          </p:nvPr>
        </p:nvSpPr>
        <p:spPr/>
        <p:txBody>
          <a:bodyPr/>
          <a:lstStyle/>
          <a:p>
            <a:fld id="{EF1273A4-F913-4045-9F99-E6F83D577D64}" type="slidenum">
              <a:rPr lang="en-US" smtClean="0"/>
              <a:pPr/>
              <a:t>14</a:t>
            </a:fld>
            <a:endParaRPr lang="en-US" dirty="0"/>
          </a:p>
        </p:txBody>
      </p:sp>
    </p:spTree>
    <p:extLst>
      <p:ext uri="{BB962C8B-B14F-4D97-AF65-F5344CB8AC3E}">
        <p14:creationId xmlns:p14="http://schemas.microsoft.com/office/powerpoint/2010/main" val="2397033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86286"/>
            <a:ext cx="8610599" cy="629396"/>
          </a:xfrm>
        </p:spPr>
        <p:txBody>
          <a:bodyPr>
            <a:noAutofit/>
          </a:bodyPr>
          <a:lstStyle/>
          <a:p>
            <a:r>
              <a:rPr lang="en-US" sz="2400" dirty="0"/>
              <a:t>TAKING ADVANTAGE OF THE WISCAR MENTORING NETWORK</a:t>
            </a:r>
          </a:p>
        </p:txBody>
      </p:sp>
      <p:sp>
        <p:nvSpPr>
          <p:cNvPr id="3" name="Content Placeholder 2"/>
          <p:cNvSpPr>
            <a:spLocks noGrp="1"/>
          </p:cNvSpPr>
          <p:nvPr>
            <p:ph idx="1"/>
          </p:nvPr>
        </p:nvSpPr>
        <p:spPr/>
        <p:txBody>
          <a:bodyPr>
            <a:noAutofit/>
          </a:bodyPr>
          <a:lstStyle/>
          <a:p>
            <a:pPr>
              <a:lnSpc>
                <a:spcPct val="100000"/>
              </a:lnSpc>
            </a:pPr>
            <a:r>
              <a:rPr lang="en-US" sz="1600" b="1" dirty="0"/>
              <a:t>KEY BENEFITS</a:t>
            </a:r>
            <a:r>
              <a:rPr lang="en-US" sz="1600" dirty="0"/>
              <a:t>: A focused Group of successful and experienced professionals, who serve as role models in their fields, committed to the development and empowerment of women and nation building through mentoring. A strong support network for mentees and mentors.</a:t>
            </a:r>
          </a:p>
          <a:p>
            <a:pPr>
              <a:lnSpc>
                <a:spcPct val="100000"/>
              </a:lnSpc>
            </a:pPr>
            <a:r>
              <a:rPr lang="en-US" sz="1600" dirty="0"/>
              <a:t>153 young professional women mentored directly through its intensive 12 month program.   </a:t>
            </a:r>
          </a:p>
          <a:p>
            <a:pPr>
              <a:lnSpc>
                <a:spcPct val="100000"/>
              </a:lnSpc>
            </a:pPr>
            <a:r>
              <a:rPr lang="en-US" sz="1600" dirty="0"/>
              <a:t>5000 young and aspiring women developed through its high-quality training programs at the WISCAR School of Excellence in partnership with Habiba Balogun Consulting who delivers the HBC Series which provides structured competency based development career seminars.</a:t>
            </a:r>
          </a:p>
          <a:p>
            <a:pPr>
              <a:lnSpc>
                <a:spcPct val="100000"/>
              </a:lnSpc>
            </a:pPr>
            <a:r>
              <a:rPr lang="en-US" sz="1600" dirty="0"/>
              <a:t>A growing and progressive WISCAR Community and ALUMNI network mentoring others</a:t>
            </a:r>
          </a:p>
          <a:p>
            <a:pPr lvl="0">
              <a:lnSpc>
                <a:spcPct val="100000"/>
              </a:lnSpc>
            </a:pPr>
            <a:r>
              <a:rPr lang="en-US" sz="1600" dirty="0"/>
              <a:t>Members of the WISCAR Advisory Board/Mentors/Speakers are very accomplished and continue to inspire others by their achievements. Ms. Funke Opeke-CEO Main One ( Africa Tech Award), Mrs. Hajara Adeola- CEO Lotus Capital (Africa Deal of the Year), Mrs. Maryam Uwais-SA to the VP (McNulty Prize Laureatte) and the list goes on…</a:t>
            </a:r>
          </a:p>
          <a:p>
            <a:pPr lvl="0">
              <a:lnSpc>
                <a:spcPct val="100000"/>
              </a:lnSpc>
            </a:pPr>
            <a:r>
              <a:rPr lang="en-US" sz="1600" dirty="0"/>
              <a:t>WISCAR continually recognizes and celebrates successful women making an impact and presents the Distinguished WISCAR Award annually to showcase exemplars and learn from their experiences. They include:  Hon Justice </a:t>
            </a:r>
            <a:r>
              <a:rPr lang="en-US" sz="1600" dirty="0" err="1"/>
              <a:t>Aloma</a:t>
            </a:r>
            <a:r>
              <a:rPr lang="en-US" sz="1600" dirty="0"/>
              <a:t> Muhktar,  Ayo Obe, Oby Ezekwesili,  Ifueko Omoigui-Okuaru and Rear Admiral Itunuh Hutonu.</a:t>
            </a:r>
          </a:p>
        </p:txBody>
      </p:sp>
      <p:sp>
        <p:nvSpPr>
          <p:cNvPr id="6" name="Slide Number Placeholder 5"/>
          <p:cNvSpPr>
            <a:spLocks noGrp="1"/>
          </p:cNvSpPr>
          <p:nvPr>
            <p:ph type="sldNum" sz="quarter" idx="12"/>
          </p:nvPr>
        </p:nvSpPr>
        <p:spPr/>
        <p:txBody>
          <a:bodyPr/>
          <a:lstStyle/>
          <a:p>
            <a:fld id="{EF1273A4-F913-4045-9F99-E6F83D577D64}" type="slidenum">
              <a:rPr lang="en-US" smtClean="0"/>
              <a:pPr/>
              <a:t>15</a:t>
            </a:fld>
            <a:endParaRPr lang="en-US" dirty="0"/>
          </a:p>
        </p:txBody>
      </p:sp>
    </p:spTree>
    <p:extLst>
      <p:ext uri="{BB962C8B-B14F-4D97-AF65-F5344CB8AC3E}">
        <p14:creationId xmlns:p14="http://schemas.microsoft.com/office/powerpoint/2010/main" val="3287715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 y="186286"/>
            <a:ext cx="8610599" cy="629396"/>
          </a:xfrm>
        </p:spPr>
        <p:txBody>
          <a:bodyPr>
            <a:noAutofit/>
          </a:bodyPr>
          <a:lstStyle/>
          <a:p>
            <a:r>
              <a:rPr lang="en-US" sz="2400" dirty="0"/>
              <a:t>TAKING ADVANTAGE OF THE WISCAR MENTORING NETWORK – MENTEE ACHIEVEMENTS</a:t>
            </a:r>
          </a:p>
        </p:txBody>
      </p:sp>
      <p:sp>
        <p:nvSpPr>
          <p:cNvPr id="5" name="Content Placeholder 4"/>
          <p:cNvSpPr>
            <a:spLocks noGrp="1"/>
          </p:cNvSpPr>
          <p:nvPr>
            <p:ph idx="1"/>
          </p:nvPr>
        </p:nvSpPr>
        <p:spPr/>
        <p:txBody>
          <a:bodyPr>
            <a:normAutofit fontScale="70000" lnSpcReduction="20000"/>
          </a:bodyPr>
          <a:lstStyle/>
          <a:p>
            <a:r>
              <a:rPr lang="en-US" sz="2100" dirty="0"/>
              <a:t>Two WISCAR mentees were nominated for the 2013 YOUWIN! (Youth Enterprise with Innovation in Nigeria) Women Award. </a:t>
            </a:r>
          </a:p>
          <a:p>
            <a:r>
              <a:rPr lang="en-US" sz="2100" dirty="0"/>
              <a:t>A member of the WISCAR Alumni, Amara Agbim- CEO/Founder of the Nanny Academy was nominated for the Building Entrepreneurs Today (BET) Award and is now a fellow of the Cordes in 2016.</a:t>
            </a:r>
          </a:p>
          <a:p>
            <a:r>
              <a:rPr lang="en-US" sz="2100" dirty="0"/>
              <a:t>A WISCAR Alumnus is now the CEO/Founder of M.A.A Initiative- A social enterprise committed to clean environment and create wealth &amp; art from waste through the active involvement of young people (women and girls in communities) while also solving environmental issues and creating solutions to other social problems.</a:t>
            </a:r>
          </a:p>
          <a:p>
            <a:r>
              <a:rPr lang="en-US" sz="2100" dirty="0"/>
              <a:t>A 2014 mentee was selected to represent Nigeria in the 2014 International Lawyers of Africa (ILFA) program. </a:t>
            </a:r>
          </a:p>
          <a:p>
            <a:r>
              <a:rPr lang="en-US" sz="2100" dirty="0"/>
              <a:t>A mentee on the 2014 WIN-with-WISCAR Mentoring Programme progressed during the program year from being a class teacher to Head of School. The 2014 Mentees were inspired to write a book for WISCAR- Briefcases and Blenders!</a:t>
            </a:r>
          </a:p>
          <a:p>
            <a:r>
              <a:rPr lang="en-US" sz="2100" dirty="0"/>
              <a:t>A WISCAR Alumnus was selected as a global change leader and Fellow by the Coady International Institute.</a:t>
            </a:r>
          </a:p>
          <a:p>
            <a:r>
              <a:rPr lang="en-US" sz="2100" dirty="0"/>
              <a:t>A WISCAR Alumnus in 2016 received the coveted Chevening Scholarship award to pursue a one-year master’s at Leeds University, UK. Another progressed to Harvard for a Masters program in Law </a:t>
            </a:r>
          </a:p>
          <a:p>
            <a:endParaRPr lang="en-US" dirty="0"/>
          </a:p>
        </p:txBody>
      </p:sp>
      <p:sp>
        <p:nvSpPr>
          <p:cNvPr id="6" name="Slide Number Placeholder 5"/>
          <p:cNvSpPr>
            <a:spLocks noGrp="1"/>
          </p:cNvSpPr>
          <p:nvPr>
            <p:ph type="sldNum" sz="quarter" idx="12"/>
          </p:nvPr>
        </p:nvSpPr>
        <p:spPr/>
        <p:txBody>
          <a:bodyPr/>
          <a:lstStyle/>
          <a:p>
            <a:fld id="{EF1273A4-F913-4045-9F99-E6F83D577D64}" type="slidenum">
              <a:rPr lang="en-US" smtClean="0"/>
              <a:pPr/>
              <a:t>16</a:t>
            </a:fld>
            <a:endParaRPr lang="en-US" dirty="0"/>
          </a:p>
        </p:txBody>
      </p:sp>
    </p:spTree>
    <p:extLst>
      <p:ext uri="{BB962C8B-B14F-4D97-AF65-F5344CB8AC3E}">
        <p14:creationId xmlns:p14="http://schemas.microsoft.com/office/powerpoint/2010/main" val="3041242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86286"/>
            <a:ext cx="8610599" cy="629396"/>
          </a:xfrm>
        </p:spPr>
        <p:txBody>
          <a:bodyPr>
            <a:noAutofit/>
          </a:bodyPr>
          <a:lstStyle/>
          <a:p>
            <a:r>
              <a:rPr lang="en-US" sz="2400" dirty="0"/>
              <a:t>TAKING ADVANTAGE OF MENTORING NETWORKS – USEFUL TIPS</a:t>
            </a:r>
          </a:p>
        </p:txBody>
      </p:sp>
      <p:sp>
        <p:nvSpPr>
          <p:cNvPr id="3" name="Content Placeholder 2"/>
          <p:cNvSpPr>
            <a:spLocks noGrp="1"/>
          </p:cNvSpPr>
          <p:nvPr>
            <p:ph idx="1"/>
          </p:nvPr>
        </p:nvSpPr>
        <p:spPr/>
        <p:txBody>
          <a:bodyPr>
            <a:normAutofit fontScale="92500"/>
          </a:bodyPr>
          <a:lstStyle/>
          <a:p>
            <a:pPr marL="285750" indent="-285750">
              <a:buFont typeface="Arial" panose="020B0604020202020204" pitchFamily="34" charset="0"/>
              <a:buChar char="•"/>
            </a:pPr>
            <a:r>
              <a:rPr lang="en-GB" b="1" dirty="0"/>
              <a:t>Useful Platforms</a:t>
            </a:r>
            <a:r>
              <a:rPr lang="en-GB" dirty="0"/>
              <a:t>: Take advantage of women’s networks and other platforms. Join WISCAR, </a:t>
            </a:r>
            <a:r>
              <a:rPr lang="en-GB" dirty="0" smtClean="0"/>
              <a:t>WIMBIZ, other </a:t>
            </a:r>
            <a:r>
              <a:rPr lang="en-GB" dirty="0"/>
              <a:t>women’s organisations, associations and personally connect on social media- LinkedIn, Facebook etc. to find mentors, peers and connect with people that can enable your career.  Attend Conferences, training programmes (WISCAR/HBC Series) or sign up for relevant online courses to build your competencies. </a:t>
            </a:r>
          </a:p>
          <a:p>
            <a:pPr marL="285750" indent="-285750">
              <a:buFont typeface="Arial" panose="020B0604020202020204" pitchFamily="34" charset="0"/>
              <a:buChar char="•"/>
            </a:pPr>
            <a:r>
              <a:rPr lang="en-GB" b="1" dirty="0"/>
              <a:t>Specialist Advice/Guidance:</a:t>
            </a:r>
            <a:r>
              <a:rPr lang="en-GB" dirty="0"/>
              <a:t> Actively search for experts in your field of interest or specialisation. Join the relevant associations and deliberately cultivate and connect (informal mentors) to progress your career</a:t>
            </a:r>
          </a:p>
          <a:p>
            <a:pPr marL="285750" indent="-285750">
              <a:buFont typeface="Arial" panose="020B0604020202020204" pitchFamily="34" charset="0"/>
              <a:buChar char="•"/>
            </a:pPr>
            <a:r>
              <a:rPr lang="en-GB" b="1" dirty="0"/>
              <a:t>Clearly define your career goals</a:t>
            </a:r>
            <a:r>
              <a:rPr lang="en-GB" dirty="0"/>
              <a:t> and expectations of your perfect Mentor and how you would like to interact to get the most out of the unique relationship</a:t>
            </a:r>
          </a:p>
          <a:p>
            <a:pPr marL="285750" indent="-285750">
              <a:buFont typeface="Arial" panose="020B0604020202020204" pitchFamily="34" charset="0"/>
              <a:buChar char="•"/>
            </a:pPr>
            <a:r>
              <a:rPr lang="en-GB" b="1" dirty="0"/>
              <a:t>Mentors benefits too!</a:t>
            </a:r>
            <a:r>
              <a:rPr lang="en-GB" dirty="0"/>
              <a:t>- Fulfilment, sense of wellbeing- touching others positively, reverse mentoring and development, expanded network and circle of influence.</a:t>
            </a:r>
          </a:p>
          <a:p>
            <a:endParaRPr lang="en-US" dirty="0"/>
          </a:p>
        </p:txBody>
      </p:sp>
      <p:sp>
        <p:nvSpPr>
          <p:cNvPr id="4" name="Slide Number Placeholder 3"/>
          <p:cNvSpPr>
            <a:spLocks noGrp="1"/>
          </p:cNvSpPr>
          <p:nvPr>
            <p:ph type="sldNum" sz="quarter" idx="12"/>
          </p:nvPr>
        </p:nvSpPr>
        <p:spPr/>
        <p:txBody>
          <a:bodyPr/>
          <a:lstStyle/>
          <a:p>
            <a:fld id="{EF1273A4-F913-4045-9F99-E6F83D577D64}" type="slidenum">
              <a:rPr lang="en-US" smtClean="0"/>
              <a:pPr/>
              <a:t>17</a:t>
            </a:fld>
            <a:endParaRPr lang="en-US" dirty="0"/>
          </a:p>
        </p:txBody>
      </p:sp>
    </p:spTree>
    <p:extLst>
      <p:ext uri="{BB962C8B-B14F-4D97-AF65-F5344CB8AC3E}">
        <p14:creationId xmlns:p14="http://schemas.microsoft.com/office/powerpoint/2010/main" val="2233209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86286"/>
            <a:ext cx="8610599" cy="629396"/>
          </a:xfrm>
        </p:spPr>
        <p:txBody>
          <a:bodyPr>
            <a:noAutofit/>
          </a:bodyPr>
          <a:lstStyle/>
          <a:p>
            <a:r>
              <a:rPr lang="en-US" sz="2400" dirty="0"/>
              <a:t>TAKING ADVANTAGE OF MENTORING NETWORKS – USEFUL TIPS CONT’D</a:t>
            </a:r>
          </a:p>
        </p:txBody>
      </p:sp>
      <p:sp>
        <p:nvSpPr>
          <p:cNvPr id="5" name="Content Placeholder 4"/>
          <p:cNvSpPr>
            <a:spLocks noGrp="1"/>
          </p:cNvSpPr>
          <p:nvPr>
            <p:ph idx="1"/>
          </p:nvPr>
        </p:nvSpPr>
        <p:spPr/>
        <p:txBody>
          <a:bodyPr/>
          <a:lstStyle/>
          <a:p>
            <a:r>
              <a:rPr lang="en-GB" b="1" dirty="0"/>
              <a:t>Access to Multiple Mentors:  </a:t>
            </a:r>
            <a:r>
              <a:rPr lang="en-GB" dirty="0"/>
              <a:t>This should be a deliberate strategy. It is unlikely that you will find all you require in one mentor. You may require a different mentor at different stages of your career. I have 3 mentors</a:t>
            </a:r>
          </a:p>
          <a:p>
            <a:r>
              <a:rPr lang="en-GB" b="1" i="1" dirty="0"/>
              <a:t>“ having someone who has been there and done that successfully in your network can be very powerful” </a:t>
            </a:r>
            <a:r>
              <a:rPr lang="en-GB" dirty="0"/>
              <a:t>Palaniswamy said</a:t>
            </a:r>
          </a:p>
          <a:p>
            <a:r>
              <a:rPr lang="en-GB" dirty="0"/>
              <a:t>Connect, collaborate and partner with others where possible. The future is shared.  WISCAR has collaborated with Habiba Balogun Consulting, McKinsey,  NECA, </a:t>
            </a:r>
            <a:r>
              <a:rPr lang="en-GB" dirty="0" smtClean="0"/>
              <a:t>CIPM, other women organizations </a:t>
            </a:r>
            <a:r>
              <a:rPr lang="en-GB" dirty="0"/>
              <a:t>amongst others.</a:t>
            </a:r>
          </a:p>
          <a:p>
            <a:r>
              <a:rPr lang="en-GB" b="1" dirty="0"/>
              <a:t>Take charge of your career</a:t>
            </a:r>
            <a:r>
              <a:rPr lang="en-GB" dirty="0"/>
              <a:t>: it’s up to you to make the most of the mentoring relationship – </a:t>
            </a:r>
            <a:r>
              <a:rPr lang="en-GB" b="1" dirty="0"/>
              <a:t>take advantage of mentoring networks!</a:t>
            </a:r>
          </a:p>
        </p:txBody>
      </p:sp>
      <p:sp>
        <p:nvSpPr>
          <p:cNvPr id="8" name="Slide Number Placeholder 7"/>
          <p:cNvSpPr>
            <a:spLocks noGrp="1"/>
          </p:cNvSpPr>
          <p:nvPr>
            <p:ph type="sldNum" sz="quarter" idx="12"/>
          </p:nvPr>
        </p:nvSpPr>
        <p:spPr/>
        <p:txBody>
          <a:bodyPr/>
          <a:lstStyle/>
          <a:p>
            <a:fld id="{EF1273A4-F913-4045-9F99-E6F83D577D64}" type="slidenum">
              <a:rPr lang="en-US" smtClean="0"/>
              <a:pPr/>
              <a:t>18</a:t>
            </a:fld>
            <a:endParaRPr lang="en-US" dirty="0"/>
          </a:p>
        </p:txBody>
      </p:sp>
    </p:spTree>
    <p:extLst>
      <p:ext uri="{BB962C8B-B14F-4D97-AF65-F5344CB8AC3E}">
        <p14:creationId xmlns:p14="http://schemas.microsoft.com/office/powerpoint/2010/main" val="2269574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 y="186286"/>
            <a:ext cx="8610599" cy="629396"/>
          </a:xfrm>
        </p:spPr>
        <p:txBody>
          <a:bodyPr>
            <a:noAutofit/>
          </a:bodyPr>
          <a:lstStyle/>
          <a:p>
            <a:r>
              <a:rPr lang="en-US" sz="2400" dirty="0"/>
              <a:t>TAKING ADVANTAGE OF MENTORING NETWORKS VIA </a:t>
            </a:r>
            <a:r>
              <a:rPr lang="en-US" sz="2400"/>
              <a:t>SOCIAL &amp; ELECTRONIC MEDIA</a:t>
            </a:r>
            <a:endParaRPr lang="en-US" sz="2400" dirty="0"/>
          </a:p>
        </p:txBody>
      </p:sp>
      <p:sp>
        <p:nvSpPr>
          <p:cNvPr id="3" name="Content Placeholder 2"/>
          <p:cNvSpPr>
            <a:spLocks noGrp="1"/>
          </p:cNvSpPr>
          <p:nvPr>
            <p:ph idx="1"/>
          </p:nvPr>
        </p:nvSpPr>
        <p:spPr/>
        <p:txBody>
          <a:bodyPr>
            <a:normAutofit fontScale="77500" lnSpcReduction="20000"/>
          </a:bodyPr>
          <a:lstStyle/>
          <a:p>
            <a:r>
              <a:rPr lang="en-US" b="1" dirty="0"/>
              <a:t>Get Involved: </a:t>
            </a:r>
            <a:r>
              <a:rPr lang="en-US" dirty="0"/>
              <a:t> Finding a mentor on social media is a process. Tweeting “Be my mentor” to the head honcho in your chosen industry is unlikely to get you the close personal mentorship relationship you need. Instead, the first thing you need to do is get involved in your industry.  Volunteer your services where possible. Serve well, build trust and get noticed.  Knowing your chosen industry is essential for any startup or entrepreneurial endeavor.</a:t>
            </a:r>
          </a:p>
          <a:p>
            <a:r>
              <a:rPr lang="en-US" b="1" dirty="0"/>
              <a:t>Connect personally using Social Media: </a:t>
            </a:r>
            <a:r>
              <a:rPr lang="en-US" dirty="0"/>
              <a:t>Just because you and your ideal mentor have exchanged a few tweets back and forth or connected on </a:t>
            </a:r>
            <a:r>
              <a:rPr lang="en-US" dirty="0" err="1"/>
              <a:t>facebook</a:t>
            </a:r>
            <a:r>
              <a:rPr lang="en-US" dirty="0"/>
              <a:t> doesn’t mean a mentorship relationship is established. Such platforms as </a:t>
            </a:r>
            <a:r>
              <a:rPr lang="en-US" dirty="0" err="1"/>
              <a:t>whatsapp</a:t>
            </a:r>
            <a:r>
              <a:rPr lang="en-US" dirty="0"/>
              <a:t> can be used to establish a deeper connection and to build trust. You need to reach out, engage professionally, respect boundaries and form a personal connection before you ask for mentorship. The alternative is to take advantage of established mentoring networks by joining them.</a:t>
            </a:r>
          </a:p>
          <a:p>
            <a:r>
              <a:rPr lang="en-US" b="1" dirty="0"/>
              <a:t>Skype, Instant Messaging systems (WhatsApp) and social media</a:t>
            </a:r>
            <a:r>
              <a:rPr lang="en-US" dirty="0"/>
              <a:t> make it easy to quickly connect with your mentor.  Whether your mentor sends a long, informative email or spends 10mins talking to you on Skype- It’s the quality and not the length of the interaction that counts. Someone might agree to mentor you, but if you don’t form a personal connection and use convenient channels to communicate you may not get much out of the relationship.</a:t>
            </a:r>
          </a:p>
          <a:p>
            <a:r>
              <a:rPr lang="en-US" b="1" i="1" dirty="0"/>
              <a:t>Remember that Mentoring is a labour of love, done by people with the special gift of giving. Don’t abuse the access and make it easy for them to help you and others </a:t>
            </a:r>
          </a:p>
        </p:txBody>
      </p:sp>
      <p:sp>
        <p:nvSpPr>
          <p:cNvPr id="4" name="Slide Number Placeholder 3"/>
          <p:cNvSpPr>
            <a:spLocks noGrp="1"/>
          </p:cNvSpPr>
          <p:nvPr>
            <p:ph type="sldNum" sz="quarter" idx="12"/>
          </p:nvPr>
        </p:nvSpPr>
        <p:spPr/>
        <p:txBody>
          <a:bodyPr/>
          <a:lstStyle/>
          <a:p>
            <a:fld id="{EF1273A4-F913-4045-9F99-E6F83D577D64}" type="slidenum">
              <a:rPr lang="en-US" smtClean="0"/>
              <a:pPr/>
              <a:t>19</a:t>
            </a:fld>
            <a:endParaRPr lang="en-US" dirty="0"/>
          </a:p>
        </p:txBody>
      </p:sp>
    </p:spTree>
    <p:extLst>
      <p:ext uri="{BB962C8B-B14F-4D97-AF65-F5344CB8AC3E}">
        <p14:creationId xmlns:p14="http://schemas.microsoft.com/office/powerpoint/2010/main" val="722747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fontScale="62500" lnSpcReduction="20000"/>
          </a:bodyPr>
          <a:lstStyle/>
          <a:p>
            <a:r>
              <a:rPr lang="en-GB" sz="2600" dirty="0"/>
              <a:t>Founder WISCAR (Women in Successful Careers) a women empowerment NGO</a:t>
            </a:r>
          </a:p>
          <a:p>
            <a:r>
              <a:rPr lang="en-US" sz="2600" dirty="0"/>
              <a:t>Over 30 years work experience in Legal, Banking, Oil &amp; Gas, Telecommunications and Consulting </a:t>
            </a:r>
          </a:p>
          <a:p>
            <a:r>
              <a:rPr lang="en-GB" sz="2600" dirty="0"/>
              <a:t>Held Leadership and Executive positions over the last 20 years. </a:t>
            </a:r>
          </a:p>
          <a:p>
            <a:pPr lvl="1"/>
            <a:r>
              <a:rPr lang="en-US" sz="1700" dirty="0"/>
              <a:t>Managing Consultant and Senior Partner Oyagbola Chambers</a:t>
            </a:r>
          </a:p>
          <a:p>
            <a:pPr lvl="1"/>
            <a:r>
              <a:rPr lang="en-US" sz="1700" dirty="0"/>
              <a:t>Human Resources Executive - MTN Nigeria Communications Limited Corporate Services Executive - MTN Nigeria Communications Limited</a:t>
            </a:r>
          </a:p>
          <a:p>
            <a:pPr lvl="1"/>
            <a:r>
              <a:rPr lang="en-US" sz="1700" dirty="0"/>
              <a:t>Director, MTNN Foundation</a:t>
            </a:r>
          </a:p>
          <a:p>
            <a:pPr lvl="1"/>
            <a:r>
              <a:rPr lang="en-US" sz="1700" dirty="0"/>
              <a:t>Head, HR Strategy, Standards and Business Planning  - Shell Petroleum Development Company. </a:t>
            </a:r>
          </a:p>
          <a:p>
            <a:pPr lvl="1"/>
            <a:r>
              <a:rPr lang="en-US" sz="1700" dirty="0"/>
              <a:t>Head Private Banking – United Bank of Africa PLC</a:t>
            </a:r>
          </a:p>
          <a:p>
            <a:pPr lvl="1"/>
            <a:r>
              <a:rPr lang="en-US" sz="1700" dirty="0"/>
              <a:t>Head Capital Management  - United Bank of Africa PLC</a:t>
            </a:r>
          </a:p>
          <a:p>
            <a:pPr lvl="1"/>
            <a:r>
              <a:rPr lang="en-US" sz="1700" dirty="0"/>
              <a:t>Head Legal  - United Bank of Africa PLC</a:t>
            </a:r>
          </a:p>
          <a:p>
            <a:pPr lvl="1"/>
            <a:r>
              <a:rPr lang="en-US" sz="1700" dirty="0"/>
              <a:t>Group Head Consumer Banking- Crystal Bank </a:t>
            </a:r>
          </a:p>
          <a:p>
            <a:pPr lvl="1"/>
            <a:r>
              <a:rPr lang="en-US" sz="1700" dirty="0"/>
              <a:t>Counsel- Chief Rotimi Williams Chambers</a:t>
            </a:r>
            <a:endParaRPr lang="en-GB" sz="1700" dirty="0"/>
          </a:p>
          <a:p>
            <a:endParaRPr lang="en-GB" dirty="0"/>
          </a:p>
          <a:p>
            <a:endParaRPr lang="en-GB" dirty="0"/>
          </a:p>
          <a:p>
            <a:endParaRPr lang="en-GB" dirty="0"/>
          </a:p>
          <a:p>
            <a:endParaRPr lang="en-GB" dirty="0"/>
          </a:p>
          <a:p>
            <a:endParaRPr lang="en-US" dirty="0"/>
          </a:p>
        </p:txBody>
      </p:sp>
      <p:sp>
        <p:nvSpPr>
          <p:cNvPr id="11" name="Content Placeholder 10"/>
          <p:cNvSpPr>
            <a:spLocks noGrp="1"/>
          </p:cNvSpPr>
          <p:nvPr>
            <p:ph sz="half" idx="2"/>
          </p:nvPr>
        </p:nvSpPr>
        <p:spPr/>
        <p:txBody>
          <a:bodyPr>
            <a:normAutofit fontScale="62500" lnSpcReduction="20000"/>
          </a:bodyPr>
          <a:lstStyle/>
          <a:p>
            <a:endParaRPr lang="en-GB" dirty="0"/>
          </a:p>
          <a:p>
            <a:endParaRPr lang="en-GB" dirty="0"/>
          </a:p>
          <a:p>
            <a:endParaRPr lang="en-GB" dirty="0"/>
          </a:p>
          <a:p>
            <a:r>
              <a:rPr lang="en-GB" dirty="0"/>
              <a:t>Chair,  ALIWA (Africa Leadership Initiative West Africa  - Affiliated to Aspen Institute) </a:t>
            </a:r>
          </a:p>
          <a:p>
            <a:r>
              <a:rPr lang="en-GB" dirty="0"/>
              <a:t>Member, Business Day Advisory Board</a:t>
            </a:r>
          </a:p>
          <a:p>
            <a:r>
              <a:rPr lang="en-GB" dirty="0"/>
              <a:t>Member, Women Corporate Directors</a:t>
            </a:r>
          </a:p>
          <a:p>
            <a:r>
              <a:rPr lang="en-GB" dirty="0"/>
              <a:t>Member, IOD</a:t>
            </a:r>
          </a:p>
          <a:p>
            <a:r>
              <a:rPr lang="en-GB" dirty="0"/>
              <a:t>.. amongst others</a:t>
            </a:r>
          </a:p>
          <a:p>
            <a:endParaRPr lang="en-GB" dirty="0"/>
          </a:p>
          <a:p>
            <a:r>
              <a:rPr lang="en-GB" dirty="0"/>
              <a:t>British </a:t>
            </a:r>
            <a:r>
              <a:rPr lang="en-GB" dirty="0" err="1"/>
              <a:t>Chevening</a:t>
            </a:r>
            <a:r>
              <a:rPr lang="en-GB" dirty="0"/>
              <a:t> Scholarship Award Recipient</a:t>
            </a:r>
          </a:p>
          <a:p>
            <a:r>
              <a:rPr lang="en-GB" dirty="0"/>
              <a:t>FRA Williams -Life time Achievement Award Recipient</a:t>
            </a:r>
          </a:p>
          <a:p>
            <a:r>
              <a:rPr lang="en-GB" dirty="0"/>
              <a:t>Chartered Fellow, CIPD </a:t>
            </a:r>
            <a:r>
              <a:rPr lang="en-GB" dirty="0" err="1"/>
              <a:t>Uk</a:t>
            </a:r>
            <a:endParaRPr lang="en-GB" dirty="0"/>
          </a:p>
          <a:p>
            <a:r>
              <a:rPr lang="en-GB" dirty="0"/>
              <a:t>Certified Ethics Officer 684</a:t>
            </a:r>
          </a:p>
          <a:p>
            <a:r>
              <a:rPr lang="en-GB" dirty="0"/>
              <a:t>LLB, BL, LLM </a:t>
            </a:r>
            <a:r>
              <a:rPr lang="en-GB" dirty="0" err="1"/>
              <a:t>Cantab</a:t>
            </a:r>
            <a:r>
              <a:rPr lang="en-GB" dirty="0"/>
              <a:t>,, MBA </a:t>
            </a:r>
          </a:p>
        </p:txBody>
      </p:sp>
      <p:sp>
        <p:nvSpPr>
          <p:cNvPr id="2" name="Title 1"/>
          <p:cNvSpPr>
            <a:spLocks noGrp="1"/>
          </p:cNvSpPr>
          <p:nvPr>
            <p:ph type="title"/>
          </p:nvPr>
        </p:nvSpPr>
        <p:spPr/>
        <p:txBody>
          <a:bodyPr/>
          <a:lstStyle/>
          <a:p>
            <a:r>
              <a:rPr lang="en-US" dirty="0"/>
              <a:t>AMINA OYAGBOLA</a:t>
            </a:r>
          </a:p>
        </p:txBody>
      </p:sp>
      <p:pic>
        <p:nvPicPr>
          <p:cNvPr id="16" name="Picture 2" descr="C:\Users\ijeomac\Documents\Amina Oyagbola\Amina Oyagbola.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43647" y="152400"/>
            <a:ext cx="1555750" cy="1828800"/>
          </a:xfrm>
          <a:prstGeom prst="rect">
            <a:avLst/>
          </a:prstGeom>
          <a:noFill/>
          <a:ln w="76200">
            <a:solidFill>
              <a:srgbClr val="FE00FE"/>
            </a:solidFill>
          </a:ln>
          <a:extLst>
            <a:ext uri="{909E8E84-426E-40DD-AFC4-6F175D3DCCD1}">
              <a14:hiddenFill xmlns:a14="http://schemas.microsoft.com/office/drawing/2010/main">
                <a:solidFill>
                  <a:srgbClr val="FFFFFF"/>
                </a:solidFill>
              </a14:hiddenFill>
            </a:ext>
          </a:extLst>
        </p:spPr>
      </p:pic>
      <p:sp>
        <p:nvSpPr>
          <p:cNvPr id="20" name="Slide Number Placeholder 19"/>
          <p:cNvSpPr>
            <a:spLocks noGrp="1"/>
          </p:cNvSpPr>
          <p:nvPr>
            <p:ph type="sldNum" sz="quarter" idx="12"/>
          </p:nvPr>
        </p:nvSpPr>
        <p:spPr/>
        <p:txBody>
          <a:bodyPr/>
          <a:lstStyle/>
          <a:p>
            <a:fld id="{EF1273A4-F913-4045-9F99-E6F83D577D64}" type="slidenum">
              <a:rPr lang="en-US" smtClean="0"/>
              <a:pPr/>
              <a:t>2</a:t>
            </a:fld>
            <a:endParaRPr lang="en-US" dirty="0"/>
          </a:p>
        </p:txBody>
      </p:sp>
    </p:spTree>
    <p:extLst>
      <p:ext uri="{BB962C8B-B14F-4D97-AF65-F5344CB8AC3E}">
        <p14:creationId xmlns:p14="http://schemas.microsoft.com/office/powerpoint/2010/main" val="3188841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39891"/>
            <a:ext cx="8610599" cy="629396"/>
          </a:xfrm>
        </p:spPr>
        <p:txBody>
          <a:bodyPr/>
          <a:lstStyle/>
          <a:p>
            <a:r>
              <a:rPr lang="en-US" dirty="0"/>
              <a:t>IN CONCLUSION</a:t>
            </a:r>
          </a:p>
        </p:txBody>
      </p:sp>
      <p:sp>
        <p:nvSpPr>
          <p:cNvPr id="3" name="Content Placeholder 2"/>
          <p:cNvSpPr>
            <a:spLocks noGrp="1"/>
          </p:cNvSpPr>
          <p:nvPr>
            <p:ph idx="1"/>
          </p:nvPr>
        </p:nvSpPr>
        <p:spPr/>
        <p:txBody>
          <a:bodyPr/>
          <a:lstStyle/>
          <a:p>
            <a:pPr marL="0" indent="0">
              <a:buNone/>
            </a:pPr>
            <a:endParaRPr lang="en-US" dirty="0"/>
          </a:p>
        </p:txBody>
      </p:sp>
      <p:pic>
        <p:nvPicPr>
          <p:cNvPr id="4" name="Picture 2" descr="https://encrypted-tbn0.gstatic.com/images?q=tbn:ANd9GcQtanbHyELPqLITE0CwvZV2tImq1ERSo8q6HUJ8J73oAQ2_nPBKwA"/>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266699" y="1289126"/>
            <a:ext cx="5786655" cy="4652471"/>
          </a:xfrm>
          <a:prstGeom prst="rect">
            <a:avLst/>
          </a:prstGeom>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253925" y="1537869"/>
            <a:ext cx="3452892" cy="4154984"/>
          </a:xfrm>
          <a:prstGeom prst="rect">
            <a:avLst/>
          </a:prstGeom>
          <a:noFill/>
        </p:spPr>
        <p:txBody>
          <a:bodyPr wrap="square" rtlCol="0">
            <a:spAutoFit/>
          </a:bodyPr>
          <a:lstStyle/>
          <a:p>
            <a:pPr algn="ctr"/>
            <a:r>
              <a:rPr lang="en-US" sz="2400" dirty="0"/>
              <a:t>Excelling in a career is a journey. Joining a mentoring network will fast track and enable that process and your success. </a:t>
            </a:r>
          </a:p>
          <a:p>
            <a:pPr algn="ctr"/>
            <a:r>
              <a:rPr lang="en-US" sz="2400" dirty="0"/>
              <a:t>Begin the journey </a:t>
            </a:r>
            <a:r>
              <a:rPr lang="en-US" sz="2400" b="1" dirty="0">
                <a:solidFill>
                  <a:srgbClr val="FE00FE"/>
                </a:solidFill>
              </a:rPr>
              <a:t>NOW!!! </a:t>
            </a:r>
          </a:p>
          <a:p>
            <a:pPr algn="ctr"/>
            <a:r>
              <a:rPr lang="en-US" sz="2400" b="1" dirty="0">
                <a:solidFill>
                  <a:srgbClr val="FE00FE"/>
                </a:solidFill>
              </a:rPr>
              <a:t>Take advantage of a formidable Mentoring network- </a:t>
            </a:r>
          </a:p>
          <a:p>
            <a:pPr algn="ctr"/>
            <a:r>
              <a:rPr lang="en-US" sz="2400" b="1" dirty="0">
                <a:solidFill>
                  <a:srgbClr val="FE00FE"/>
                </a:solidFill>
              </a:rPr>
              <a:t>Join WISCAR</a:t>
            </a:r>
          </a:p>
        </p:txBody>
      </p:sp>
      <p:sp>
        <p:nvSpPr>
          <p:cNvPr id="6" name="Slide Number Placeholder 5"/>
          <p:cNvSpPr>
            <a:spLocks noGrp="1"/>
          </p:cNvSpPr>
          <p:nvPr>
            <p:ph type="sldNum" sz="quarter" idx="12"/>
          </p:nvPr>
        </p:nvSpPr>
        <p:spPr/>
        <p:txBody>
          <a:bodyPr/>
          <a:lstStyle/>
          <a:p>
            <a:fld id="{EF1273A4-F913-4045-9F99-E6F83D577D64}" type="slidenum">
              <a:rPr lang="en-US" smtClean="0"/>
              <a:pPr/>
              <a:t>20</a:t>
            </a:fld>
            <a:endParaRPr lang="en-US" dirty="0"/>
          </a:p>
        </p:txBody>
      </p:sp>
    </p:spTree>
    <p:extLst>
      <p:ext uri="{BB962C8B-B14F-4D97-AF65-F5344CB8AC3E}">
        <p14:creationId xmlns:p14="http://schemas.microsoft.com/office/powerpoint/2010/main" val="3779549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17299"/>
            <a:ext cx="8610599" cy="629396"/>
          </a:xfrm>
        </p:spPr>
        <p:txBody>
          <a:bodyPr/>
          <a:lstStyle/>
          <a:p>
            <a:r>
              <a:rPr lang="en-US" dirty="0"/>
              <a:t>QUESTIONS</a:t>
            </a:r>
          </a:p>
        </p:txBody>
      </p:sp>
      <p:pic>
        <p:nvPicPr>
          <p:cNvPr id="4" name="Content Placeholder 3" descr="question-mark32"/>
          <p:cNvPicPr>
            <a:picLocks noGrp="1"/>
          </p:cNvPicPr>
          <p:nvPr>
            <p:ph idx="1"/>
          </p:nvPr>
        </p:nvPicPr>
        <p:blipFill rotWithShape="1">
          <a:blip r:embed="rId2" cstate="print">
            <a:extLst>
              <a:ext uri="{28A0092B-C50C-407E-A947-70E740481C1C}">
                <a14:useLocalDpi xmlns:a14="http://schemas.microsoft.com/office/drawing/2010/main" val="0"/>
              </a:ext>
            </a:extLst>
          </a:blip>
          <a:srcRect t="17463"/>
          <a:stretch/>
        </p:blipFill>
        <p:spPr bwMode="auto">
          <a:xfrm>
            <a:off x="3220747" y="1410346"/>
            <a:ext cx="2702506" cy="361726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781946" y="5362413"/>
            <a:ext cx="3580108" cy="584775"/>
          </a:xfrm>
          <a:prstGeom prst="rect">
            <a:avLst/>
          </a:prstGeom>
          <a:noFill/>
        </p:spPr>
        <p:txBody>
          <a:bodyPr wrap="square" rtlCol="0">
            <a:spAutoFit/>
          </a:bodyPr>
          <a:lstStyle/>
          <a:p>
            <a:pPr algn="ctr"/>
            <a:r>
              <a:rPr lang="en-US" sz="3200" b="1" dirty="0"/>
              <a:t>THANK YOU</a:t>
            </a:r>
          </a:p>
        </p:txBody>
      </p:sp>
      <p:sp>
        <p:nvSpPr>
          <p:cNvPr id="6" name="Slide Number Placeholder 5"/>
          <p:cNvSpPr>
            <a:spLocks noGrp="1"/>
          </p:cNvSpPr>
          <p:nvPr>
            <p:ph type="sldNum" sz="quarter" idx="12"/>
          </p:nvPr>
        </p:nvSpPr>
        <p:spPr/>
        <p:txBody>
          <a:bodyPr/>
          <a:lstStyle/>
          <a:p>
            <a:fld id="{EF1273A4-F913-4045-9F99-E6F83D577D64}" type="slidenum">
              <a:rPr lang="en-US" smtClean="0"/>
              <a:pPr/>
              <a:t>21</a:t>
            </a:fld>
            <a:endParaRPr lang="en-US" dirty="0"/>
          </a:p>
        </p:txBody>
      </p:sp>
    </p:spTree>
    <p:extLst>
      <p:ext uri="{BB962C8B-B14F-4D97-AF65-F5344CB8AC3E}">
        <p14:creationId xmlns:p14="http://schemas.microsoft.com/office/powerpoint/2010/main" val="4045247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77500" lnSpcReduction="20000"/>
          </a:bodyPr>
          <a:lstStyle/>
          <a:p>
            <a:pPr lvl="0"/>
            <a:r>
              <a:rPr lang="en-US" dirty="0"/>
              <a:t>Become a WISCAR mentor.</a:t>
            </a:r>
          </a:p>
          <a:p>
            <a:pPr lvl="0"/>
            <a:r>
              <a:rPr lang="en-US" dirty="0"/>
              <a:t>Become a WISCAR volunteer.</a:t>
            </a:r>
          </a:p>
          <a:p>
            <a:pPr lvl="0"/>
            <a:r>
              <a:rPr lang="en-US" dirty="0"/>
              <a:t>Recommend outstanding candidates to apply to become WISCAR mentees</a:t>
            </a:r>
          </a:p>
          <a:p>
            <a:pPr lvl="0"/>
            <a:r>
              <a:rPr lang="en-US" dirty="0"/>
              <a:t>Donate funds and/or assist with fundraising.</a:t>
            </a:r>
          </a:p>
          <a:p>
            <a:pPr lvl="0"/>
            <a:r>
              <a:rPr lang="en-US" dirty="0"/>
              <a:t>Provide technical expertise through facilitation or consultancy for WISCAR events.</a:t>
            </a:r>
          </a:p>
          <a:p>
            <a:pPr lvl="0"/>
            <a:r>
              <a:rPr lang="en-US" dirty="0"/>
              <a:t>Donate equipment and materials and other resources.</a:t>
            </a:r>
          </a:p>
          <a:p>
            <a:pPr lvl="0"/>
            <a:r>
              <a:rPr lang="en-US" dirty="0"/>
              <a:t>Apply to become a WISCAR member.</a:t>
            </a:r>
          </a:p>
          <a:p>
            <a:pPr lvl="0"/>
            <a:r>
              <a:rPr lang="en-US" dirty="0"/>
              <a:t>Sponsor a WISCAR mentee.</a:t>
            </a:r>
          </a:p>
          <a:p>
            <a:pPr lvl="0"/>
            <a:r>
              <a:rPr lang="en-US" dirty="0"/>
              <a:t>Sponsor  or attend  WISCAR events.</a:t>
            </a:r>
          </a:p>
          <a:p>
            <a:pPr lvl="0"/>
            <a:r>
              <a:rPr lang="en-US" dirty="0"/>
              <a:t>Visit the mentoring center and utilize our business and conference facilities. </a:t>
            </a:r>
          </a:p>
          <a:p>
            <a:endParaRPr lang="en-US" dirty="0"/>
          </a:p>
          <a:p>
            <a:endParaRPr lang="en-US" dirty="0"/>
          </a:p>
          <a:p>
            <a:endParaRPr lang="en-US" dirty="0"/>
          </a:p>
          <a:p>
            <a:endParaRPr lang="en-US" dirty="0"/>
          </a:p>
          <a:p>
            <a:endParaRPr lang="en-US" dirty="0"/>
          </a:p>
        </p:txBody>
      </p:sp>
      <p:sp>
        <p:nvSpPr>
          <p:cNvPr id="6" name="Content Placeholder 5"/>
          <p:cNvSpPr>
            <a:spLocks noGrp="1"/>
          </p:cNvSpPr>
          <p:nvPr>
            <p:ph sz="half" idx="2"/>
          </p:nvPr>
        </p:nvSpPr>
        <p:spPr/>
        <p:txBody>
          <a:bodyPr>
            <a:normAutofit/>
          </a:bodyPr>
          <a:lstStyle/>
          <a:p>
            <a:pPr marL="0" indent="0">
              <a:buNone/>
            </a:pPr>
            <a:r>
              <a:rPr lang="en-US" dirty="0"/>
              <a:t>TO SUPPORT WISCAR</a:t>
            </a:r>
          </a:p>
          <a:p>
            <a:pPr marL="0" indent="0">
              <a:buNone/>
            </a:pPr>
            <a:r>
              <a:rPr lang="en-US" sz="1400" b="1" dirty="0"/>
              <a:t>Cheques should be made payable to WISCAR:</a:t>
            </a:r>
          </a:p>
          <a:p>
            <a:pPr marL="0" indent="0">
              <a:buNone/>
            </a:pPr>
            <a:r>
              <a:rPr lang="en-US" sz="1400" b="1" dirty="0"/>
              <a:t>Acct Name: 	WISCAR Ltd by Guarantee</a:t>
            </a:r>
          </a:p>
          <a:p>
            <a:pPr marL="0" indent="0">
              <a:buNone/>
            </a:pPr>
            <a:r>
              <a:rPr lang="en-US" sz="1400" b="1" dirty="0"/>
              <a:t>Acct Number:	2009347618</a:t>
            </a:r>
          </a:p>
          <a:p>
            <a:pPr marL="0" indent="0">
              <a:buNone/>
            </a:pPr>
            <a:r>
              <a:rPr lang="en-US" sz="1400" b="1" dirty="0"/>
              <a:t>Bank:		First Bank of Nigeria</a:t>
            </a:r>
          </a:p>
          <a:p>
            <a:pPr marL="0" indent="0">
              <a:buNone/>
            </a:pPr>
            <a:r>
              <a:rPr lang="en-US" sz="1400" b="1" dirty="0"/>
              <a:t>Sort Code:	01154123</a:t>
            </a:r>
          </a:p>
          <a:p>
            <a:pPr marL="0" indent="0">
              <a:buNone/>
            </a:pPr>
            <a:r>
              <a:rPr lang="en-US" sz="1800" b="1" dirty="0"/>
              <a:t>For More Information Call the WISCAR OFFICE: 08066452894</a:t>
            </a:r>
          </a:p>
          <a:p>
            <a:endParaRPr lang="en-US" dirty="0"/>
          </a:p>
        </p:txBody>
      </p:sp>
      <p:sp>
        <p:nvSpPr>
          <p:cNvPr id="2" name="Title 1"/>
          <p:cNvSpPr>
            <a:spLocks noGrp="1"/>
          </p:cNvSpPr>
          <p:nvPr>
            <p:ph type="title"/>
          </p:nvPr>
        </p:nvSpPr>
        <p:spPr>
          <a:xfrm>
            <a:off x="0" y="252396"/>
            <a:ext cx="8610600" cy="628650"/>
          </a:xfrm>
        </p:spPr>
        <p:txBody>
          <a:bodyPr/>
          <a:lstStyle/>
          <a:p>
            <a:r>
              <a:rPr lang="en-US" dirty="0"/>
              <a:t>HOW TO get involved – support wiscar	</a:t>
            </a:r>
          </a:p>
        </p:txBody>
      </p:sp>
      <p:sp>
        <p:nvSpPr>
          <p:cNvPr id="7" name="Slide Number Placeholder 6"/>
          <p:cNvSpPr>
            <a:spLocks noGrp="1"/>
          </p:cNvSpPr>
          <p:nvPr>
            <p:ph type="sldNum" sz="quarter" idx="12"/>
          </p:nvPr>
        </p:nvSpPr>
        <p:spPr/>
        <p:txBody>
          <a:bodyPr/>
          <a:lstStyle/>
          <a:p>
            <a:fld id="{EF1273A4-F913-4045-9F99-E6F83D577D64}" type="slidenum">
              <a:rPr lang="en-US" smtClean="0"/>
              <a:pPr/>
              <a:t>22</a:t>
            </a:fld>
            <a:endParaRPr lang="en-US" dirty="0"/>
          </a:p>
        </p:txBody>
      </p:sp>
    </p:spTree>
    <p:extLst>
      <p:ext uri="{BB962C8B-B14F-4D97-AF65-F5344CB8AC3E}">
        <p14:creationId xmlns:p14="http://schemas.microsoft.com/office/powerpoint/2010/main" val="1407807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lvl="0"/>
            <a:r>
              <a:rPr lang="en-US"/>
              <a:t>Introduction – What is Mentoring?</a:t>
            </a:r>
          </a:p>
          <a:p>
            <a:pPr lvl="0"/>
            <a:r>
              <a:rPr lang="en-US"/>
              <a:t>The Impact of Mentoring to Entrepreneurship</a:t>
            </a:r>
          </a:p>
          <a:p>
            <a:r>
              <a:rPr lang="en-US"/>
              <a:t>Myths about Mentoring </a:t>
            </a:r>
          </a:p>
          <a:p>
            <a:pPr lvl="0"/>
            <a:r>
              <a:rPr lang="en-US"/>
              <a:t>Winning with Mentoring Networks </a:t>
            </a:r>
          </a:p>
          <a:p>
            <a:pPr lvl="0"/>
            <a:r>
              <a:rPr lang="en-US"/>
              <a:t>Taking Advantage of Mentoring Networks - The WISCAR Example </a:t>
            </a:r>
          </a:p>
          <a:p>
            <a:pPr lvl="0"/>
            <a:r>
              <a:rPr lang="en-US"/>
              <a:t>Taking Advantage of Mentoring Networks via Social Media </a:t>
            </a:r>
          </a:p>
          <a:p>
            <a:pPr lvl="0"/>
            <a:r>
              <a:rPr lang="en-US"/>
              <a:t>Conclusion</a:t>
            </a:r>
          </a:p>
          <a:p>
            <a:pPr lvl="0"/>
            <a:r>
              <a:rPr lang="en-US"/>
              <a:t>Questions</a:t>
            </a:r>
            <a:endParaRPr lang="en-US" dirty="0"/>
          </a:p>
        </p:txBody>
      </p:sp>
      <p:sp>
        <p:nvSpPr>
          <p:cNvPr id="2" name="Title 1"/>
          <p:cNvSpPr>
            <a:spLocks noGrp="1"/>
          </p:cNvSpPr>
          <p:nvPr>
            <p:ph type="title"/>
          </p:nvPr>
        </p:nvSpPr>
        <p:spPr/>
        <p:txBody>
          <a:bodyPr vert="horz" lIns="91440" tIns="45720" rIns="91440" bIns="45720" rtlCol="0" anchor="t">
            <a:normAutofit/>
          </a:bodyPr>
          <a:lstStyle/>
          <a:p>
            <a:r>
              <a:rPr lang="en-US" dirty="0"/>
              <a:t>Presentation Outline</a:t>
            </a:r>
          </a:p>
        </p:txBody>
      </p:sp>
      <p:sp>
        <p:nvSpPr>
          <p:cNvPr id="8" name="Slide Number Placeholder 7"/>
          <p:cNvSpPr>
            <a:spLocks noGrp="1"/>
          </p:cNvSpPr>
          <p:nvPr>
            <p:ph type="sldNum" sz="quarter" idx="12"/>
          </p:nvPr>
        </p:nvSpPr>
        <p:spPr/>
        <p:txBody>
          <a:bodyPr/>
          <a:lstStyle/>
          <a:p>
            <a:fld id="{EF1273A4-F913-4045-9F99-E6F83D577D64}" type="slidenum">
              <a:rPr lang="en-US" smtClean="0"/>
              <a:pPr/>
              <a:t>3</a:t>
            </a:fld>
            <a:endParaRPr lang="en-US" dirty="0"/>
          </a:p>
        </p:txBody>
      </p:sp>
    </p:spTree>
    <p:extLst>
      <p:ext uri="{BB962C8B-B14F-4D97-AF65-F5344CB8AC3E}">
        <p14:creationId xmlns:p14="http://schemas.microsoft.com/office/powerpoint/2010/main" val="2556099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“A Mentor is someone who takes on the role of a trusted adviser, supporter, teacher and wise counsel to another.  A mentor adopts a primarily selfless role in supporting the learning, development and ultimate success of another person.” </a:t>
            </a:r>
            <a:r>
              <a:rPr lang="en-US" sz="2400" b="1" i="1" dirty="0"/>
              <a:t>Julie Starr</a:t>
            </a:r>
          </a:p>
          <a:p>
            <a:r>
              <a:rPr lang="en-US" sz="2400" b="1" dirty="0"/>
              <a:t>Mentoring is a brain to pick, an ear to listen and a push in the right direction.”  </a:t>
            </a:r>
            <a:r>
              <a:rPr lang="en-US" sz="2400" dirty="0"/>
              <a:t>John C. Crosby</a:t>
            </a:r>
          </a:p>
          <a:p>
            <a:endParaRPr lang="en-US" sz="1600" dirty="0"/>
          </a:p>
          <a:p>
            <a:r>
              <a:rPr lang="en-US" sz="1400" dirty="0"/>
              <a:t>When you have a large pool of people collaborating in the Mentorship of others – you have a Mentoring Network!</a:t>
            </a:r>
          </a:p>
          <a:p>
            <a:endParaRPr lang="en-US" sz="1200" dirty="0"/>
          </a:p>
          <a:p>
            <a:r>
              <a:rPr lang="en-US" sz="1400" dirty="0"/>
              <a:t>Face-to-Face</a:t>
            </a:r>
          </a:p>
          <a:p>
            <a:r>
              <a:rPr lang="en-US" sz="1400" dirty="0"/>
              <a:t>Technology Enabled</a:t>
            </a:r>
          </a:p>
          <a:p>
            <a:endParaRPr lang="en-US" dirty="0"/>
          </a:p>
        </p:txBody>
      </p:sp>
      <p:sp>
        <p:nvSpPr>
          <p:cNvPr id="3" name="Title 2"/>
          <p:cNvSpPr>
            <a:spLocks noGrp="1"/>
          </p:cNvSpPr>
          <p:nvPr>
            <p:ph type="title"/>
          </p:nvPr>
        </p:nvSpPr>
        <p:spPr/>
        <p:txBody>
          <a:bodyPr/>
          <a:lstStyle/>
          <a:p>
            <a:r>
              <a:rPr lang="en-US" dirty="0"/>
              <a:t>MENTORING</a:t>
            </a:r>
          </a:p>
        </p:txBody>
      </p:sp>
      <p:sp>
        <p:nvSpPr>
          <p:cNvPr id="4" name="Slide Number Placeholder 3"/>
          <p:cNvSpPr>
            <a:spLocks noGrp="1"/>
          </p:cNvSpPr>
          <p:nvPr>
            <p:ph type="sldNum" sz="quarter" idx="12"/>
          </p:nvPr>
        </p:nvSpPr>
        <p:spPr/>
        <p:txBody>
          <a:bodyPr/>
          <a:lstStyle/>
          <a:p>
            <a:fld id="{EF1273A4-F913-4045-9F99-E6F83D577D64}" type="slidenum">
              <a:rPr lang="en-US" smtClean="0"/>
              <a:pPr/>
              <a:t>4</a:t>
            </a:fld>
            <a:endParaRPr lang="en-US" dirty="0"/>
          </a:p>
        </p:txBody>
      </p:sp>
    </p:spTree>
    <p:extLst>
      <p:ext uri="{BB962C8B-B14F-4D97-AF65-F5344CB8AC3E}">
        <p14:creationId xmlns:p14="http://schemas.microsoft.com/office/powerpoint/2010/main" val="1681648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lnSpcReduction="10000"/>
          </a:bodyPr>
          <a:lstStyle/>
          <a:p>
            <a:r>
              <a:rPr lang="en-US" dirty="0"/>
              <a:t>Mentoring relationships are critical for success, yet many people overlook the benefits of a mentor/mentee connection</a:t>
            </a:r>
          </a:p>
          <a:p>
            <a:r>
              <a:rPr lang="en-US" dirty="0"/>
              <a:t>Mentors serve as role models and provide mentees with support, acceptance and personal counseling</a:t>
            </a:r>
          </a:p>
          <a:p>
            <a:r>
              <a:rPr lang="en-US" dirty="0"/>
              <a:t>Many organizations facilitate the mentoring process by formally matching potential mentors with potential mentees.</a:t>
            </a:r>
          </a:p>
          <a:p>
            <a:r>
              <a:rPr lang="en-US" dirty="0"/>
              <a:t>Mentoring enhances productivity and performance of the individual and the enterprise – enables them to grow</a:t>
            </a:r>
          </a:p>
          <a:p>
            <a:r>
              <a:rPr lang="en-US" dirty="0"/>
              <a:t>Empowers women and contributes to socio – economic growth and development</a:t>
            </a:r>
          </a:p>
          <a:p>
            <a:r>
              <a:rPr lang="en-US" dirty="0"/>
              <a:t>Helps to strengthen women’s voice and participation – closing the gender gap</a:t>
            </a:r>
          </a:p>
          <a:p>
            <a:r>
              <a:rPr lang="en-US" dirty="0"/>
              <a:t>Building capacity and skills to transform lives and make a positive difference </a:t>
            </a:r>
          </a:p>
          <a:p>
            <a:endParaRPr lang="en-US" dirty="0"/>
          </a:p>
          <a:p>
            <a:endParaRPr lang="en-US" dirty="0"/>
          </a:p>
        </p:txBody>
      </p:sp>
      <p:sp>
        <p:nvSpPr>
          <p:cNvPr id="2" name="Title 1"/>
          <p:cNvSpPr>
            <a:spLocks noGrp="1"/>
          </p:cNvSpPr>
          <p:nvPr>
            <p:ph type="title"/>
          </p:nvPr>
        </p:nvSpPr>
        <p:spPr/>
        <p:txBody>
          <a:bodyPr>
            <a:noAutofit/>
          </a:bodyPr>
          <a:lstStyle/>
          <a:p>
            <a:r>
              <a:rPr lang="en-US" sz="2400" dirty="0"/>
              <a:t>THE IMPACT OF MENTORING TO ENTREPRENEURSHIP </a:t>
            </a:r>
          </a:p>
        </p:txBody>
      </p:sp>
      <p:sp>
        <p:nvSpPr>
          <p:cNvPr id="6" name="Slide Number Placeholder 5"/>
          <p:cNvSpPr>
            <a:spLocks noGrp="1"/>
          </p:cNvSpPr>
          <p:nvPr>
            <p:ph type="sldNum" sz="quarter" idx="12"/>
          </p:nvPr>
        </p:nvSpPr>
        <p:spPr/>
        <p:txBody>
          <a:bodyPr/>
          <a:lstStyle/>
          <a:p>
            <a:fld id="{EF1273A4-F913-4045-9F99-E6F83D577D64}" type="slidenum">
              <a:rPr lang="en-US" smtClean="0"/>
              <a:pPr/>
              <a:t>5</a:t>
            </a:fld>
            <a:endParaRPr lang="en-US" dirty="0"/>
          </a:p>
        </p:txBody>
      </p:sp>
    </p:spTree>
    <p:extLst>
      <p:ext uri="{BB962C8B-B14F-4D97-AF65-F5344CB8AC3E}">
        <p14:creationId xmlns:p14="http://schemas.microsoft.com/office/powerpoint/2010/main" val="24879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Research has shown that 70% of small businesses that receive mentoring survive for five years or more, which is double the rate compared with non-mentored entrepreneurs. </a:t>
            </a:r>
            <a:r>
              <a:rPr lang="en-US" sz="1200" i="1" dirty="0"/>
              <a:t>Source: FSB (Fortune Small Business)</a:t>
            </a:r>
            <a:endParaRPr lang="en-US" i="1" dirty="0"/>
          </a:p>
          <a:p>
            <a:r>
              <a:rPr lang="en-US" dirty="0"/>
              <a:t>Of those with a mentor 97% say they are valuable. </a:t>
            </a:r>
            <a:r>
              <a:rPr lang="en-US" sz="1200" dirty="0"/>
              <a:t>Source: Sage.com</a:t>
            </a:r>
            <a:endParaRPr lang="en-US" dirty="0"/>
          </a:p>
          <a:p>
            <a:r>
              <a:rPr lang="en-US" dirty="0"/>
              <a:t>93% of small and medium sized businesses acknowledge that mentoring can help them to succeed.</a:t>
            </a:r>
            <a:endParaRPr lang="en-US" i="1" dirty="0"/>
          </a:p>
          <a:p>
            <a:r>
              <a:rPr lang="en-US" sz="2100" dirty="0"/>
              <a:t>A recent survey by the UK’s Department for Business, Innovation and Skills found that 94% of SMEs using external support have seen benefits. These firms are more ambitious and have higher relative turnovers.</a:t>
            </a:r>
          </a:p>
          <a:p>
            <a:r>
              <a:rPr lang="en-US" dirty="0"/>
              <a:t>67% of organisations reported an increase in productivity due to mentoring </a:t>
            </a:r>
            <a:r>
              <a:rPr lang="en-US" sz="1300" dirty="0"/>
              <a:t>Source: </a:t>
            </a:r>
            <a:r>
              <a:rPr lang="en-US" sz="1300" dirty="0" err="1"/>
              <a:t>Mentorsme</a:t>
            </a:r>
            <a:endParaRPr lang="en-US" sz="1300" dirty="0"/>
          </a:p>
        </p:txBody>
      </p:sp>
      <p:sp>
        <p:nvSpPr>
          <p:cNvPr id="3" name="Title 2"/>
          <p:cNvSpPr>
            <a:spLocks noGrp="1"/>
          </p:cNvSpPr>
          <p:nvPr>
            <p:ph type="title"/>
          </p:nvPr>
        </p:nvSpPr>
        <p:spPr/>
        <p:txBody>
          <a:bodyPr>
            <a:noAutofit/>
          </a:bodyPr>
          <a:lstStyle/>
          <a:p>
            <a:r>
              <a:rPr lang="en-US" sz="2400" dirty="0"/>
              <a:t>THE IMPACT OF MENTORING TO ENTREPRENEURSHIP – </a:t>
            </a:r>
            <a:r>
              <a:rPr lang="en-US" sz="1200" dirty="0"/>
              <a:t>DATA FROM THE INTERNET</a:t>
            </a:r>
            <a:endParaRPr lang="en-US" sz="2400" dirty="0"/>
          </a:p>
        </p:txBody>
      </p:sp>
      <p:sp>
        <p:nvSpPr>
          <p:cNvPr id="4" name="Slide Number Placeholder 3"/>
          <p:cNvSpPr>
            <a:spLocks noGrp="1"/>
          </p:cNvSpPr>
          <p:nvPr>
            <p:ph type="sldNum" sz="quarter" idx="12"/>
          </p:nvPr>
        </p:nvSpPr>
        <p:spPr/>
        <p:txBody>
          <a:bodyPr/>
          <a:lstStyle/>
          <a:p>
            <a:fld id="{EF1273A4-F913-4045-9F99-E6F83D577D64}" type="slidenum">
              <a:rPr lang="en-US" smtClean="0"/>
              <a:pPr/>
              <a:t>6</a:t>
            </a:fld>
            <a:endParaRPr lang="en-US" dirty="0"/>
          </a:p>
        </p:txBody>
      </p:sp>
    </p:spTree>
    <p:extLst>
      <p:ext uri="{BB962C8B-B14F-4D97-AF65-F5344CB8AC3E}">
        <p14:creationId xmlns:p14="http://schemas.microsoft.com/office/powerpoint/2010/main" val="2377497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23" y="179902"/>
            <a:ext cx="8610599" cy="629396"/>
          </a:xfrm>
        </p:spPr>
        <p:txBody>
          <a:bodyPr/>
          <a:lstStyle/>
          <a:p>
            <a:r>
              <a:rPr lang="en-US" dirty="0"/>
              <a:t>MYTHS ABOUT MENTORING</a:t>
            </a:r>
          </a:p>
        </p:txBody>
      </p:sp>
      <p:grpSp>
        <p:nvGrpSpPr>
          <p:cNvPr id="57" name="Group 56"/>
          <p:cNvGrpSpPr/>
          <p:nvPr/>
        </p:nvGrpSpPr>
        <p:grpSpPr>
          <a:xfrm>
            <a:off x="1357409" y="2568994"/>
            <a:ext cx="764053" cy="710927"/>
            <a:chOff x="3044213" y="1987435"/>
            <a:chExt cx="764053" cy="710927"/>
          </a:xfrm>
        </p:grpSpPr>
        <p:sp>
          <p:nvSpPr>
            <p:cNvPr id="9" name="Oval 8"/>
            <p:cNvSpPr/>
            <p:nvPr/>
          </p:nvSpPr>
          <p:spPr>
            <a:xfrm>
              <a:off x="3044213" y="1987435"/>
              <a:ext cx="764053" cy="7109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19" name="Group 18"/>
            <p:cNvGrpSpPr/>
            <p:nvPr/>
          </p:nvGrpSpPr>
          <p:grpSpPr>
            <a:xfrm>
              <a:off x="3237815" y="2174407"/>
              <a:ext cx="376848" cy="349540"/>
              <a:chOff x="1916113" y="3273425"/>
              <a:chExt cx="2519363" cy="2511426"/>
            </a:xfrm>
            <a:solidFill>
              <a:schemeClr val="bg1"/>
            </a:solidFill>
          </p:grpSpPr>
          <p:sp>
            <p:nvSpPr>
              <p:cNvPr id="20" name="Freeform 11"/>
              <p:cNvSpPr>
                <a:spLocks noEditPoints="1"/>
              </p:cNvSpPr>
              <p:nvPr/>
            </p:nvSpPr>
            <p:spPr bwMode="auto">
              <a:xfrm>
                <a:off x="1916113" y="3273425"/>
                <a:ext cx="2519363" cy="2141538"/>
              </a:xfrm>
              <a:custGeom>
                <a:avLst/>
                <a:gdLst>
                  <a:gd name="T0" fmla="*/ 163 w 671"/>
                  <a:gd name="T1" fmla="*/ 11 h 569"/>
                  <a:gd name="T2" fmla="*/ 225 w 671"/>
                  <a:gd name="T3" fmla="*/ 147 h 569"/>
                  <a:gd name="T4" fmla="*/ 246 w 671"/>
                  <a:gd name="T5" fmla="*/ 154 h 569"/>
                  <a:gd name="T6" fmla="*/ 633 w 671"/>
                  <a:gd name="T7" fmla="*/ 156 h 569"/>
                  <a:gd name="T8" fmla="*/ 655 w 671"/>
                  <a:gd name="T9" fmla="*/ 248 h 569"/>
                  <a:gd name="T10" fmla="*/ 522 w 671"/>
                  <a:gd name="T11" fmla="*/ 465 h 569"/>
                  <a:gd name="T12" fmla="*/ 322 w 671"/>
                  <a:gd name="T13" fmla="*/ 477 h 569"/>
                  <a:gd name="T14" fmla="*/ 569 w 671"/>
                  <a:gd name="T15" fmla="*/ 515 h 569"/>
                  <a:gd name="T16" fmla="*/ 602 w 671"/>
                  <a:gd name="T17" fmla="*/ 549 h 569"/>
                  <a:gd name="T18" fmla="*/ 569 w 671"/>
                  <a:gd name="T19" fmla="*/ 568 h 569"/>
                  <a:gd name="T20" fmla="*/ 269 w 671"/>
                  <a:gd name="T21" fmla="*/ 485 h 569"/>
                  <a:gd name="T22" fmla="*/ 147 w 671"/>
                  <a:gd name="T23" fmla="*/ 72 h 569"/>
                  <a:gd name="T24" fmla="*/ 31 w 671"/>
                  <a:gd name="T25" fmla="*/ 52 h 569"/>
                  <a:gd name="T26" fmla="*/ 1 w 671"/>
                  <a:gd name="T27" fmla="*/ 33 h 569"/>
                  <a:gd name="T28" fmla="*/ 5 w 671"/>
                  <a:gd name="T29" fmla="*/ 0 h 569"/>
                  <a:gd name="T30" fmla="*/ 544 w 671"/>
                  <a:gd name="T31" fmla="*/ 254 h 569"/>
                  <a:gd name="T32" fmla="*/ 595 w 671"/>
                  <a:gd name="T33" fmla="*/ 248 h 569"/>
                  <a:gd name="T34" fmla="*/ 606 w 671"/>
                  <a:gd name="T35" fmla="*/ 208 h 569"/>
                  <a:gd name="T36" fmla="*/ 495 w 671"/>
                  <a:gd name="T37" fmla="*/ 215 h 569"/>
                  <a:gd name="T38" fmla="*/ 502 w 671"/>
                  <a:gd name="T39" fmla="*/ 254 h 569"/>
                  <a:gd name="T40" fmla="*/ 304 w 671"/>
                  <a:gd name="T41" fmla="*/ 208 h 569"/>
                  <a:gd name="T42" fmla="*/ 252 w 671"/>
                  <a:gd name="T43" fmla="*/ 215 h 569"/>
                  <a:gd name="T44" fmla="*/ 270 w 671"/>
                  <a:gd name="T45" fmla="*/ 254 h 569"/>
                  <a:gd name="T46" fmla="*/ 357 w 671"/>
                  <a:gd name="T47" fmla="*/ 247 h 569"/>
                  <a:gd name="T48" fmla="*/ 349 w 671"/>
                  <a:gd name="T49" fmla="*/ 208 h 569"/>
                  <a:gd name="T50" fmla="*/ 316 w 671"/>
                  <a:gd name="T51" fmla="*/ 288 h 569"/>
                  <a:gd name="T52" fmla="*/ 277 w 671"/>
                  <a:gd name="T53" fmla="*/ 294 h 569"/>
                  <a:gd name="T54" fmla="*/ 293 w 671"/>
                  <a:gd name="T55" fmla="*/ 331 h 569"/>
                  <a:gd name="T56" fmla="*/ 357 w 671"/>
                  <a:gd name="T57" fmla="*/ 325 h 569"/>
                  <a:gd name="T58" fmla="*/ 350 w 671"/>
                  <a:gd name="T59" fmla="*/ 288 h 569"/>
                  <a:gd name="T60" fmla="*/ 536 w 671"/>
                  <a:gd name="T61" fmla="*/ 288 h 569"/>
                  <a:gd name="T62" fmla="*/ 495 w 671"/>
                  <a:gd name="T63" fmla="*/ 294 h 569"/>
                  <a:gd name="T64" fmla="*/ 501 w 671"/>
                  <a:gd name="T65" fmla="*/ 331 h 569"/>
                  <a:gd name="T66" fmla="*/ 559 w 671"/>
                  <a:gd name="T67" fmla="*/ 326 h 569"/>
                  <a:gd name="T68" fmla="*/ 570 w 671"/>
                  <a:gd name="T69" fmla="*/ 288 h 569"/>
                  <a:gd name="T70" fmla="*/ 426 w 671"/>
                  <a:gd name="T71" fmla="*/ 254 h 569"/>
                  <a:gd name="T72" fmla="*/ 460 w 671"/>
                  <a:gd name="T73" fmla="*/ 248 h 569"/>
                  <a:gd name="T74" fmla="*/ 455 w 671"/>
                  <a:gd name="T75" fmla="*/ 208 h 569"/>
                  <a:gd name="T76" fmla="*/ 392 w 671"/>
                  <a:gd name="T77" fmla="*/ 214 h 569"/>
                  <a:gd name="T78" fmla="*/ 398 w 671"/>
                  <a:gd name="T79" fmla="*/ 254 h 569"/>
                  <a:gd name="T80" fmla="*/ 426 w 671"/>
                  <a:gd name="T81" fmla="*/ 366 h 569"/>
                  <a:gd name="T82" fmla="*/ 392 w 671"/>
                  <a:gd name="T83" fmla="*/ 371 h 569"/>
                  <a:gd name="T84" fmla="*/ 398 w 671"/>
                  <a:gd name="T85" fmla="*/ 411 h 569"/>
                  <a:gd name="T86" fmla="*/ 460 w 671"/>
                  <a:gd name="T87" fmla="*/ 406 h 569"/>
                  <a:gd name="T88" fmla="*/ 454 w 671"/>
                  <a:gd name="T89" fmla="*/ 366 h 569"/>
                  <a:gd name="T90" fmla="*/ 426 w 671"/>
                  <a:gd name="T91" fmla="*/ 331 h 569"/>
                  <a:gd name="T92" fmla="*/ 460 w 671"/>
                  <a:gd name="T93" fmla="*/ 325 h 569"/>
                  <a:gd name="T94" fmla="*/ 455 w 671"/>
                  <a:gd name="T95" fmla="*/ 288 h 569"/>
                  <a:gd name="T96" fmla="*/ 392 w 671"/>
                  <a:gd name="T97" fmla="*/ 294 h 569"/>
                  <a:gd name="T98" fmla="*/ 398 w 671"/>
                  <a:gd name="T99" fmla="*/ 331 h 569"/>
                  <a:gd name="T100" fmla="*/ 328 w 671"/>
                  <a:gd name="T101" fmla="*/ 366 h 569"/>
                  <a:gd name="T102" fmla="*/ 301 w 671"/>
                  <a:gd name="T103" fmla="*/ 371 h 569"/>
                  <a:gd name="T104" fmla="*/ 320 w 671"/>
                  <a:gd name="T105" fmla="*/ 411 h 569"/>
                  <a:gd name="T106" fmla="*/ 357 w 671"/>
                  <a:gd name="T107" fmla="*/ 405 h 569"/>
                  <a:gd name="T108" fmla="*/ 350 w 671"/>
                  <a:gd name="T109" fmla="*/ 366 h 569"/>
                  <a:gd name="T110" fmla="*/ 518 w 671"/>
                  <a:gd name="T111" fmla="*/ 366 h 569"/>
                  <a:gd name="T112" fmla="*/ 495 w 671"/>
                  <a:gd name="T113" fmla="*/ 371 h 569"/>
                  <a:gd name="T114" fmla="*/ 515 w 671"/>
                  <a:gd name="T115" fmla="*/ 411 h 569"/>
                  <a:gd name="T116" fmla="*/ 521 w 671"/>
                  <a:gd name="T117" fmla="*/ 407 h 569"/>
                  <a:gd name="T118" fmla="*/ 535 w 671"/>
                  <a:gd name="T119" fmla="*/ 36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1" h="569">
                    <a:moveTo>
                      <a:pt x="133" y="0"/>
                    </a:moveTo>
                    <a:cubicBezTo>
                      <a:pt x="143" y="3"/>
                      <a:pt x="154" y="5"/>
                      <a:pt x="163" y="11"/>
                    </a:cubicBezTo>
                    <a:cubicBezTo>
                      <a:pt x="182" y="22"/>
                      <a:pt x="192" y="39"/>
                      <a:pt x="198" y="58"/>
                    </a:cubicBezTo>
                    <a:cubicBezTo>
                      <a:pt x="208" y="88"/>
                      <a:pt x="216" y="117"/>
                      <a:pt x="225" y="147"/>
                    </a:cubicBezTo>
                    <a:cubicBezTo>
                      <a:pt x="227" y="153"/>
                      <a:pt x="228" y="157"/>
                      <a:pt x="236" y="154"/>
                    </a:cubicBezTo>
                    <a:cubicBezTo>
                      <a:pt x="239" y="154"/>
                      <a:pt x="242" y="154"/>
                      <a:pt x="246" y="154"/>
                    </a:cubicBezTo>
                    <a:cubicBezTo>
                      <a:pt x="367" y="154"/>
                      <a:pt x="489" y="154"/>
                      <a:pt x="611" y="154"/>
                    </a:cubicBezTo>
                    <a:cubicBezTo>
                      <a:pt x="618" y="154"/>
                      <a:pt x="626" y="154"/>
                      <a:pt x="633" y="156"/>
                    </a:cubicBezTo>
                    <a:cubicBezTo>
                      <a:pt x="658" y="162"/>
                      <a:pt x="671" y="185"/>
                      <a:pt x="667" y="212"/>
                    </a:cubicBezTo>
                    <a:cubicBezTo>
                      <a:pt x="665" y="225"/>
                      <a:pt x="661" y="237"/>
                      <a:pt x="655" y="248"/>
                    </a:cubicBezTo>
                    <a:cubicBezTo>
                      <a:pt x="626" y="312"/>
                      <a:pt x="596" y="375"/>
                      <a:pt x="567" y="438"/>
                    </a:cubicBezTo>
                    <a:cubicBezTo>
                      <a:pt x="558" y="457"/>
                      <a:pt x="543" y="465"/>
                      <a:pt x="522" y="465"/>
                    </a:cubicBezTo>
                    <a:cubicBezTo>
                      <a:pt x="458" y="465"/>
                      <a:pt x="394" y="465"/>
                      <a:pt x="330" y="465"/>
                    </a:cubicBezTo>
                    <a:cubicBezTo>
                      <a:pt x="318" y="465"/>
                      <a:pt x="318" y="466"/>
                      <a:pt x="322" y="477"/>
                    </a:cubicBezTo>
                    <a:cubicBezTo>
                      <a:pt x="331" y="500"/>
                      <a:pt x="353" y="515"/>
                      <a:pt x="378" y="515"/>
                    </a:cubicBezTo>
                    <a:cubicBezTo>
                      <a:pt x="441" y="515"/>
                      <a:pt x="505" y="515"/>
                      <a:pt x="569" y="515"/>
                    </a:cubicBezTo>
                    <a:cubicBezTo>
                      <a:pt x="578" y="515"/>
                      <a:pt x="588" y="516"/>
                      <a:pt x="596" y="524"/>
                    </a:cubicBezTo>
                    <a:cubicBezTo>
                      <a:pt x="602" y="531"/>
                      <a:pt x="605" y="539"/>
                      <a:pt x="602" y="549"/>
                    </a:cubicBezTo>
                    <a:cubicBezTo>
                      <a:pt x="599" y="559"/>
                      <a:pt x="592" y="565"/>
                      <a:pt x="582" y="567"/>
                    </a:cubicBezTo>
                    <a:cubicBezTo>
                      <a:pt x="578" y="568"/>
                      <a:pt x="574" y="568"/>
                      <a:pt x="569" y="568"/>
                    </a:cubicBezTo>
                    <a:cubicBezTo>
                      <a:pt x="506" y="568"/>
                      <a:pt x="443" y="568"/>
                      <a:pt x="380" y="569"/>
                    </a:cubicBezTo>
                    <a:cubicBezTo>
                      <a:pt x="319" y="569"/>
                      <a:pt x="281" y="524"/>
                      <a:pt x="269" y="485"/>
                    </a:cubicBezTo>
                    <a:cubicBezTo>
                      <a:pt x="231" y="353"/>
                      <a:pt x="192" y="221"/>
                      <a:pt x="153" y="89"/>
                    </a:cubicBezTo>
                    <a:cubicBezTo>
                      <a:pt x="151" y="84"/>
                      <a:pt x="149" y="78"/>
                      <a:pt x="147" y="72"/>
                    </a:cubicBezTo>
                    <a:cubicBezTo>
                      <a:pt x="143" y="58"/>
                      <a:pt x="133" y="52"/>
                      <a:pt x="119" y="52"/>
                    </a:cubicBezTo>
                    <a:cubicBezTo>
                      <a:pt x="90" y="53"/>
                      <a:pt x="61" y="52"/>
                      <a:pt x="31" y="52"/>
                    </a:cubicBezTo>
                    <a:cubicBezTo>
                      <a:pt x="21" y="52"/>
                      <a:pt x="12" y="50"/>
                      <a:pt x="6" y="42"/>
                    </a:cubicBezTo>
                    <a:cubicBezTo>
                      <a:pt x="4" y="39"/>
                      <a:pt x="2" y="36"/>
                      <a:pt x="1" y="33"/>
                    </a:cubicBezTo>
                    <a:cubicBezTo>
                      <a:pt x="1" y="23"/>
                      <a:pt x="1" y="14"/>
                      <a:pt x="0" y="4"/>
                    </a:cubicBezTo>
                    <a:cubicBezTo>
                      <a:pt x="0" y="1"/>
                      <a:pt x="1" y="0"/>
                      <a:pt x="5" y="0"/>
                    </a:cubicBezTo>
                    <a:cubicBezTo>
                      <a:pt x="48" y="0"/>
                      <a:pt x="90" y="0"/>
                      <a:pt x="133" y="0"/>
                    </a:cubicBezTo>
                    <a:close/>
                    <a:moveTo>
                      <a:pt x="544" y="254"/>
                    </a:moveTo>
                    <a:cubicBezTo>
                      <a:pt x="558" y="254"/>
                      <a:pt x="573" y="254"/>
                      <a:pt x="587" y="254"/>
                    </a:cubicBezTo>
                    <a:cubicBezTo>
                      <a:pt x="591" y="254"/>
                      <a:pt x="594" y="252"/>
                      <a:pt x="595" y="248"/>
                    </a:cubicBezTo>
                    <a:cubicBezTo>
                      <a:pt x="600" y="237"/>
                      <a:pt x="605" y="227"/>
                      <a:pt x="610" y="216"/>
                    </a:cubicBezTo>
                    <a:cubicBezTo>
                      <a:pt x="613" y="210"/>
                      <a:pt x="612" y="208"/>
                      <a:pt x="606" y="208"/>
                    </a:cubicBezTo>
                    <a:cubicBezTo>
                      <a:pt x="571" y="208"/>
                      <a:pt x="536" y="209"/>
                      <a:pt x="501" y="208"/>
                    </a:cubicBezTo>
                    <a:cubicBezTo>
                      <a:pt x="496" y="208"/>
                      <a:pt x="495" y="210"/>
                      <a:pt x="495" y="215"/>
                    </a:cubicBezTo>
                    <a:cubicBezTo>
                      <a:pt x="495" y="226"/>
                      <a:pt x="495" y="236"/>
                      <a:pt x="495" y="246"/>
                    </a:cubicBezTo>
                    <a:cubicBezTo>
                      <a:pt x="495" y="252"/>
                      <a:pt x="496" y="254"/>
                      <a:pt x="502" y="254"/>
                    </a:cubicBezTo>
                    <a:cubicBezTo>
                      <a:pt x="516" y="253"/>
                      <a:pt x="530" y="254"/>
                      <a:pt x="544" y="254"/>
                    </a:cubicBezTo>
                    <a:close/>
                    <a:moveTo>
                      <a:pt x="304" y="208"/>
                    </a:moveTo>
                    <a:cubicBezTo>
                      <a:pt x="288" y="208"/>
                      <a:pt x="273" y="209"/>
                      <a:pt x="257" y="208"/>
                    </a:cubicBezTo>
                    <a:cubicBezTo>
                      <a:pt x="252" y="208"/>
                      <a:pt x="250" y="210"/>
                      <a:pt x="252" y="215"/>
                    </a:cubicBezTo>
                    <a:cubicBezTo>
                      <a:pt x="256" y="226"/>
                      <a:pt x="259" y="237"/>
                      <a:pt x="262" y="248"/>
                    </a:cubicBezTo>
                    <a:cubicBezTo>
                      <a:pt x="263" y="253"/>
                      <a:pt x="266" y="254"/>
                      <a:pt x="270" y="254"/>
                    </a:cubicBezTo>
                    <a:cubicBezTo>
                      <a:pt x="297" y="254"/>
                      <a:pt x="323" y="254"/>
                      <a:pt x="350" y="254"/>
                    </a:cubicBezTo>
                    <a:cubicBezTo>
                      <a:pt x="356" y="254"/>
                      <a:pt x="357" y="252"/>
                      <a:pt x="357" y="247"/>
                    </a:cubicBezTo>
                    <a:cubicBezTo>
                      <a:pt x="357" y="237"/>
                      <a:pt x="357" y="227"/>
                      <a:pt x="357" y="217"/>
                    </a:cubicBezTo>
                    <a:cubicBezTo>
                      <a:pt x="357" y="211"/>
                      <a:pt x="355" y="208"/>
                      <a:pt x="349" y="208"/>
                    </a:cubicBezTo>
                    <a:cubicBezTo>
                      <a:pt x="334" y="209"/>
                      <a:pt x="319" y="208"/>
                      <a:pt x="304" y="208"/>
                    </a:cubicBezTo>
                    <a:close/>
                    <a:moveTo>
                      <a:pt x="316" y="288"/>
                    </a:moveTo>
                    <a:cubicBezTo>
                      <a:pt x="304" y="288"/>
                      <a:pt x="293" y="288"/>
                      <a:pt x="281" y="288"/>
                    </a:cubicBezTo>
                    <a:cubicBezTo>
                      <a:pt x="276" y="288"/>
                      <a:pt x="275" y="290"/>
                      <a:pt x="277" y="294"/>
                    </a:cubicBezTo>
                    <a:cubicBezTo>
                      <a:pt x="280" y="305"/>
                      <a:pt x="283" y="315"/>
                      <a:pt x="286" y="326"/>
                    </a:cubicBezTo>
                    <a:cubicBezTo>
                      <a:pt x="288" y="330"/>
                      <a:pt x="290" y="331"/>
                      <a:pt x="293" y="331"/>
                    </a:cubicBezTo>
                    <a:cubicBezTo>
                      <a:pt x="312" y="331"/>
                      <a:pt x="331" y="331"/>
                      <a:pt x="350" y="331"/>
                    </a:cubicBezTo>
                    <a:cubicBezTo>
                      <a:pt x="355" y="331"/>
                      <a:pt x="357" y="329"/>
                      <a:pt x="357" y="325"/>
                    </a:cubicBezTo>
                    <a:cubicBezTo>
                      <a:pt x="357" y="315"/>
                      <a:pt x="357" y="305"/>
                      <a:pt x="357" y="295"/>
                    </a:cubicBezTo>
                    <a:cubicBezTo>
                      <a:pt x="357" y="290"/>
                      <a:pt x="355" y="288"/>
                      <a:pt x="350" y="288"/>
                    </a:cubicBezTo>
                    <a:cubicBezTo>
                      <a:pt x="339" y="289"/>
                      <a:pt x="327" y="288"/>
                      <a:pt x="316" y="288"/>
                    </a:cubicBezTo>
                    <a:close/>
                    <a:moveTo>
                      <a:pt x="536" y="288"/>
                    </a:moveTo>
                    <a:cubicBezTo>
                      <a:pt x="524" y="288"/>
                      <a:pt x="513" y="288"/>
                      <a:pt x="501" y="288"/>
                    </a:cubicBezTo>
                    <a:cubicBezTo>
                      <a:pt x="497" y="288"/>
                      <a:pt x="495" y="290"/>
                      <a:pt x="495" y="294"/>
                    </a:cubicBezTo>
                    <a:cubicBezTo>
                      <a:pt x="495" y="305"/>
                      <a:pt x="495" y="315"/>
                      <a:pt x="495" y="325"/>
                    </a:cubicBezTo>
                    <a:cubicBezTo>
                      <a:pt x="495" y="330"/>
                      <a:pt x="497" y="331"/>
                      <a:pt x="501" y="331"/>
                    </a:cubicBezTo>
                    <a:cubicBezTo>
                      <a:pt x="518" y="331"/>
                      <a:pt x="535" y="331"/>
                      <a:pt x="551" y="331"/>
                    </a:cubicBezTo>
                    <a:cubicBezTo>
                      <a:pt x="555" y="331"/>
                      <a:pt x="558" y="330"/>
                      <a:pt x="559" y="326"/>
                    </a:cubicBezTo>
                    <a:cubicBezTo>
                      <a:pt x="564" y="315"/>
                      <a:pt x="569" y="304"/>
                      <a:pt x="574" y="294"/>
                    </a:cubicBezTo>
                    <a:cubicBezTo>
                      <a:pt x="577" y="289"/>
                      <a:pt x="575" y="288"/>
                      <a:pt x="570" y="288"/>
                    </a:cubicBezTo>
                    <a:cubicBezTo>
                      <a:pt x="559" y="288"/>
                      <a:pt x="547" y="288"/>
                      <a:pt x="536" y="288"/>
                    </a:cubicBezTo>
                    <a:close/>
                    <a:moveTo>
                      <a:pt x="426" y="254"/>
                    </a:moveTo>
                    <a:cubicBezTo>
                      <a:pt x="435" y="254"/>
                      <a:pt x="445" y="254"/>
                      <a:pt x="454" y="254"/>
                    </a:cubicBezTo>
                    <a:cubicBezTo>
                      <a:pt x="459" y="254"/>
                      <a:pt x="460" y="252"/>
                      <a:pt x="460" y="248"/>
                    </a:cubicBezTo>
                    <a:cubicBezTo>
                      <a:pt x="460" y="237"/>
                      <a:pt x="460" y="225"/>
                      <a:pt x="460" y="214"/>
                    </a:cubicBezTo>
                    <a:cubicBezTo>
                      <a:pt x="460" y="210"/>
                      <a:pt x="459" y="208"/>
                      <a:pt x="455" y="208"/>
                    </a:cubicBezTo>
                    <a:cubicBezTo>
                      <a:pt x="436" y="209"/>
                      <a:pt x="417" y="209"/>
                      <a:pt x="398" y="208"/>
                    </a:cubicBezTo>
                    <a:cubicBezTo>
                      <a:pt x="394" y="208"/>
                      <a:pt x="392" y="210"/>
                      <a:pt x="392" y="214"/>
                    </a:cubicBezTo>
                    <a:cubicBezTo>
                      <a:pt x="392" y="225"/>
                      <a:pt x="392" y="237"/>
                      <a:pt x="392" y="248"/>
                    </a:cubicBezTo>
                    <a:cubicBezTo>
                      <a:pt x="392" y="252"/>
                      <a:pt x="394" y="254"/>
                      <a:pt x="398" y="254"/>
                    </a:cubicBezTo>
                    <a:cubicBezTo>
                      <a:pt x="407" y="254"/>
                      <a:pt x="416" y="254"/>
                      <a:pt x="426" y="254"/>
                    </a:cubicBezTo>
                    <a:close/>
                    <a:moveTo>
                      <a:pt x="426" y="366"/>
                    </a:moveTo>
                    <a:cubicBezTo>
                      <a:pt x="417" y="366"/>
                      <a:pt x="408" y="366"/>
                      <a:pt x="398" y="366"/>
                    </a:cubicBezTo>
                    <a:cubicBezTo>
                      <a:pt x="394" y="366"/>
                      <a:pt x="392" y="367"/>
                      <a:pt x="392" y="371"/>
                    </a:cubicBezTo>
                    <a:cubicBezTo>
                      <a:pt x="392" y="383"/>
                      <a:pt x="392" y="394"/>
                      <a:pt x="392" y="405"/>
                    </a:cubicBezTo>
                    <a:cubicBezTo>
                      <a:pt x="392" y="409"/>
                      <a:pt x="394" y="411"/>
                      <a:pt x="398" y="411"/>
                    </a:cubicBezTo>
                    <a:cubicBezTo>
                      <a:pt x="417" y="411"/>
                      <a:pt x="436" y="411"/>
                      <a:pt x="455" y="411"/>
                    </a:cubicBezTo>
                    <a:cubicBezTo>
                      <a:pt x="459" y="411"/>
                      <a:pt x="460" y="409"/>
                      <a:pt x="460" y="406"/>
                    </a:cubicBezTo>
                    <a:cubicBezTo>
                      <a:pt x="460" y="394"/>
                      <a:pt x="460" y="383"/>
                      <a:pt x="460" y="371"/>
                    </a:cubicBezTo>
                    <a:cubicBezTo>
                      <a:pt x="460" y="367"/>
                      <a:pt x="458" y="366"/>
                      <a:pt x="454" y="366"/>
                    </a:cubicBezTo>
                    <a:cubicBezTo>
                      <a:pt x="445" y="366"/>
                      <a:pt x="435" y="366"/>
                      <a:pt x="426" y="366"/>
                    </a:cubicBezTo>
                    <a:close/>
                    <a:moveTo>
                      <a:pt x="426" y="331"/>
                    </a:moveTo>
                    <a:cubicBezTo>
                      <a:pt x="436" y="331"/>
                      <a:pt x="445" y="331"/>
                      <a:pt x="454" y="331"/>
                    </a:cubicBezTo>
                    <a:cubicBezTo>
                      <a:pt x="459" y="331"/>
                      <a:pt x="460" y="329"/>
                      <a:pt x="460" y="325"/>
                    </a:cubicBezTo>
                    <a:cubicBezTo>
                      <a:pt x="460" y="315"/>
                      <a:pt x="460" y="304"/>
                      <a:pt x="460" y="294"/>
                    </a:cubicBezTo>
                    <a:cubicBezTo>
                      <a:pt x="460" y="290"/>
                      <a:pt x="459" y="288"/>
                      <a:pt x="455" y="288"/>
                    </a:cubicBezTo>
                    <a:cubicBezTo>
                      <a:pt x="436" y="288"/>
                      <a:pt x="417" y="288"/>
                      <a:pt x="398" y="288"/>
                    </a:cubicBezTo>
                    <a:cubicBezTo>
                      <a:pt x="394" y="288"/>
                      <a:pt x="392" y="290"/>
                      <a:pt x="392" y="294"/>
                    </a:cubicBezTo>
                    <a:cubicBezTo>
                      <a:pt x="392" y="304"/>
                      <a:pt x="392" y="315"/>
                      <a:pt x="392" y="325"/>
                    </a:cubicBezTo>
                    <a:cubicBezTo>
                      <a:pt x="392" y="329"/>
                      <a:pt x="394" y="331"/>
                      <a:pt x="398" y="331"/>
                    </a:cubicBezTo>
                    <a:cubicBezTo>
                      <a:pt x="407" y="331"/>
                      <a:pt x="417" y="331"/>
                      <a:pt x="426" y="331"/>
                    </a:cubicBezTo>
                    <a:close/>
                    <a:moveTo>
                      <a:pt x="328" y="366"/>
                    </a:moveTo>
                    <a:cubicBezTo>
                      <a:pt x="320" y="366"/>
                      <a:pt x="313" y="366"/>
                      <a:pt x="305" y="366"/>
                    </a:cubicBezTo>
                    <a:cubicBezTo>
                      <a:pt x="301" y="366"/>
                      <a:pt x="299" y="367"/>
                      <a:pt x="301" y="371"/>
                    </a:cubicBezTo>
                    <a:cubicBezTo>
                      <a:pt x="305" y="383"/>
                      <a:pt x="308" y="394"/>
                      <a:pt x="311" y="405"/>
                    </a:cubicBezTo>
                    <a:cubicBezTo>
                      <a:pt x="313" y="409"/>
                      <a:pt x="315" y="411"/>
                      <a:pt x="320" y="411"/>
                    </a:cubicBezTo>
                    <a:cubicBezTo>
                      <a:pt x="330" y="411"/>
                      <a:pt x="340" y="411"/>
                      <a:pt x="350" y="411"/>
                    </a:cubicBezTo>
                    <a:cubicBezTo>
                      <a:pt x="355" y="411"/>
                      <a:pt x="357" y="410"/>
                      <a:pt x="357" y="405"/>
                    </a:cubicBezTo>
                    <a:cubicBezTo>
                      <a:pt x="357" y="394"/>
                      <a:pt x="357" y="383"/>
                      <a:pt x="357" y="372"/>
                    </a:cubicBezTo>
                    <a:cubicBezTo>
                      <a:pt x="357" y="367"/>
                      <a:pt x="355" y="365"/>
                      <a:pt x="350" y="366"/>
                    </a:cubicBezTo>
                    <a:cubicBezTo>
                      <a:pt x="343" y="366"/>
                      <a:pt x="335" y="366"/>
                      <a:pt x="328" y="366"/>
                    </a:cubicBezTo>
                    <a:close/>
                    <a:moveTo>
                      <a:pt x="518" y="366"/>
                    </a:moveTo>
                    <a:cubicBezTo>
                      <a:pt x="512" y="366"/>
                      <a:pt x="506" y="366"/>
                      <a:pt x="500" y="366"/>
                    </a:cubicBezTo>
                    <a:cubicBezTo>
                      <a:pt x="496" y="366"/>
                      <a:pt x="495" y="367"/>
                      <a:pt x="495" y="371"/>
                    </a:cubicBezTo>
                    <a:cubicBezTo>
                      <a:pt x="495" y="378"/>
                      <a:pt x="495" y="385"/>
                      <a:pt x="495" y="392"/>
                    </a:cubicBezTo>
                    <a:cubicBezTo>
                      <a:pt x="495" y="412"/>
                      <a:pt x="495" y="412"/>
                      <a:pt x="515" y="411"/>
                    </a:cubicBezTo>
                    <a:cubicBezTo>
                      <a:pt x="515" y="411"/>
                      <a:pt x="515" y="411"/>
                      <a:pt x="516" y="411"/>
                    </a:cubicBezTo>
                    <a:cubicBezTo>
                      <a:pt x="518" y="411"/>
                      <a:pt x="520" y="410"/>
                      <a:pt x="521" y="407"/>
                    </a:cubicBezTo>
                    <a:cubicBezTo>
                      <a:pt x="527" y="395"/>
                      <a:pt x="533" y="383"/>
                      <a:pt x="538" y="371"/>
                    </a:cubicBezTo>
                    <a:cubicBezTo>
                      <a:pt x="540" y="367"/>
                      <a:pt x="539" y="366"/>
                      <a:pt x="535" y="366"/>
                    </a:cubicBezTo>
                    <a:cubicBezTo>
                      <a:pt x="529" y="366"/>
                      <a:pt x="524" y="366"/>
                      <a:pt x="518" y="3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21" name="Freeform 12"/>
              <p:cNvSpPr>
                <a:spLocks/>
              </p:cNvSpPr>
              <p:nvPr/>
            </p:nvSpPr>
            <p:spPr bwMode="auto">
              <a:xfrm>
                <a:off x="3676651" y="5427663"/>
                <a:ext cx="357188" cy="357188"/>
              </a:xfrm>
              <a:custGeom>
                <a:avLst/>
                <a:gdLst>
                  <a:gd name="T0" fmla="*/ 0 w 95"/>
                  <a:gd name="T1" fmla="*/ 47 h 95"/>
                  <a:gd name="T2" fmla="*/ 48 w 95"/>
                  <a:gd name="T3" fmla="*/ 0 h 95"/>
                  <a:gd name="T4" fmla="*/ 95 w 95"/>
                  <a:gd name="T5" fmla="*/ 47 h 95"/>
                  <a:gd name="T6" fmla="*/ 48 w 95"/>
                  <a:gd name="T7" fmla="*/ 94 h 95"/>
                  <a:gd name="T8" fmla="*/ 0 w 95"/>
                  <a:gd name="T9" fmla="*/ 47 h 95"/>
                </a:gdLst>
                <a:ahLst/>
                <a:cxnLst>
                  <a:cxn ang="0">
                    <a:pos x="T0" y="T1"/>
                  </a:cxn>
                  <a:cxn ang="0">
                    <a:pos x="T2" y="T3"/>
                  </a:cxn>
                  <a:cxn ang="0">
                    <a:pos x="T4" y="T5"/>
                  </a:cxn>
                  <a:cxn ang="0">
                    <a:pos x="T6" y="T7"/>
                  </a:cxn>
                  <a:cxn ang="0">
                    <a:pos x="T8" y="T9"/>
                  </a:cxn>
                </a:cxnLst>
                <a:rect l="0" t="0" r="r" b="b"/>
                <a:pathLst>
                  <a:path w="95" h="95">
                    <a:moveTo>
                      <a:pt x="0" y="47"/>
                    </a:moveTo>
                    <a:cubicBezTo>
                      <a:pt x="0" y="21"/>
                      <a:pt x="21" y="0"/>
                      <a:pt x="48" y="0"/>
                    </a:cubicBezTo>
                    <a:cubicBezTo>
                      <a:pt x="74" y="0"/>
                      <a:pt x="95" y="22"/>
                      <a:pt x="95" y="47"/>
                    </a:cubicBezTo>
                    <a:cubicBezTo>
                      <a:pt x="95" y="73"/>
                      <a:pt x="73" y="94"/>
                      <a:pt x="48" y="94"/>
                    </a:cubicBezTo>
                    <a:cubicBezTo>
                      <a:pt x="22" y="95"/>
                      <a:pt x="0" y="73"/>
                      <a:pt x="0"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22" name="Freeform 13"/>
              <p:cNvSpPr>
                <a:spLocks/>
              </p:cNvSpPr>
              <p:nvPr/>
            </p:nvSpPr>
            <p:spPr bwMode="auto">
              <a:xfrm>
                <a:off x="3095626" y="5427663"/>
                <a:ext cx="355600" cy="357188"/>
              </a:xfrm>
              <a:custGeom>
                <a:avLst/>
                <a:gdLst>
                  <a:gd name="T0" fmla="*/ 48 w 95"/>
                  <a:gd name="T1" fmla="*/ 0 h 95"/>
                  <a:gd name="T2" fmla="*/ 95 w 95"/>
                  <a:gd name="T3" fmla="*/ 47 h 95"/>
                  <a:gd name="T4" fmla="*/ 48 w 95"/>
                  <a:gd name="T5" fmla="*/ 94 h 95"/>
                  <a:gd name="T6" fmla="*/ 1 w 95"/>
                  <a:gd name="T7" fmla="*/ 46 h 95"/>
                  <a:gd name="T8" fmla="*/ 48 w 95"/>
                  <a:gd name="T9" fmla="*/ 0 h 95"/>
                </a:gdLst>
                <a:ahLst/>
                <a:cxnLst>
                  <a:cxn ang="0">
                    <a:pos x="T0" y="T1"/>
                  </a:cxn>
                  <a:cxn ang="0">
                    <a:pos x="T2" y="T3"/>
                  </a:cxn>
                  <a:cxn ang="0">
                    <a:pos x="T4" y="T5"/>
                  </a:cxn>
                  <a:cxn ang="0">
                    <a:pos x="T6" y="T7"/>
                  </a:cxn>
                  <a:cxn ang="0">
                    <a:pos x="T8" y="T9"/>
                  </a:cxn>
                </a:cxnLst>
                <a:rect l="0" t="0" r="r" b="b"/>
                <a:pathLst>
                  <a:path w="95" h="95">
                    <a:moveTo>
                      <a:pt x="48" y="0"/>
                    </a:moveTo>
                    <a:cubicBezTo>
                      <a:pt x="74" y="0"/>
                      <a:pt x="95" y="21"/>
                      <a:pt x="95" y="47"/>
                    </a:cubicBezTo>
                    <a:cubicBezTo>
                      <a:pt x="95" y="73"/>
                      <a:pt x="74" y="94"/>
                      <a:pt x="48" y="94"/>
                    </a:cubicBezTo>
                    <a:cubicBezTo>
                      <a:pt x="22" y="95"/>
                      <a:pt x="0" y="73"/>
                      <a:pt x="1" y="46"/>
                    </a:cubicBezTo>
                    <a:cubicBezTo>
                      <a:pt x="1" y="20"/>
                      <a:pt x="22" y="0"/>
                      <a:pt x="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grpSp>
      </p:grpSp>
      <p:grpSp>
        <p:nvGrpSpPr>
          <p:cNvPr id="55" name="Group 54"/>
          <p:cNvGrpSpPr/>
          <p:nvPr/>
        </p:nvGrpSpPr>
        <p:grpSpPr>
          <a:xfrm>
            <a:off x="1800576" y="3781942"/>
            <a:ext cx="764053" cy="710927"/>
            <a:chOff x="2343201" y="3670383"/>
            <a:chExt cx="764053" cy="710927"/>
          </a:xfrm>
        </p:grpSpPr>
        <p:sp>
          <p:nvSpPr>
            <p:cNvPr id="7" name="Oval 6"/>
            <p:cNvSpPr/>
            <p:nvPr/>
          </p:nvSpPr>
          <p:spPr>
            <a:xfrm>
              <a:off x="2343201" y="3670383"/>
              <a:ext cx="764053" cy="71092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23" name="Group 22"/>
            <p:cNvGrpSpPr/>
            <p:nvPr/>
          </p:nvGrpSpPr>
          <p:grpSpPr>
            <a:xfrm>
              <a:off x="2498772" y="3857059"/>
              <a:ext cx="515563" cy="273849"/>
              <a:chOff x="-2921000" y="3976688"/>
              <a:chExt cx="3181350" cy="1816100"/>
            </a:xfrm>
            <a:solidFill>
              <a:schemeClr val="bg1"/>
            </a:solidFill>
          </p:grpSpPr>
          <p:sp>
            <p:nvSpPr>
              <p:cNvPr id="24" name="Freeform 14"/>
              <p:cNvSpPr>
                <a:spLocks noEditPoints="1"/>
              </p:cNvSpPr>
              <p:nvPr/>
            </p:nvSpPr>
            <p:spPr bwMode="auto">
              <a:xfrm>
                <a:off x="-2921000" y="3976688"/>
                <a:ext cx="3181350" cy="1473200"/>
              </a:xfrm>
              <a:custGeom>
                <a:avLst/>
                <a:gdLst>
                  <a:gd name="T0" fmla="*/ 0 w 847"/>
                  <a:gd name="T1" fmla="*/ 189 h 391"/>
                  <a:gd name="T2" fmla="*/ 43 w 847"/>
                  <a:gd name="T3" fmla="*/ 162 h 391"/>
                  <a:gd name="T4" fmla="*/ 92 w 847"/>
                  <a:gd name="T5" fmla="*/ 162 h 391"/>
                  <a:gd name="T6" fmla="*/ 125 w 847"/>
                  <a:gd name="T7" fmla="*/ 146 h 391"/>
                  <a:gd name="T8" fmla="*/ 209 w 847"/>
                  <a:gd name="T9" fmla="*/ 35 h 391"/>
                  <a:gd name="T10" fmla="*/ 223 w 847"/>
                  <a:gd name="T11" fmla="*/ 16 h 391"/>
                  <a:gd name="T12" fmla="*/ 252 w 847"/>
                  <a:gd name="T13" fmla="*/ 1 h 391"/>
                  <a:gd name="T14" fmla="*/ 268 w 847"/>
                  <a:gd name="T15" fmla="*/ 0 h 391"/>
                  <a:gd name="T16" fmla="*/ 481 w 847"/>
                  <a:gd name="T17" fmla="*/ 0 h 391"/>
                  <a:gd name="T18" fmla="*/ 547 w 847"/>
                  <a:gd name="T19" fmla="*/ 30 h 391"/>
                  <a:gd name="T20" fmla="*/ 638 w 847"/>
                  <a:gd name="T21" fmla="*/ 142 h 391"/>
                  <a:gd name="T22" fmla="*/ 681 w 847"/>
                  <a:gd name="T23" fmla="*/ 163 h 391"/>
                  <a:gd name="T24" fmla="*/ 775 w 847"/>
                  <a:gd name="T25" fmla="*/ 184 h 391"/>
                  <a:gd name="T26" fmla="*/ 847 w 847"/>
                  <a:gd name="T27" fmla="*/ 304 h 391"/>
                  <a:gd name="T28" fmla="*/ 847 w 847"/>
                  <a:gd name="T29" fmla="*/ 355 h 391"/>
                  <a:gd name="T30" fmla="*/ 812 w 847"/>
                  <a:gd name="T31" fmla="*/ 390 h 391"/>
                  <a:gd name="T32" fmla="*/ 751 w 847"/>
                  <a:gd name="T33" fmla="*/ 390 h 391"/>
                  <a:gd name="T34" fmla="*/ 633 w 847"/>
                  <a:gd name="T35" fmla="*/ 291 h 391"/>
                  <a:gd name="T36" fmla="*/ 520 w 847"/>
                  <a:gd name="T37" fmla="*/ 390 h 391"/>
                  <a:gd name="T38" fmla="*/ 326 w 847"/>
                  <a:gd name="T39" fmla="*/ 390 h 391"/>
                  <a:gd name="T40" fmla="*/ 274 w 847"/>
                  <a:gd name="T41" fmla="*/ 309 h 391"/>
                  <a:gd name="T42" fmla="*/ 204 w 847"/>
                  <a:gd name="T43" fmla="*/ 291 h 391"/>
                  <a:gd name="T44" fmla="*/ 96 w 847"/>
                  <a:gd name="T45" fmla="*/ 390 h 391"/>
                  <a:gd name="T46" fmla="*/ 30 w 847"/>
                  <a:gd name="T47" fmla="*/ 390 h 391"/>
                  <a:gd name="T48" fmla="*/ 0 w 847"/>
                  <a:gd name="T49" fmla="*/ 364 h 391"/>
                  <a:gd name="T50" fmla="*/ 0 w 847"/>
                  <a:gd name="T51" fmla="*/ 189 h 391"/>
                  <a:gd name="T52" fmla="*/ 358 w 847"/>
                  <a:gd name="T53" fmla="*/ 162 h 391"/>
                  <a:gd name="T54" fmla="*/ 358 w 847"/>
                  <a:gd name="T55" fmla="*/ 64 h 391"/>
                  <a:gd name="T56" fmla="*/ 280 w 847"/>
                  <a:gd name="T57" fmla="*/ 64 h 391"/>
                  <a:gd name="T58" fmla="*/ 254 w 847"/>
                  <a:gd name="T59" fmla="*/ 77 h 391"/>
                  <a:gd name="T60" fmla="*/ 195 w 847"/>
                  <a:gd name="T61" fmla="*/ 155 h 391"/>
                  <a:gd name="T62" fmla="*/ 191 w 847"/>
                  <a:gd name="T63" fmla="*/ 162 h 391"/>
                  <a:gd name="T64" fmla="*/ 358 w 847"/>
                  <a:gd name="T65" fmla="*/ 162 h 391"/>
                  <a:gd name="T66" fmla="*/ 574 w 847"/>
                  <a:gd name="T67" fmla="*/ 162 h 391"/>
                  <a:gd name="T68" fmla="*/ 506 w 847"/>
                  <a:gd name="T69" fmla="*/ 78 h 391"/>
                  <a:gd name="T70" fmla="*/ 483 w 847"/>
                  <a:gd name="T71" fmla="*/ 65 h 391"/>
                  <a:gd name="T72" fmla="*/ 424 w 847"/>
                  <a:gd name="T73" fmla="*/ 65 h 391"/>
                  <a:gd name="T74" fmla="*/ 424 w 847"/>
                  <a:gd name="T75" fmla="*/ 162 h 391"/>
                  <a:gd name="T76" fmla="*/ 574 w 847"/>
                  <a:gd name="T77" fmla="*/ 162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391">
                    <a:moveTo>
                      <a:pt x="0" y="189"/>
                    </a:moveTo>
                    <a:cubicBezTo>
                      <a:pt x="7" y="168"/>
                      <a:pt x="22" y="161"/>
                      <a:pt x="43" y="162"/>
                    </a:cubicBezTo>
                    <a:cubicBezTo>
                      <a:pt x="59" y="163"/>
                      <a:pt x="76" y="162"/>
                      <a:pt x="92" y="162"/>
                    </a:cubicBezTo>
                    <a:cubicBezTo>
                      <a:pt x="107" y="163"/>
                      <a:pt x="117" y="157"/>
                      <a:pt x="125" y="146"/>
                    </a:cubicBezTo>
                    <a:cubicBezTo>
                      <a:pt x="153" y="109"/>
                      <a:pt x="181" y="72"/>
                      <a:pt x="209" y="35"/>
                    </a:cubicBezTo>
                    <a:cubicBezTo>
                      <a:pt x="214" y="29"/>
                      <a:pt x="218" y="22"/>
                      <a:pt x="223" y="16"/>
                    </a:cubicBezTo>
                    <a:cubicBezTo>
                      <a:pt x="230" y="6"/>
                      <a:pt x="241" y="2"/>
                      <a:pt x="252" y="1"/>
                    </a:cubicBezTo>
                    <a:cubicBezTo>
                      <a:pt x="257" y="0"/>
                      <a:pt x="263" y="0"/>
                      <a:pt x="268" y="0"/>
                    </a:cubicBezTo>
                    <a:cubicBezTo>
                      <a:pt x="339" y="0"/>
                      <a:pt x="410" y="0"/>
                      <a:pt x="481" y="0"/>
                    </a:cubicBezTo>
                    <a:cubicBezTo>
                      <a:pt x="508" y="0"/>
                      <a:pt x="530" y="8"/>
                      <a:pt x="547" y="30"/>
                    </a:cubicBezTo>
                    <a:cubicBezTo>
                      <a:pt x="576" y="68"/>
                      <a:pt x="608" y="105"/>
                      <a:pt x="638" y="142"/>
                    </a:cubicBezTo>
                    <a:cubicBezTo>
                      <a:pt x="650" y="156"/>
                      <a:pt x="662" y="163"/>
                      <a:pt x="681" y="163"/>
                    </a:cubicBezTo>
                    <a:cubicBezTo>
                      <a:pt x="714" y="162"/>
                      <a:pt x="746" y="167"/>
                      <a:pt x="775" y="184"/>
                    </a:cubicBezTo>
                    <a:cubicBezTo>
                      <a:pt x="820" y="211"/>
                      <a:pt x="847" y="250"/>
                      <a:pt x="847" y="304"/>
                    </a:cubicBezTo>
                    <a:cubicBezTo>
                      <a:pt x="847" y="321"/>
                      <a:pt x="847" y="338"/>
                      <a:pt x="847" y="355"/>
                    </a:cubicBezTo>
                    <a:cubicBezTo>
                      <a:pt x="847" y="377"/>
                      <a:pt x="834" y="390"/>
                      <a:pt x="812" y="390"/>
                    </a:cubicBezTo>
                    <a:cubicBezTo>
                      <a:pt x="792" y="390"/>
                      <a:pt x="771" y="390"/>
                      <a:pt x="751" y="390"/>
                    </a:cubicBezTo>
                    <a:cubicBezTo>
                      <a:pt x="738" y="320"/>
                      <a:pt x="679" y="290"/>
                      <a:pt x="633" y="291"/>
                    </a:cubicBezTo>
                    <a:cubicBezTo>
                      <a:pt x="585" y="291"/>
                      <a:pt x="532" y="325"/>
                      <a:pt x="520" y="390"/>
                    </a:cubicBezTo>
                    <a:cubicBezTo>
                      <a:pt x="456" y="390"/>
                      <a:pt x="392" y="390"/>
                      <a:pt x="326" y="390"/>
                    </a:cubicBezTo>
                    <a:cubicBezTo>
                      <a:pt x="320" y="356"/>
                      <a:pt x="303" y="328"/>
                      <a:pt x="274" y="309"/>
                    </a:cubicBezTo>
                    <a:cubicBezTo>
                      <a:pt x="253" y="295"/>
                      <a:pt x="229" y="290"/>
                      <a:pt x="204" y="291"/>
                    </a:cubicBezTo>
                    <a:cubicBezTo>
                      <a:pt x="152" y="293"/>
                      <a:pt x="117" y="326"/>
                      <a:pt x="96" y="390"/>
                    </a:cubicBezTo>
                    <a:cubicBezTo>
                      <a:pt x="74" y="390"/>
                      <a:pt x="52" y="391"/>
                      <a:pt x="30" y="390"/>
                    </a:cubicBezTo>
                    <a:cubicBezTo>
                      <a:pt x="14" y="389"/>
                      <a:pt x="5" y="378"/>
                      <a:pt x="0" y="364"/>
                    </a:cubicBezTo>
                    <a:cubicBezTo>
                      <a:pt x="0" y="306"/>
                      <a:pt x="0" y="247"/>
                      <a:pt x="0" y="189"/>
                    </a:cubicBezTo>
                    <a:close/>
                    <a:moveTo>
                      <a:pt x="358" y="162"/>
                    </a:moveTo>
                    <a:cubicBezTo>
                      <a:pt x="358" y="129"/>
                      <a:pt x="358" y="97"/>
                      <a:pt x="358" y="64"/>
                    </a:cubicBezTo>
                    <a:cubicBezTo>
                      <a:pt x="332" y="64"/>
                      <a:pt x="306" y="65"/>
                      <a:pt x="280" y="64"/>
                    </a:cubicBezTo>
                    <a:cubicBezTo>
                      <a:pt x="268" y="64"/>
                      <a:pt x="260" y="68"/>
                      <a:pt x="254" y="77"/>
                    </a:cubicBezTo>
                    <a:cubicBezTo>
                      <a:pt x="234" y="103"/>
                      <a:pt x="215" y="129"/>
                      <a:pt x="195" y="155"/>
                    </a:cubicBezTo>
                    <a:cubicBezTo>
                      <a:pt x="194" y="157"/>
                      <a:pt x="193" y="159"/>
                      <a:pt x="191" y="162"/>
                    </a:cubicBezTo>
                    <a:cubicBezTo>
                      <a:pt x="247" y="162"/>
                      <a:pt x="302" y="162"/>
                      <a:pt x="358" y="162"/>
                    </a:cubicBezTo>
                    <a:close/>
                    <a:moveTo>
                      <a:pt x="574" y="162"/>
                    </a:moveTo>
                    <a:cubicBezTo>
                      <a:pt x="551" y="133"/>
                      <a:pt x="528" y="106"/>
                      <a:pt x="506" y="78"/>
                    </a:cubicBezTo>
                    <a:cubicBezTo>
                      <a:pt x="500" y="71"/>
                      <a:pt x="492" y="65"/>
                      <a:pt x="483" y="65"/>
                    </a:cubicBezTo>
                    <a:cubicBezTo>
                      <a:pt x="463" y="64"/>
                      <a:pt x="444" y="65"/>
                      <a:pt x="424" y="65"/>
                    </a:cubicBezTo>
                    <a:cubicBezTo>
                      <a:pt x="424" y="97"/>
                      <a:pt x="424" y="129"/>
                      <a:pt x="424" y="162"/>
                    </a:cubicBezTo>
                    <a:cubicBezTo>
                      <a:pt x="474" y="162"/>
                      <a:pt x="523" y="162"/>
                      <a:pt x="574"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25" name="Freeform 15"/>
              <p:cNvSpPr>
                <a:spLocks/>
              </p:cNvSpPr>
              <p:nvPr/>
            </p:nvSpPr>
            <p:spPr bwMode="auto">
              <a:xfrm>
                <a:off x="-2406650" y="5222875"/>
                <a:ext cx="563563" cy="569913"/>
              </a:xfrm>
              <a:custGeom>
                <a:avLst/>
                <a:gdLst>
                  <a:gd name="T0" fmla="*/ 149 w 150"/>
                  <a:gd name="T1" fmla="*/ 76 h 151"/>
                  <a:gd name="T2" fmla="*/ 75 w 150"/>
                  <a:gd name="T3" fmla="*/ 151 h 151"/>
                  <a:gd name="T4" fmla="*/ 0 w 150"/>
                  <a:gd name="T5" fmla="*/ 76 h 151"/>
                  <a:gd name="T6" fmla="*/ 75 w 150"/>
                  <a:gd name="T7" fmla="*/ 1 h 151"/>
                  <a:gd name="T8" fmla="*/ 149 w 150"/>
                  <a:gd name="T9" fmla="*/ 76 h 151"/>
                </a:gdLst>
                <a:ahLst/>
                <a:cxnLst>
                  <a:cxn ang="0">
                    <a:pos x="T0" y="T1"/>
                  </a:cxn>
                  <a:cxn ang="0">
                    <a:pos x="T2" y="T3"/>
                  </a:cxn>
                  <a:cxn ang="0">
                    <a:pos x="T4" y="T5"/>
                  </a:cxn>
                  <a:cxn ang="0">
                    <a:pos x="T6" y="T7"/>
                  </a:cxn>
                  <a:cxn ang="0">
                    <a:pos x="T8" y="T9"/>
                  </a:cxn>
                </a:cxnLst>
                <a:rect l="0" t="0" r="r" b="b"/>
                <a:pathLst>
                  <a:path w="150" h="151">
                    <a:moveTo>
                      <a:pt x="149" y="76"/>
                    </a:moveTo>
                    <a:cubicBezTo>
                      <a:pt x="150" y="117"/>
                      <a:pt x="116" y="150"/>
                      <a:pt x="75" y="151"/>
                    </a:cubicBezTo>
                    <a:cubicBezTo>
                      <a:pt x="34" y="151"/>
                      <a:pt x="0" y="118"/>
                      <a:pt x="0" y="76"/>
                    </a:cubicBezTo>
                    <a:cubicBezTo>
                      <a:pt x="0" y="35"/>
                      <a:pt x="34" y="0"/>
                      <a:pt x="75" y="1"/>
                    </a:cubicBezTo>
                    <a:cubicBezTo>
                      <a:pt x="116" y="1"/>
                      <a:pt x="149" y="34"/>
                      <a:pt x="14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26" name="Freeform 16"/>
              <p:cNvSpPr>
                <a:spLocks/>
              </p:cNvSpPr>
              <p:nvPr/>
            </p:nvSpPr>
            <p:spPr bwMode="auto">
              <a:xfrm>
                <a:off x="-817562" y="5222875"/>
                <a:ext cx="563563" cy="569913"/>
              </a:xfrm>
              <a:custGeom>
                <a:avLst/>
                <a:gdLst>
                  <a:gd name="T0" fmla="*/ 1 w 150"/>
                  <a:gd name="T1" fmla="*/ 75 h 151"/>
                  <a:gd name="T2" fmla="*/ 75 w 150"/>
                  <a:gd name="T3" fmla="*/ 1 h 151"/>
                  <a:gd name="T4" fmla="*/ 150 w 150"/>
                  <a:gd name="T5" fmla="*/ 76 h 151"/>
                  <a:gd name="T6" fmla="*/ 75 w 150"/>
                  <a:gd name="T7" fmla="*/ 151 h 151"/>
                  <a:gd name="T8" fmla="*/ 1 w 150"/>
                  <a:gd name="T9" fmla="*/ 75 h 151"/>
                </a:gdLst>
                <a:ahLst/>
                <a:cxnLst>
                  <a:cxn ang="0">
                    <a:pos x="T0" y="T1"/>
                  </a:cxn>
                  <a:cxn ang="0">
                    <a:pos x="T2" y="T3"/>
                  </a:cxn>
                  <a:cxn ang="0">
                    <a:pos x="T4" y="T5"/>
                  </a:cxn>
                  <a:cxn ang="0">
                    <a:pos x="T6" y="T7"/>
                  </a:cxn>
                  <a:cxn ang="0">
                    <a:pos x="T8" y="T9"/>
                  </a:cxn>
                </a:cxnLst>
                <a:rect l="0" t="0" r="r" b="b"/>
                <a:pathLst>
                  <a:path w="150" h="151">
                    <a:moveTo>
                      <a:pt x="1" y="75"/>
                    </a:moveTo>
                    <a:cubicBezTo>
                      <a:pt x="1" y="34"/>
                      <a:pt x="34" y="1"/>
                      <a:pt x="75" y="1"/>
                    </a:cubicBezTo>
                    <a:cubicBezTo>
                      <a:pt x="116" y="0"/>
                      <a:pt x="150" y="35"/>
                      <a:pt x="150" y="76"/>
                    </a:cubicBezTo>
                    <a:cubicBezTo>
                      <a:pt x="150" y="118"/>
                      <a:pt x="116" y="151"/>
                      <a:pt x="75" y="151"/>
                    </a:cubicBezTo>
                    <a:cubicBezTo>
                      <a:pt x="34" y="150"/>
                      <a:pt x="0" y="117"/>
                      <a:pt x="1"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grpSp>
      </p:grpSp>
      <p:grpSp>
        <p:nvGrpSpPr>
          <p:cNvPr id="60" name="Group 59"/>
          <p:cNvGrpSpPr/>
          <p:nvPr/>
        </p:nvGrpSpPr>
        <p:grpSpPr>
          <a:xfrm>
            <a:off x="6866988" y="2601458"/>
            <a:ext cx="764053" cy="710927"/>
            <a:chOff x="4102412" y="1874921"/>
            <a:chExt cx="764053" cy="710927"/>
          </a:xfrm>
        </p:grpSpPr>
        <p:sp>
          <p:nvSpPr>
            <p:cNvPr id="10" name="Oval 9"/>
            <p:cNvSpPr/>
            <p:nvPr/>
          </p:nvSpPr>
          <p:spPr>
            <a:xfrm>
              <a:off x="4102412" y="1874921"/>
              <a:ext cx="764053" cy="710927"/>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27" name="Group 11"/>
            <p:cNvGrpSpPr>
              <a:grpSpLocks noChangeAspect="1"/>
            </p:cNvGrpSpPr>
            <p:nvPr/>
          </p:nvGrpSpPr>
          <p:grpSpPr bwMode="auto">
            <a:xfrm>
              <a:off x="4335857" y="2027873"/>
              <a:ext cx="343024" cy="318720"/>
              <a:chOff x="-1203" y="1826"/>
              <a:chExt cx="1416" cy="1414"/>
            </a:xfrm>
            <a:solidFill>
              <a:schemeClr val="bg1"/>
            </a:solidFill>
          </p:grpSpPr>
          <p:sp>
            <p:nvSpPr>
              <p:cNvPr id="28" name="Freeform 12"/>
              <p:cNvSpPr>
                <a:spLocks/>
              </p:cNvSpPr>
              <p:nvPr/>
            </p:nvSpPr>
            <p:spPr bwMode="auto">
              <a:xfrm>
                <a:off x="-775" y="2205"/>
                <a:ext cx="988" cy="1035"/>
              </a:xfrm>
              <a:custGeom>
                <a:avLst/>
                <a:gdLst>
                  <a:gd name="T0" fmla="*/ 416 w 416"/>
                  <a:gd name="T1" fmla="*/ 187 h 436"/>
                  <a:gd name="T2" fmla="*/ 416 w 416"/>
                  <a:gd name="T3" fmla="*/ 213 h 436"/>
                  <a:gd name="T4" fmla="*/ 413 w 416"/>
                  <a:gd name="T5" fmla="*/ 229 h 436"/>
                  <a:gd name="T6" fmla="*/ 350 w 416"/>
                  <a:gd name="T7" fmla="*/ 326 h 436"/>
                  <a:gd name="T8" fmla="*/ 343 w 416"/>
                  <a:gd name="T9" fmla="*/ 333 h 436"/>
                  <a:gd name="T10" fmla="*/ 339 w 416"/>
                  <a:gd name="T11" fmla="*/ 358 h 436"/>
                  <a:gd name="T12" fmla="*/ 352 w 416"/>
                  <a:gd name="T13" fmla="*/ 400 h 436"/>
                  <a:gd name="T14" fmla="*/ 377 w 416"/>
                  <a:gd name="T15" fmla="*/ 436 h 436"/>
                  <a:gd name="T16" fmla="*/ 363 w 416"/>
                  <a:gd name="T17" fmla="*/ 436 h 436"/>
                  <a:gd name="T18" fmla="*/ 359 w 416"/>
                  <a:gd name="T19" fmla="*/ 435 h 436"/>
                  <a:gd name="T20" fmla="*/ 314 w 416"/>
                  <a:gd name="T21" fmla="*/ 428 h 436"/>
                  <a:gd name="T22" fmla="*/ 251 w 416"/>
                  <a:gd name="T23" fmla="*/ 398 h 436"/>
                  <a:gd name="T24" fmla="*/ 215 w 416"/>
                  <a:gd name="T25" fmla="*/ 384 h 436"/>
                  <a:gd name="T26" fmla="*/ 212 w 416"/>
                  <a:gd name="T27" fmla="*/ 384 h 436"/>
                  <a:gd name="T28" fmla="*/ 34 w 416"/>
                  <a:gd name="T29" fmla="*/ 294 h 436"/>
                  <a:gd name="T30" fmla="*/ 2 w 416"/>
                  <a:gd name="T31" fmla="*/ 207 h 436"/>
                  <a:gd name="T32" fmla="*/ 46 w 416"/>
                  <a:gd name="T33" fmla="*/ 92 h 436"/>
                  <a:gd name="T34" fmla="*/ 320 w 416"/>
                  <a:gd name="T35" fmla="*/ 49 h 436"/>
                  <a:gd name="T36" fmla="*/ 409 w 416"/>
                  <a:gd name="T37" fmla="*/ 153 h 436"/>
                  <a:gd name="T38" fmla="*/ 416 w 416"/>
                  <a:gd name="T39" fmla="*/ 187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6" h="436">
                    <a:moveTo>
                      <a:pt x="416" y="187"/>
                    </a:moveTo>
                    <a:cubicBezTo>
                      <a:pt x="416" y="196"/>
                      <a:pt x="416" y="204"/>
                      <a:pt x="416" y="213"/>
                    </a:cubicBezTo>
                    <a:cubicBezTo>
                      <a:pt x="415" y="218"/>
                      <a:pt x="414" y="224"/>
                      <a:pt x="413" y="229"/>
                    </a:cubicBezTo>
                    <a:cubicBezTo>
                      <a:pt x="404" y="269"/>
                      <a:pt x="382" y="301"/>
                      <a:pt x="350" y="326"/>
                    </a:cubicBezTo>
                    <a:cubicBezTo>
                      <a:pt x="348" y="328"/>
                      <a:pt x="345" y="330"/>
                      <a:pt x="343" y="333"/>
                    </a:cubicBezTo>
                    <a:cubicBezTo>
                      <a:pt x="339" y="341"/>
                      <a:pt x="338" y="349"/>
                      <a:pt x="339" y="358"/>
                    </a:cubicBezTo>
                    <a:cubicBezTo>
                      <a:pt x="340" y="373"/>
                      <a:pt x="345" y="387"/>
                      <a:pt x="352" y="400"/>
                    </a:cubicBezTo>
                    <a:cubicBezTo>
                      <a:pt x="359" y="413"/>
                      <a:pt x="368" y="424"/>
                      <a:pt x="377" y="436"/>
                    </a:cubicBezTo>
                    <a:cubicBezTo>
                      <a:pt x="372" y="436"/>
                      <a:pt x="367" y="436"/>
                      <a:pt x="363" y="436"/>
                    </a:cubicBezTo>
                    <a:cubicBezTo>
                      <a:pt x="361" y="436"/>
                      <a:pt x="360" y="435"/>
                      <a:pt x="359" y="435"/>
                    </a:cubicBezTo>
                    <a:cubicBezTo>
                      <a:pt x="344" y="433"/>
                      <a:pt x="328" y="431"/>
                      <a:pt x="314" y="428"/>
                    </a:cubicBezTo>
                    <a:cubicBezTo>
                      <a:pt x="290" y="423"/>
                      <a:pt x="267" y="415"/>
                      <a:pt x="251" y="398"/>
                    </a:cubicBezTo>
                    <a:cubicBezTo>
                      <a:pt x="240" y="386"/>
                      <a:pt x="229" y="383"/>
                      <a:pt x="215" y="384"/>
                    </a:cubicBezTo>
                    <a:cubicBezTo>
                      <a:pt x="214" y="385"/>
                      <a:pt x="213" y="384"/>
                      <a:pt x="212" y="384"/>
                    </a:cubicBezTo>
                    <a:cubicBezTo>
                      <a:pt x="138" y="383"/>
                      <a:pt x="78" y="353"/>
                      <a:pt x="34" y="294"/>
                    </a:cubicBezTo>
                    <a:cubicBezTo>
                      <a:pt x="15" y="268"/>
                      <a:pt x="3" y="239"/>
                      <a:pt x="2" y="207"/>
                    </a:cubicBezTo>
                    <a:cubicBezTo>
                      <a:pt x="0" y="162"/>
                      <a:pt x="17" y="124"/>
                      <a:pt x="46" y="92"/>
                    </a:cubicBezTo>
                    <a:cubicBezTo>
                      <a:pt x="115" y="18"/>
                      <a:pt x="233" y="0"/>
                      <a:pt x="320" y="49"/>
                    </a:cubicBezTo>
                    <a:cubicBezTo>
                      <a:pt x="362" y="73"/>
                      <a:pt x="393" y="107"/>
                      <a:pt x="409" y="153"/>
                    </a:cubicBezTo>
                    <a:cubicBezTo>
                      <a:pt x="412" y="164"/>
                      <a:pt x="414" y="176"/>
                      <a:pt x="416" y="1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29" name="Freeform 13"/>
              <p:cNvSpPr>
                <a:spLocks/>
              </p:cNvSpPr>
              <p:nvPr/>
            </p:nvSpPr>
            <p:spPr bwMode="auto">
              <a:xfrm>
                <a:off x="-1203" y="1826"/>
                <a:ext cx="1045" cy="1046"/>
              </a:xfrm>
              <a:custGeom>
                <a:avLst/>
                <a:gdLst>
                  <a:gd name="T0" fmla="*/ 241 w 440"/>
                  <a:gd name="T1" fmla="*/ 0 h 441"/>
                  <a:gd name="T2" fmla="*/ 278 w 440"/>
                  <a:gd name="T3" fmla="*/ 6 h 441"/>
                  <a:gd name="T4" fmla="*/ 401 w 440"/>
                  <a:gd name="T5" fmla="*/ 79 h 441"/>
                  <a:gd name="T6" fmla="*/ 440 w 440"/>
                  <a:gd name="T7" fmla="*/ 169 h 441"/>
                  <a:gd name="T8" fmla="*/ 433 w 440"/>
                  <a:gd name="T9" fmla="*/ 169 h 441"/>
                  <a:gd name="T10" fmla="*/ 356 w 440"/>
                  <a:gd name="T11" fmla="*/ 172 h 441"/>
                  <a:gd name="T12" fmla="*/ 184 w 440"/>
                  <a:gd name="T13" fmla="*/ 292 h 441"/>
                  <a:gd name="T14" fmla="*/ 169 w 440"/>
                  <a:gd name="T15" fmla="*/ 361 h 441"/>
                  <a:gd name="T16" fmla="*/ 169 w 440"/>
                  <a:gd name="T17" fmla="*/ 399 h 441"/>
                  <a:gd name="T18" fmla="*/ 163 w 440"/>
                  <a:gd name="T19" fmla="*/ 410 h 441"/>
                  <a:gd name="T20" fmla="*/ 99 w 440"/>
                  <a:gd name="T21" fmla="*/ 434 h 441"/>
                  <a:gd name="T22" fmla="*/ 42 w 440"/>
                  <a:gd name="T23" fmla="*/ 440 h 441"/>
                  <a:gd name="T24" fmla="*/ 38 w 440"/>
                  <a:gd name="T25" fmla="*/ 440 h 441"/>
                  <a:gd name="T26" fmla="*/ 55 w 440"/>
                  <a:gd name="T27" fmla="*/ 421 h 441"/>
                  <a:gd name="T28" fmla="*/ 82 w 440"/>
                  <a:gd name="T29" fmla="*/ 369 h 441"/>
                  <a:gd name="T30" fmla="*/ 84 w 440"/>
                  <a:gd name="T31" fmla="*/ 352 h 441"/>
                  <a:gd name="T32" fmla="*/ 71 w 440"/>
                  <a:gd name="T33" fmla="*/ 326 h 441"/>
                  <a:gd name="T34" fmla="*/ 3 w 440"/>
                  <a:gd name="T35" fmla="*/ 220 h 441"/>
                  <a:gd name="T36" fmla="*/ 0 w 440"/>
                  <a:gd name="T37" fmla="*/ 203 h 441"/>
                  <a:gd name="T38" fmla="*/ 0 w 440"/>
                  <a:gd name="T39" fmla="*/ 176 h 441"/>
                  <a:gd name="T40" fmla="*/ 1 w 440"/>
                  <a:gd name="T41" fmla="*/ 171 h 441"/>
                  <a:gd name="T42" fmla="*/ 29 w 440"/>
                  <a:gd name="T43" fmla="*/ 97 h 441"/>
                  <a:gd name="T44" fmla="*/ 169 w 440"/>
                  <a:gd name="T45" fmla="*/ 6 h 441"/>
                  <a:gd name="T46" fmla="*/ 207 w 440"/>
                  <a:gd name="T47" fmla="*/ 0 h 441"/>
                  <a:gd name="T48" fmla="*/ 241 w 440"/>
                  <a:gd name="T49"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0" h="441">
                    <a:moveTo>
                      <a:pt x="241" y="0"/>
                    </a:moveTo>
                    <a:cubicBezTo>
                      <a:pt x="254" y="2"/>
                      <a:pt x="266" y="3"/>
                      <a:pt x="278" y="6"/>
                    </a:cubicBezTo>
                    <a:cubicBezTo>
                      <a:pt x="327" y="17"/>
                      <a:pt x="369" y="40"/>
                      <a:pt x="401" y="79"/>
                    </a:cubicBezTo>
                    <a:cubicBezTo>
                      <a:pt x="422" y="105"/>
                      <a:pt x="437" y="139"/>
                      <a:pt x="440" y="169"/>
                    </a:cubicBezTo>
                    <a:cubicBezTo>
                      <a:pt x="437" y="169"/>
                      <a:pt x="435" y="169"/>
                      <a:pt x="433" y="169"/>
                    </a:cubicBezTo>
                    <a:cubicBezTo>
                      <a:pt x="407" y="170"/>
                      <a:pt x="381" y="168"/>
                      <a:pt x="356" y="172"/>
                    </a:cubicBezTo>
                    <a:cubicBezTo>
                      <a:pt x="279" y="183"/>
                      <a:pt x="219" y="221"/>
                      <a:pt x="184" y="292"/>
                    </a:cubicBezTo>
                    <a:cubicBezTo>
                      <a:pt x="173" y="314"/>
                      <a:pt x="168" y="337"/>
                      <a:pt x="169" y="361"/>
                    </a:cubicBezTo>
                    <a:cubicBezTo>
                      <a:pt x="169" y="374"/>
                      <a:pt x="168" y="386"/>
                      <a:pt x="169" y="399"/>
                    </a:cubicBezTo>
                    <a:cubicBezTo>
                      <a:pt x="169" y="404"/>
                      <a:pt x="167" y="407"/>
                      <a:pt x="163" y="410"/>
                    </a:cubicBezTo>
                    <a:cubicBezTo>
                      <a:pt x="143" y="422"/>
                      <a:pt x="121" y="430"/>
                      <a:pt x="99" y="434"/>
                    </a:cubicBezTo>
                    <a:cubicBezTo>
                      <a:pt x="80" y="437"/>
                      <a:pt x="61" y="438"/>
                      <a:pt x="42" y="440"/>
                    </a:cubicBezTo>
                    <a:cubicBezTo>
                      <a:pt x="41" y="441"/>
                      <a:pt x="40" y="440"/>
                      <a:pt x="38" y="440"/>
                    </a:cubicBezTo>
                    <a:cubicBezTo>
                      <a:pt x="44" y="433"/>
                      <a:pt x="50" y="427"/>
                      <a:pt x="55" y="421"/>
                    </a:cubicBezTo>
                    <a:cubicBezTo>
                      <a:pt x="67" y="405"/>
                      <a:pt x="77" y="389"/>
                      <a:pt x="82" y="369"/>
                    </a:cubicBezTo>
                    <a:cubicBezTo>
                      <a:pt x="83" y="364"/>
                      <a:pt x="84" y="358"/>
                      <a:pt x="84" y="352"/>
                    </a:cubicBezTo>
                    <a:cubicBezTo>
                      <a:pt x="83" y="342"/>
                      <a:pt x="80" y="333"/>
                      <a:pt x="71" y="326"/>
                    </a:cubicBezTo>
                    <a:cubicBezTo>
                      <a:pt x="36" y="299"/>
                      <a:pt x="12" y="264"/>
                      <a:pt x="3" y="220"/>
                    </a:cubicBezTo>
                    <a:cubicBezTo>
                      <a:pt x="2" y="214"/>
                      <a:pt x="1" y="208"/>
                      <a:pt x="0" y="203"/>
                    </a:cubicBezTo>
                    <a:cubicBezTo>
                      <a:pt x="0" y="194"/>
                      <a:pt x="0" y="185"/>
                      <a:pt x="0" y="176"/>
                    </a:cubicBezTo>
                    <a:cubicBezTo>
                      <a:pt x="1" y="174"/>
                      <a:pt x="1" y="173"/>
                      <a:pt x="1" y="171"/>
                    </a:cubicBezTo>
                    <a:cubicBezTo>
                      <a:pt x="4" y="144"/>
                      <a:pt x="13" y="119"/>
                      <a:pt x="29" y="97"/>
                    </a:cubicBezTo>
                    <a:cubicBezTo>
                      <a:pt x="63" y="47"/>
                      <a:pt x="111" y="19"/>
                      <a:pt x="169" y="6"/>
                    </a:cubicBezTo>
                    <a:cubicBezTo>
                      <a:pt x="182" y="3"/>
                      <a:pt x="195" y="2"/>
                      <a:pt x="207" y="0"/>
                    </a:cubicBezTo>
                    <a:cubicBezTo>
                      <a:pt x="219" y="0"/>
                      <a:pt x="230" y="0"/>
                      <a:pt x="2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grpSp>
      </p:grpSp>
      <p:grpSp>
        <p:nvGrpSpPr>
          <p:cNvPr id="62" name="Group 61"/>
          <p:cNvGrpSpPr/>
          <p:nvPr/>
        </p:nvGrpSpPr>
        <p:grpSpPr>
          <a:xfrm>
            <a:off x="4210529" y="2195743"/>
            <a:ext cx="764053" cy="710927"/>
            <a:chOff x="4874862" y="1701685"/>
            <a:chExt cx="764053" cy="710927"/>
          </a:xfrm>
        </p:grpSpPr>
        <p:sp>
          <p:nvSpPr>
            <p:cNvPr id="11" name="Oval 10"/>
            <p:cNvSpPr/>
            <p:nvPr/>
          </p:nvSpPr>
          <p:spPr>
            <a:xfrm>
              <a:off x="4874862" y="1701685"/>
              <a:ext cx="764053" cy="710927"/>
            </a:xfrm>
            <a:prstGeom prst="ellipse">
              <a:avLst/>
            </a:prstGeom>
            <a:solidFill>
              <a:srgbClr val="FE00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30" name="Group 16"/>
            <p:cNvGrpSpPr>
              <a:grpSpLocks noChangeAspect="1"/>
            </p:cNvGrpSpPr>
            <p:nvPr/>
          </p:nvGrpSpPr>
          <p:grpSpPr bwMode="auto">
            <a:xfrm>
              <a:off x="5121994" y="1859702"/>
              <a:ext cx="318335" cy="296002"/>
              <a:chOff x="2130" y="1409"/>
              <a:chExt cx="1501" cy="1500"/>
            </a:xfrm>
            <a:solidFill>
              <a:schemeClr val="bg1"/>
            </a:solidFill>
          </p:grpSpPr>
          <p:sp>
            <p:nvSpPr>
              <p:cNvPr id="31" name="Freeform 17"/>
              <p:cNvSpPr>
                <a:spLocks noEditPoints="1"/>
              </p:cNvSpPr>
              <p:nvPr/>
            </p:nvSpPr>
            <p:spPr bwMode="auto">
              <a:xfrm>
                <a:off x="2130" y="1580"/>
                <a:ext cx="1501" cy="1329"/>
              </a:xfrm>
              <a:custGeom>
                <a:avLst/>
                <a:gdLst>
                  <a:gd name="T0" fmla="*/ 566 w 632"/>
                  <a:gd name="T1" fmla="*/ 560 h 560"/>
                  <a:gd name="T2" fmla="*/ 67 w 632"/>
                  <a:gd name="T3" fmla="*/ 560 h 560"/>
                  <a:gd name="T4" fmla="*/ 63 w 632"/>
                  <a:gd name="T5" fmla="*/ 559 h 560"/>
                  <a:gd name="T6" fmla="*/ 3 w 632"/>
                  <a:gd name="T7" fmla="*/ 504 h 560"/>
                  <a:gd name="T8" fmla="*/ 0 w 632"/>
                  <a:gd name="T9" fmla="*/ 493 h 560"/>
                  <a:gd name="T10" fmla="*/ 0 w 632"/>
                  <a:gd name="T11" fmla="*/ 73 h 560"/>
                  <a:gd name="T12" fmla="*/ 1 w 632"/>
                  <a:gd name="T13" fmla="*/ 72 h 560"/>
                  <a:gd name="T14" fmla="*/ 99 w 632"/>
                  <a:gd name="T15" fmla="*/ 8 h 560"/>
                  <a:gd name="T16" fmla="*/ 99 w 632"/>
                  <a:gd name="T17" fmla="*/ 26 h 560"/>
                  <a:gd name="T18" fmla="*/ 138 w 632"/>
                  <a:gd name="T19" fmla="*/ 66 h 560"/>
                  <a:gd name="T20" fmla="*/ 175 w 632"/>
                  <a:gd name="T21" fmla="*/ 66 h 560"/>
                  <a:gd name="T22" fmla="*/ 217 w 632"/>
                  <a:gd name="T23" fmla="*/ 24 h 560"/>
                  <a:gd name="T24" fmla="*/ 217 w 632"/>
                  <a:gd name="T25" fmla="*/ 7 h 560"/>
                  <a:gd name="T26" fmla="*/ 415 w 632"/>
                  <a:gd name="T27" fmla="*/ 7 h 560"/>
                  <a:gd name="T28" fmla="*/ 415 w 632"/>
                  <a:gd name="T29" fmla="*/ 27 h 560"/>
                  <a:gd name="T30" fmla="*/ 453 w 632"/>
                  <a:gd name="T31" fmla="*/ 66 h 560"/>
                  <a:gd name="T32" fmla="*/ 490 w 632"/>
                  <a:gd name="T33" fmla="*/ 66 h 560"/>
                  <a:gd name="T34" fmla="*/ 533 w 632"/>
                  <a:gd name="T35" fmla="*/ 22 h 560"/>
                  <a:gd name="T36" fmla="*/ 533 w 632"/>
                  <a:gd name="T37" fmla="*/ 7 h 560"/>
                  <a:gd name="T38" fmla="*/ 553 w 632"/>
                  <a:gd name="T39" fmla="*/ 7 h 560"/>
                  <a:gd name="T40" fmla="*/ 629 w 632"/>
                  <a:gd name="T41" fmla="*/ 62 h 560"/>
                  <a:gd name="T42" fmla="*/ 632 w 632"/>
                  <a:gd name="T43" fmla="*/ 73 h 560"/>
                  <a:gd name="T44" fmla="*/ 632 w 632"/>
                  <a:gd name="T45" fmla="*/ 493 h 560"/>
                  <a:gd name="T46" fmla="*/ 631 w 632"/>
                  <a:gd name="T47" fmla="*/ 497 h 560"/>
                  <a:gd name="T48" fmla="*/ 576 w 632"/>
                  <a:gd name="T49" fmla="*/ 557 h 560"/>
                  <a:gd name="T50" fmla="*/ 566 w 632"/>
                  <a:gd name="T51" fmla="*/ 560 h 560"/>
                  <a:gd name="T52" fmla="*/ 316 w 632"/>
                  <a:gd name="T53" fmla="*/ 125 h 560"/>
                  <a:gd name="T54" fmla="*/ 84 w 632"/>
                  <a:gd name="T55" fmla="*/ 125 h 560"/>
                  <a:gd name="T56" fmla="*/ 40 w 632"/>
                  <a:gd name="T57" fmla="*/ 170 h 560"/>
                  <a:gd name="T58" fmla="*/ 40 w 632"/>
                  <a:gd name="T59" fmla="*/ 476 h 560"/>
                  <a:gd name="T60" fmla="*/ 84 w 632"/>
                  <a:gd name="T61" fmla="*/ 520 h 560"/>
                  <a:gd name="T62" fmla="*/ 549 w 632"/>
                  <a:gd name="T63" fmla="*/ 520 h 560"/>
                  <a:gd name="T64" fmla="*/ 593 w 632"/>
                  <a:gd name="T65" fmla="*/ 476 h 560"/>
                  <a:gd name="T66" fmla="*/ 593 w 632"/>
                  <a:gd name="T67" fmla="*/ 169 h 560"/>
                  <a:gd name="T68" fmla="*/ 591 w 632"/>
                  <a:gd name="T69" fmla="*/ 153 h 560"/>
                  <a:gd name="T70" fmla="*/ 549 w 632"/>
                  <a:gd name="T71" fmla="*/ 125 h 560"/>
                  <a:gd name="T72" fmla="*/ 316 w 632"/>
                  <a:gd name="T73" fmla="*/ 125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2" h="560">
                    <a:moveTo>
                      <a:pt x="566" y="560"/>
                    </a:moveTo>
                    <a:cubicBezTo>
                      <a:pt x="399" y="560"/>
                      <a:pt x="233" y="560"/>
                      <a:pt x="67" y="560"/>
                    </a:cubicBezTo>
                    <a:cubicBezTo>
                      <a:pt x="66" y="560"/>
                      <a:pt x="65" y="559"/>
                      <a:pt x="63" y="559"/>
                    </a:cubicBezTo>
                    <a:cubicBezTo>
                      <a:pt x="33" y="552"/>
                      <a:pt x="13" y="533"/>
                      <a:pt x="3" y="504"/>
                    </a:cubicBezTo>
                    <a:cubicBezTo>
                      <a:pt x="2" y="500"/>
                      <a:pt x="1" y="497"/>
                      <a:pt x="0" y="493"/>
                    </a:cubicBezTo>
                    <a:cubicBezTo>
                      <a:pt x="0" y="353"/>
                      <a:pt x="0" y="213"/>
                      <a:pt x="0" y="73"/>
                    </a:cubicBezTo>
                    <a:cubicBezTo>
                      <a:pt x="0" y="73"/>
                      <a:pt x="1" y="73"/>
                      <a:pt x="1" y="72"/>
                    </a:cubicBezTo>
                    <a:cubicBezTo>
                      <a:pt x="8" y="31"/>
                      <a:pt x="45" y="0"/>
                      <a:pt x="99" y="8"/>
                    </a:cubicBezTo>
                    <a:cubicBezTo>
                      <a:pt x="99" y="14"/>
                      <a:pt x="99" y="20"/>
                      <a:pt x="99" y="26"/>
                    </a:cubicBezTo>
                    <a:cubicBezTo>
                      <a:pt x="100" y="49"/>
                      <a:pt x="116" y="65"/>
                      <a:pt x="138" y="66"/>
                    </a:cubicBezTo>
                    <a:cubicBezTo>
                      <a:pt x="150" y="66"/>
                      <a:pt x="163" y="66"/>
                      <a:pt x="175" y="66"/>
                    </a:cubicBezTo>
                    <a:cubicBezTo>
                      <a:pt x="201" y="66"/>
                      <a:pt x="217" y="49"/>
                      <a:pt x="217" y="24"/>
                    </a:cubicBezTo>
                    <a:cubicBezTo>
                      <a:pt x="217" y="18"/>
                      <a:pt x="217" y="13"/>
                      <a:pt x="217" y="7"/>
                    </a:cubicBezTo>
                    <a:cubicBezTo>
                      <a:pt x="284" y="7"/>
                      <a:pt x="349" y="7"/>
                      <a:pt x="415" y="7"/>
                    </a:cubicBezTo>
                    <a:cubicBezTo>
                      <a:pt x="415" y="14"/>
                      <a:pt x="415" y="21"/>
                      <a:pt x="415" y="27"/>
                    </a:cubicBezTo>
                    <a:cubicBezTo>
                      <a:pt x="416" y="49"/>
                      <a:pt x="432" y="65"/>
                      <a:pt x="453" y="66"/>
                    </a:cubicBezTo>
                    <a:cubicBezTo>
                      <a:pt x="465" y="66"/>
                      <a:pt x="478" y="66"/>
                      <a:pt x="490" y="66"/>
                    </a:cubicBezTo>
                    <a:cubicBezTo>
                      <a:pt x="517" y="66"/>
                      <a:pt x="533" y="50"/>
                      <a:pt x="533" y="22"/>
                    </a:cubicBezTo>
                    <a:cubicBezTo>
                      <a:pt x="533" y="17"/>
                      <a:pt x="533" y="12"/>
                      <a:pt x="533" y="7"/>
                    </a:cubicBezTo>
                    <a:cubicBezTo>
                      <a:pt x="541" y="7"/>
                      <a:pt x="547" y="7"/>
                      <a:pt x="553" y="7"/>
                    </a:cubicBezTo>
                    <a:cubicBezTo>
                      <a:pt x="588" y="7"/>
                      <a:pt x="618" y="29"/>
                      <a:pt x="629" y="62"/>
                    </a:cubicBezTo>
                    <a:cubicBezTo>
                      <a:pt x="630" y="66"/>
                      <a:pt x="631" y="70"/>
                      <a:pt x="632" y="73"/>
                    </a:cubicBezTo>
                    <a:cubicBezTo>
                      <a:pt x="632" y="213"/>
                      <a:pt x="632" y="353"/>
                      <a:pt x="632" y="493"/>
                    </a:cubicBezTo>
                    <a:cubicBezTo>
                      <a:pt x="632" y="494"/>
                      <a:pt x="631" y="495"/>
                      <a:pt x="631" y="497"/>
                    </a:cubicBezTo>
                    <a:cubicBezTo>
                      <a:pt x="624" y="527"/>
                      <a:pt x="606" y="547"/>
                      <a:pt x="576" y="557"/>
                    </a:cubicBezTo>
                    <a:cubicBezTo>
                      <a:pt x="572" y="558"/>
                      <a:pt x="569" y="559"/>
                      <a:pt x="566" y="560"/>
                    </a:cubicBezTo>
                    <a:close/>
                    <a:moveTo>
                      <a:pt x="316" y="125"/>
                    </a:moveTo>
                    <a:cubicBezTo>
                      <a:pt x="239" y="125"/>
                      <a:pt x="161" y="125"/>
                      <a:pt x="84" y="125"/>
                    </a:cubicBezTo>
                    <a:cubicBezTo>
                      <a:pt x="56" y="125"/>
                      <a:pt x="40" y="141"/>
                      <a:pt x="40" y="170"/>
                    </a:cubicBezTo>
                    <a:cubicBezTo>
                      <a:pt x="40" y="272"/>
                      <a:pt x="40" y="374"/>
                      <a:pt x="40" y="476"/>
                    </a:cubicBezTo>
                    <a:cubicBezTo>
                      <a:pt x="40" y="505"/>
                      <a:pt x="55" y="520"/>
                      <a:pt x="84" y="520"/>
                    </a:cubicBezTo>
                    <a:cubicBezTo>
                      <a:pt x="239" y="520"/>
                      <a:pt x="394" y="520"/>
                      <a:pt x="549" y="520"/>
                    </a:cubicBezTo>
                    <a:cubicBezTo>
                      <a:pt x="576" y="520"/>
                      <a:pt x="593" y="504"/>
                      <a:pt x="593" y="476"/>
                    </a:cubicBezTo>
                    <a:cubicBezTo>
                      <a:pt x="593" y="374"/>
                      <a:pt x="593" y="272"/>
                      <a:pt x="593" y="169"/>
                    </a:cubicBezTo>
                    <a:cubicBezTo>
                      <a:pt x="593" y="164"/>
                      <a:pt x="592" y="158"/>
                      <a:pt x="591" y="153"/>
                    </a:cubicBezTo>
                    <a:cubicBezTo>
                      <a:pt x="585" y="135"/>
                      <a:pt x="570" y="125"/>
                      <a:pt x="549" y="125"/>
                    </a:cubicBezTo>
                    <a:cubicBezTo>
                      <a:pt x="471" y="125"/>
                      <a:pt x="394" y="125"/>
                      <a:pt x="316"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32" name="Freeform 18"/>
              <p:cNvSpPr>
                <a:spLocks/>
              </p:cNvSpPr>
              <p:nvPr/>
            </p:nvSpPr>
            <p:spPr bwMode="auto">
              <a:xfrm>
                <a:off x="2410" y="1409"/>
                <a:ext cx="190" cy="280"/>
              </a:xfrm>
              <a:custGeom>
                <a:avLst/>
                <a:gdLst>
                  <a:gd name="T0" fmla="*/ 1 w 80"/>
                  <a:gd name="T1" fmla="*/ 59 h 118"/>
                  <a:gd name="T2" fmla="*/ 1 w 80"/>
                  <a:gd name="T3" fmla="*/ 20 h 118"/>
                  <a:gd name="T4" fmla="*/ 21 w 80"/>
                  <a:gd name="T5" fmla="*/ 0 h 118"/>
                  <a:gd name="T6" fmla="*/ 60 w 80"/>
                  <a:gd name="T7" fmla="*/ 0 h 118"/>
                  <a:gd name="T8" fmla="*/ 80 w 80"/>
                  <a:gd name="T9" fmla="*/ 20 h 118"/>
                  <a:gd name="T10" fmla="*/ 80 w 80"/>
                  <a:gd name="T11" fmla="*/ 99 h 118"/>
                  <a:gd name="T12" fmla="*/ 60 w 80"/>
                  <a:gd name="T13" fmla="*/ 118 h 118"/>
                  <a:gd name="T14" fmla="*/ 20 w 80"/>
                  <a:gd name="T15" fmla="*/ 118 h 118"/>
                  <a:gd name="T16" fmla="*/ 1 w 80"/>
                  <a:gd name="T17" fmla="*/ 99 h 118"/>
                  <a:gd name="T18" fmla="*/ 1 w 80"/>
                  <a:gd name="T19" fmla="*/ 59 h 118"/>
                  <a:gd name="T20" fmla="*/ 1 w 80"/>
                  <a:gd name="T21"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118">
                    <a:moveTo>
                      <a:pt x="1" y="59"/>
                    </a:moveTo>
                    <a:cubicBezTo>
                      <a:pt x="1" y="46"/>
                      <a:pt x="1" y="33"/>
                      <a:pt x="1" y="20"/>
                    </a:cubicBezTo>
                    <a:cubicBezTo>
                      <a:pt x="1" y="8"/>
                      <a:pt x="8" y="0"/>
                      <a:pt x="21" y="0"/>
                    </a:cubicBezTo>
                    <a:cubicBezTo>
                      <a:pt x="34" y="0"/>
                      <a:pt x="47" y="0"/>
                      <a:pt x="60" y="0"/>
                    </a:cubicBezTo>
                    <a:cubicBezTo>
                      <a:pt x="71" y="0"/>
                      <a:pt x="80" y="8"/>
                      <a:pt x="80" y="20"/>
                    </a:cubicBezTo>
                    <a:cubicBezTo>
                      <a:pt x="80" y="46"/>
                      <a:pt x="80" y="72"/>
                      <a:pt x="80" y="99"/>
                    </a:cubicBezTo>
                    <a:cubicBezTo>
                      <a:pt x="80" y="110"/>
                      <a:pt x="71" y="118"/>
                      <a:pt x="60" y="118"/>
                    </a:cubicBezTo>
                    <a:cubicBezTo>
                      <a:pt x="46" y="118"/>
                      <a:pt x="33" y="118"/>
                      <a:pt x="20" y="118"/>
                    </a:cubicBezTo>
                    <a:cubicBezTo>
                      <a:pt x="9" y="118"/>
                      <a:pt x="1" y="110"/>
                      <a:pt x="1" y="99"/>
                    </a:cubicBezTo>
                    <a:cubicBezTo>
                      <a:pt x="0" y="85"/>
                      <a:pt x="1" y="72"/>
                      <a:pt x="1" y="59"/>
                    </a:cubicBezTo>
                    <a:cubicBezTo>
                      <a:pt x="1" y="59"/>
                      <a:pt x="1" y="59"/>
                      <a:pt x="1"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33" name="Freeform 19"/>
              <p:cNvSpPr>
                <a:spLocks/>
              </p:cNvSpPr>
              <p:nvPr/>
            </p:nvSpPr>
            <p:spPr bwMode="auto">
              <a:xfrm>
                <a:off x="3163" y="1409"/>
                <a:ext cx="187" cy="280"/>
              </a:xfrm>
              <a:custGeom>
                <a:avLst/>
                <a:gdLst>
                  <a:gd name="T0" fmla="*/ 0 w 79"/>
                  <a:gd name="T1" fmla="*/ 59 h 118"/>
                  <a:gd name="T2" fmla="*/ 0 w 79"/>
                  <a:gd name="T3" fmla="*/ 20 h 118"/>
                  <a:gd name="T4" fmla="*/ 20 w 79"/>
                  <a:gd name="T5" fmla="*/ 0 h 118"/>
                  <a:gd name="T6" fmla="*/ 59 w 79"/>
                  <a:gd name="T7" fmla="*/ 0 h 118"/>
                  <a:gd name="T8" fmla="*/ 79 w 79"/>
                  <a:gd name="T9" fmla="*/ 20 h 118"/>
                  <a:gd name="T10" fmla="*/ 79 w 79"/>
                  <a:gd name="T11" fmla="*/ 98 h 118"/>
                  <a:gd name="T12" fmla="*/ 58 w 79"/>
                  <a:gd name="T13" fmla="*/ 118 h 118"/>
                  <a:gd name="T14" fmla="*/ 20 w 79"/>
                  <a:gd name="T15" fmla="*/ 118 h 118"/>
                  <a:gd name="T16" fmla="*/ 0 w 79"/>
                  <a:gd name="T17" fmla="*/ 98 h 118"/>
                  <a:gd name="T18" fmla="*/ 0 w 79"/>
                  <a:gd name="T19" fmla="*/ 59 h 118"/>
                  <a:gd name="T20" fmla="*/ 0 w 79"/>
                  <a:gd name="T21"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118">
                    <a:moveTo>
                      <a:pt x="0" y="59"/>
                    </a:moveTo>
                    <a:cubicBezTo>
                      <a:pt x="0" y="46"/>
                      <a:pt x="0" y="33"/>
                      <a:pt x="0" y="20"/>
                    </a:cubicBezTo>
                    <a:cubicBezTo>
                      <a:pt x="0" y="8"/>
                      <a:pt x="8" y="0"/>
                      <a:pt x="20" y="0"/>
                    </a:cubicBezTo>
                    <a:cubicBezTo>
                      <a:pt x="33" y="0"/>
                      <a:pt x="46" y="0"/>
                      <a:pt x="59" y="0"/>
                    </a:cubicBezTo>
                    <a:cubicBezTo>
                      <a:pt x="71" y="0"/>
                      <a:pt x="79" y="8"/>
                      <a:pt x="79" y="20"/>
                    </a:cubicBezTo>
                    <a:cubicBezTo>
                      <a:pt x="79" y="46"/>
                      <a:pt x="79" y="72"/>
                      <a:pt x="79" y="98"/>
                    </a:cubicBezTo>
                    <a:cubicBezTo>
                      <a:pt x="79" y="110"/>
                      <a:pt x="71" y="118"/>
                      <a:pt x="58" y="118"/>
                    </a:cubicBezTo>
                    <a:cubicBezTo>
                      <a:pt x="45" y="118"/>
                      <a:pt x="33" y="118"/>
                      <a:pt x="20" y="118"/>
                    </a:cubicBezTo>
                    <a:cubicBezTo>
                      <a:pt x="8" y="118"/>
                      <a:pt x="0" y="110"/>
                      <a:pt x="0" y="98"/>
                    </a:cubicBezTo>
                    <a:cubicBezTo>
                      <a:pt x="0" y="85"/>
                      <a:pt x="0" y="72"/>
                      <a:pt x="0" y="59"/>
                    </a:cubicBezTo>
                    <a:cubicBezTo>
                      <a:pt x="0" y="59"/>
                      <a:pt x="0" y="59"/>
                      <a:pt x="0"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34" name="Freeform 20"/>
              <p:cNvSpPr>
                <a:spLocks/>
              </p:cNvSpPr>
              <p:nvPr/>
            </p:nvSpPr>
            <p:spPr bwMode="auto">
              <a:xfrm>
                <a:off x="2410" y="2064"/>
                <a:ext cx="190" cy="187"/>
              </a:xfrm>
              <a:custGeom>
                <a:avLst/>
                <a:gdLst>
                  <a:gd name="T0" fmla="*/ 40 w 80"/>
                  <a:gd name="T1" fmla="*/ 79 h 79"/>
                  <a:gd name="T2" fmla="*/ 20 w 80"/>
                  <a:gd name="T3" fmla="*/ 79 h 79"/>
                  <a:gd name="T4" fmla="*/ 1 w 80"/>
                  <a:gd name="T5" fmla="*/ 60 h 79"/>
                  <a:gd name="T6" fmla="*/ 1 w 80"/>
                  <a:gd name="T7" fmla="*/ 19 h 79"/>
                  <a:gd name="T8" fmla="*/ 19 w 80"/>
                  <a:gd name="T9" fmla="*/ 0 h 79"/>
                  <a:gd name="T10" fmla="*/ 61 w 80"/>
                  <a:gd name="T11" fmla="*/ 0 h 79"/>
                  <a:gd name="T12" fmla="*/ 80 w 80"/>
                  <a:gd name="T13" fmla="*/ 19 h 79"/>
                  <a:gd name="T14" fmla="*/ 80 w 80"/>
                  <a:gd name="T15" fmla="*/ 60 h 79"/>
                  <a:gd name="T16" fmla="*/ 60 w 80"/>
                  <a:gd name="T17" fmla="*/ 79 h 79"/>
                  <a:gd name="T18" fmla="*/ 40 w 80"/>
                  <a:gd name="T19"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9">
                    <a:moveTo>
                      <a:pt x="40" y="79"/>
                    </a:moveTo>
                    <a:cubicBezTo>
                      <a:pt x="33" y="79"/>
                      <a:pt x="26" y="79"/>
                      <a:pt x="20" y="79"/>
                    </a:cubicBezTo>
                    <a:cubicBezTo>
                      <a:pt x="9" y="79"/>
                      <a:pt x="1" y="71"/>
                      <a:pt x="1" y="60"/>
                    </a:cubicBezTo>
                    <a:cubicBezTo>
                      <a:pt x="0" y="47"/>
                      <a:pt x="0" y="33"/>
                      <a:pt x="1" y="19"/>
                    </a:cubicBezTo>
                    <a:cubicBezTo>
                      <a:pt x="1" y="9"/>
                      <a:pt x="9" y="1"/>
                      <a:pt x="19" y="0"/>
                    </a:cubicBezTo>
                    <a:cubicBezTo>
                      <a:pt x="33" y="0"/>
                      <a:pt x="47" y="0"/>
                      <a:pt x="61" y="0"/>
                    </a:cubicBezTo>
                    <a:cubicBezTo>
                      <a:pt x="71" y="1"/>
                      <a:pt x="79" y="9"/>
                      <a:pt x="80" y="19"/>
                    </a:cubicBezTo>
                    <a:cubicBezTo>
                      <a:pt x="80" y="33"/>
                      <a:pt x="80" y="47"/>
                      <a:pt x="80" y="60"/>
                    </a:cubicBezTo>
                    <a:cubicBezTo>
                      <a:pt x="79" y="71"/>
                      <a:pt x="71" y="79"/>
                      <a:pt x="60" y="79"/>
                    </a:cubicBezTo>
                    <a:cubicBezTo>
                      <a:pt x="54" y="79"/>
                      <a:pt x="47" y="79"/>
                      <a:pt x="4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35" name="Freeform 21"/>
              <p:cNvSpPr>
                <a:spLocks/>
              </p:cNvSpPr>
              <p:nvPr/>
            </p:nvSpPr>
            <p:spPr bwMode="auto">
              <a:xfrm>
                <a:off x="2785" y="2064"/>
                <a:ext cx="190" cy="190"/>
              </a:xfrm>
              <a:custGeom>
                <a:avLst/>
                <a:gdLst>
                  <a:gd name="T0" fmla="*/ 80 w 80"/>
                  <a:gd name="T1" fmla="*/ 40 h 80"/>
                  <a:gd name="T2" fmla="*/ 80 w 80"/>
                  <a:gd name="T3" fmla="*/ 60 h 80"/>
                  <a:gd name="T4" fmla="*/ 61 w 80"/>
                  <a:gd name="T5" fmla="*/ 79 h 80"/>
                  <a:gd name="T6" fmla="*/ 19 w 80"/>
                  <a:gd name="T7" fmla="*/ 79 h 80"/>
                  <a:gd name="T8" fmla="*/ 1 w 80"/>
                  <a:gd name="T9" fmla="*/ 60 h 80"/>
                  <a:gd name="T10" fmla="*/ 1 w 80"/>
                  <a:gd name="T11" fmla="*/ 20 h 80"/>
                  <a:gd name="T12" fmla="*/ 20 w 80"/>
                  <a:gd name="T13" fmla="*/ 0 h 80"/>
                  <a:gd name="T14" fmla="*/ 60 w 80"/>
                  <a:gd name="T15" fmla="*/ 0 h 80"/>
                  <a:gd name="T16" fmla="*/ 80 w 80"/>
                  <a:gd name="T17" fmla="*/ 20 h 80"/>
                  <a:gd name="T18" fmla="*/ 80 w 80"/>
                  <a:gd name="T19"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80" y="40"/>
                    </a:moveTo>
                    <a:cubicBezTo>
                      <a:pt x="80" y="47"/>
                      <a:pt x="80" y="54"/>
                      <a:pt x="80" y="60"/>
                    </a:cubicBezTo>
                    <a:cubicBezTo>
                      <a:pt x="79" y="71"/>
                      <a:pt x="71" y="79"/>
                      <a:pt x="61" y="79"/>
                    </a:cubicBezTo>
                    <a:cubicBezTo>
                      <a:pt x="47" y="80"/>
                      <a:pt x="33" y="80"/>
                      <a:pt x="19" y="79"/>
                    </a:cubicBezTo>
                    <a:cubicBezTo>
                      <a:pt x="9" y="79"/>
                      <a:pt x="1" y="71"/>
                      <a:pt x="1" y="60"/>
                    </a:cubicBezTo>
                    <a:cubicBezTo>
                      <a:pt x="0" y="47"/>
                      <a:pt x="0" y="33"/>
                      <a:pt x="1" y="20"/>
                    </a:cubicBezTo>
                    <a:cubicBezTo>
                      <a:pt x="1" y="9"/>
                      <a:pt x="9" y="1"/>
                      <a:pt x="20" y="0"/>
                    </a:cubicBezTo>
                    <a:cubicBezTo>
                      <a:pt x="33" y="0"/>
                      <a:pt x="47" y="0"/>
                      <a:pt x="60" y="0"/>
                    </a:cubicBezTo>
                    <a:cubicBezTo>
                      <a:pt x="71" y="1"/>
                      <a:pt x="79" y="9"/>
                      <a:pt x="80" y="20"/>
                    </a:cubicBezTo>
                    <a:cubicBezTo>
                      <a:pt x="80" y="26"/>
                      <a:pt x="80" y="33"/>
                      <a:pt x="8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36" name="Freeform 22"/>
              <p:cNvSpPr>
                <a:spLocks/>
              </p:cNvSpPr>
              <p:nvPr/>
            </p:nvSpPr>
            <p:spPr bwMode="auto">
              <a:xfrm>
                <a:off x="3163" y="2064"/>
                <a:ext cx="187" cy="187"/>
              </a:xfrm>
              <a:custGeom>
                <a:avLst/>
                <a:gdLst>
                  <a:gd name="T0" fmla="*/ 0 w 79"/>
                  <a:gd name="T1" fmla="*/ 40 h 79"/>
                  <a:gd name="T2" fmla="*/ 0 w 79"/>
                  <a:gd name="T3" fmla="*/ 20 h 79"/>
                  <a:gd name="T4" fmla="*/ 19 w 79"/>
                  <a:gd name="T5" fmla="*/ 0 h 79"/>
                  <a:gd name="T6" fmla="*/ 59 w 79"/>
                  <a:gd name="T7" fmla="*/ 0 h 79"/>
                  <a:gd name="T8" fmla="*/ 79 w 79"/>
                  <a:gd name="T9" fmla="*/ 20 h 79"/>
                  <a:gd name="T10" fmla="*/ 79 w 79"/>
                  <a:gd name="T11" fmla="*/ 60 h 79"/>
                  <a:gd name="T12" fmla="*/ 59 w 79"/>
                  <a:gd name="T13" fmla="*/ 79 h 79"/>
                  <a:gd name="T14" fmla="*/ 19 w 79"/>
                  <a:gd name="T15" fmla="*/ 79 h 79"/>
                  <a:gd name="T16" fmla="*/ 0 w 79"/>
                  <a:gd name="T17" fmla="*/ 60 h 79"/>
                  <a:gd name="T18" fmla="*/ 0 w 79"/>
                  <a:gd name="T19" fmla="*/ 40 h 79"/>
                  <a:gd name="T20" fmla="*/ 0 w 79"/>
                  <a:gd name="T21" fmla="*/ 4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79">
                    <a:moveTo>
                      <a:pt x="0" y="40"/>
                    </a:moveTo>
                    <a:cubicBezTo>
                      <a:pt x="0" y="33"/>
                      <a:pt x="0" y="27"/>
                      <a:pt x="0" y="20"/>
                    </a:cubicBezTo>
                    <a:cubicBezTo>
                      <a:pt x="0" y="9"/>
                      <a:pt x="8" y="0"/>
                      <a:pt x="19" y="0"/>
                    </a:cubicBezTo>
                    <a:cubicBezTo>
                      <a:pt x="32" y="0"/>
                      <a:pt x="46" y="0"/>
                      <a:pt x="59" y="0"/>
                    </a:cubicBezTo>
                    <a:cubicBezTo>
                      <a:pt x="70" y="0"/>
                      <a:pt x="79" y="9"/>
                      <a:pt x="79" y="20"/>
                    </a:cubicBezTo>
                    <a:cubicBezTo>
                      <a:pt x="79" y="33"/>
                      <a:pt x="79" y="47"/>
                      <a:pt x="79" y="60"/>
                    </a:cubicBezTo>
                    <a:cubicBezTo>
                      <a:pt x="79" y="71"/>
                      <a:pt x="70" y="79"/>
                      <a:pt x="59" y="79"/>
                    </a:cubicBezTo>
                    <a:cubicBezTo>
                      <a:pt x="46" y="79"/>
                      <a:pt x="33" y="79"/>
                      <a:pt x="19" y="79"/>
                    </a:cubicBezTo>
                    <a:cubicBezTo>
                      <a:pt x="8" y="79"/>
                      <a:pt x="0" y="71"/>
                      <a:pt x="0" y="60"/>
                    </a:cubicBezTo>
                    <a:cubicBezTo>
                      <a:pt x="0" y="53"/>
                      <a:pt x="0" y="46"/>
                      <a:pt x="0" y="40"/>
                    </a:cubicBezTo>
                    <a:cubicBezTo>
                      <a:pt x="0" y="40"/>
                      <a:pt x="0" y="40"/>
                      <a:pt x="0"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37" name="Freeform 23"/>
              <p:cNvSpPr>
                <a:spLocks/>
              </p:cNvSpPr>
              <p:nvPr/>
            </p:nvSpPr>
            <p:spPr bwMode="auto">
              <a:xfrm>
                <a:off x="2410" y="2439"/>
                <a:ext cx="190" cy="190"/>
              </a:xfrm>
              <a:custGeom>
                <a:avLst/>
                <a:gdLst>
                  <a:gd name="T0" fmla="*/ 40 w 80"/>
                  <a:gd name="T1" fmla="*/ 79 h 80"/>
                  <a:gd name="T2" fmla="*/ 20 w 80"/>
                  <a:gd name="T3" fmla="*/ 79 h 80"/>
                  <a:gd name="T4" fmla="*/ 1 w 80"/>
                  <a:gd name="T5" fmla="*/ 60 h 80"/>
                  <a:gd name="T6" fmla="*/ 1 w 80"/>
                  <a:gd name="T7" fmla="*/ 20 h 80"/>
                  <a:gd name="T8" fmla="*/ 20 w 80"/>
                  <a:gd name="T9" fmla="*/ 0 h 80"/>
                  <a:gd name="T10" fmla="*/ 60 w 80"/>
                  <a:gd name="T11" fmla="*/ 0 h 80"/>
                  <a:gd name="T12" fmla="*/ 80 w 80"/>
                  <a:gd name="T13" fmla="*/ 20 h 80"/>
                  <a:gd name="T14" fmla="*/ 80 w 80"/>
                  <a:gd name="T15" fmla="*/ 60 h 80"/>
                  <a:gd name="T16" fmla="*/ 60 w 80"/>
                  <a:gd name="T17" fmla="*/ 79 h 80"/>
                  <a:gd name="T18" fmla="*/ 40 w 80"/>
                  <a:gd name="T19"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79"/>
                    </a:moveTo>
                    <a:cubicBezTo>
                      <a:pt x="33" y="79"/>
                      <a:pt x="27" y="80"/>
                      <a:pt x="20" y="79"/>
                    </a:cubicBezTo>
                    <a:cubicBezTo>
                      <a:pt x="9" y="79"/>
                      <a:pt x="1" y="71"/>
                      <a:pt x="1" y="60"/>
                    </a:cubicBezTo>
                    <a:cubicBezTo>
                      <a:pt x="0" y="47"/>
                      <a:pt x="0" y="33"/>
                      <a:pt x="1" y="20"/>
                    </a:cubicBezTo>
                    <a:cubicBezTo>
                      <a:pt x="1" y="9"/>
                      <a:pt x="9" y="1"/>
                      <a:pt x="20" y="0"/>
                    </a:cubicBezTo>
                    <a:cubicBezTo>
                      <a:pt x="33" y="0"/>
                      <a:pt x="47" y="0"/>
                      <a:pt x="60" y="0"/>
                    </a:cubicBezTo>
                    <a:cubicBezTo>
                      <a:pt x="71" y="1"/>
                      <a:pt x="79" y="9"/>
                      <a:pt x="80" y="20"/>
                    </a:cubicBezTo>
                    <a:cubicBezTo>
                      <a:pt x="80" y="33"/>
                      <a:pt x="80" y="47"/>
                      <a:pt x="80" y="60"/>
                    </a:cubicBezTo>
                    <a:cubicBezTo>
                      <a:pt x="79" y="71"/>
                      <a:pt x="71" y="79"/>
                      <a:pt x="60" y="79"/>
                    </a:cubicBezTo>
                    <a:cubicBezTo>
                      <a:pt x="54" y="80"/>
                      <a:pt x="47" y="79"/>
                      <a:pt x="4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38" name="Freeform 24"/>
              <p:cNvSpPr>
                <a:spLocks/>
              </p:cNvSpPr>
              <p:nvPr/>
            </p:nvSpPr>
            <p:spPr bwMode="auto">
              <a:xfrm>
                <a:off x="2785" y="2439"/>
                <a:ext cx="190" cy="190"/>
              </a:xfrm>
              <a:custGeom>
                <a:avLst/>
                <a:gdLst>
                  <a:gd name="T0" fmla="*/ 1 w 80"/>
                  <a:gd name="T1" fmla="*/ 39 h 80"/>
                  <a:gd name="T2" fmla="*/ 1 w 80"/>
                  <a:gd name="T3" fmla="*/ 20 h 80"/>
                  <a:gd name="T4" fmla="*/ 20 w 80"/>
                  <a:gd name="T5" fmla="*/ 0 h 80"/>
                  <a:gd name="T6" fmla="*/ 61 w 80"/>
                  <a:gd name="T7" fmla="*/ 0 h 80"/>
                  <a:gd name="T8" fmla="*/ 80 w 80"/>
                  <a:gd name="T9" fmla="*/ 19 h 80"/>
                  <a:gd name="T10" fmla="*/ 80 w 80"/>
                  <a:gd name="T11" fmla="*/ 61 h 80"/>
                  <a:gd name="T12" fmla="*/ 61 w 80"/>
                  <a:gd name="T13" fmla="*/ 79 h 80"/>
                  <a:gd name="T14" fmla="*/ 20 w 80"/>
                  <a:gd name="T15" fmla="*/ 79 h 80"/>
                  <a:gd name="T16" fmla="*/ 1 w 80"/>
                  <a:gd name="T17" fmla="*/ 60 h 80"/>
                  <a:gd name="T18" fmla="*/ 1 w 80"/>
                  <a:gd name="T19" fmla="*/ 39 h 80"/>
                  <a:gd name="T20" fmla="*/ 1 w 80"/>
                  <a:gd name="T21" fmla="*/ 3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80">
                    <a:moveTo>
                      <a:pt x="1" y="39"/>
                    </a:moveTo>
                    <a:cubicBezTo>
                      <a:pt x="1" y="33"/>
                      <a:pt x="0" y="26"/>
                      <a:pt x="1" y="20"/>
                    </a:cubicBezTo>
                    <a:cubicBezTo>
                      <a:pt x="1" y="9"/>
                      <a:pt x="9" y="1"/>
                      <a:pt x="20" y="0"/>
                    </a:cubicBezTo>
                    <a:cubicBezTo>
                      <a:pt x="33" y="0"/>
                      <a:pt x="47" y="0"/>
                      <a:pt x="61" y="0"/>
                    </a:cubicBezTo>
                    <a:cubicBezTo>
                      <a:pt x="71" y="1"/>
                      <a:pt x="79" y="9"/>
                      <a:pt x="80" y="19"/>
                    </a:cubicBezTo>
                    <a:cubicBezTo>
                      <a:pt x="80" y="33"/>
                      <a:pt x="80" y="47"/>
                      <a:pt x="80" y="61"/>
                    </a:cubicBezTo>
                    <a:cubicBezTo>
                      <a:pt x="79" y="71"/>
                      <a:pt x="71" y="79"/>
                      <a:pt x="61" y="79"/>
                    </a:cubicBezTo>
                    <a:cubicBezTo>
                      <a:pt x="47" y="80"/>
                      <a:pt x="33" y="80"/>
                      <a:pt x="20" y="79"/>
                    </a:cubicBezTo>
                    <a:cubicBezTo>
                      <a:pt x="9" y="79"/>
                      <a:pt x="1" y="71"/>
                      <a:pt x="1" y="60"/>
                    </a:cubicBezTo>
                    <a:cubicBezTo>
                      <a:pt x="1" y="53"/>
                      <a:pt x="1" y="46"/>
                      <a:pt x="1" y="39"/>
                    </a:cubicBezTo>
                    <a:cubicBezTo>
                      <a:pt x="1" y="39"/>
                      <a:pt x="1" y="39"/>
                      <a:pt x="1"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39" name="Freeform 25"/>
              <p:cNvSpPr>
                <a:spLocks/>
              </p:cNvSpPr>
              <p:nvPr/>
            </p:nvSpPr>
            <p:spPr bwMode="auto">
              <a:xfrm>
                <a:off x="3163" y="2439"/>
                <a:ext cx="187" cy="190"/>
              </a:xfrm>
              <a:custGeom>
                <a:avLst/>
                <a:gdLst>
                  <a:gd name="T0" fmla="*/ 39 w 79"/>
                  <a:gd name="T1" fmla="*/ 79 h 80"/>
                  <a:gd name="T2" fmla="*/ 19 w 79"/>
                  <a:gd name="T3" fmla="*/ 79 h 80"/>
                  <a:gd name="T4" fmla="*/ 0 w 79"/>
                  <a:gd name="T5" fmla="*/ 61 h 80"/>
                  <a:gd name="T6" fmla="*/ 0 w 79"/>
                  <a:gd name="T7" fmla="*/ 19 h 80"/>
                  <a:gd name="T8" fmla="*/ 19 w 79"/>
                  <a:gd name="T9" fmla="*/ 0 h 80"/>
                  <a:gd name="T10" fmla="*/ 60 w 79"/>
                  <a:gd name="T11" fmla="*/ 0 h 80"/>
                  <a:gd name="T12" fmla="*/ 79 w 79"/>
                  <a:gd name="T13" fmla="*/ 19 h 80"/>
                  <a:gd name="T14" fmla="*/ 79 w 79"/>
                  <a:gd name="T15" fmla="*/ 61 h 80"/>
                  <a:gd name="T16" fmla="*/ 60 w 79"/>
                  <a:gd name="T17" fmla="*/ 79 h 80"/>
                  <a:gd name="T18" fmla="*/ 39 w 79"/>
                  <a:gd name="T19"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80">
                    <a:moveTo>
                      <a:pt x="39" y="79"/>
                    </a:moveTo>
                    <a:cubicBezTo>
                      <a:pt x="32" y="79"/>
                      <a:pt x="25" y="80"/>
                      <a:pt x="19" y="79"/>
                    </a:cubicBezTo>
                    <a:cubicBezTo>
                      <a:pt x="8" y="79"/>
                      <a:pt x="0" y="71"/>
                      <a:pt x="0" y="61"/>
                    </a:cubicBezTo>
                    <a:cubicBezTo>
                      <a:pt x="0" y="47"/>
                      <a:pt x="0" y="33"/>
                      <a:pt x="0" y="19"/>
                    </a:cubicBezTo>
                    <a:cubicBezTo>
                      <a:pt x="0" y="9"/>
                      <a:pt x="8" y="1"/>
                      <a:pt x="19" y="0"/>
                    </a:cubicBezTo>
                    <a:cubicBezTo>
                      <a:pt x="32" y="0"/>
                      <a:pt x="46" y="0"/>
                      <a:pt x="60" y="0"/>
                    </a:cubicBezTo>
                    <a:cubicBezTo>
                      <a:pt x="70" y="1"/>
                      <a:pt x="78" y="9"/>
                      <a:pt x="79" y="19"/>
                    </a:cubicBezTo>
                    <a:cubicBezTo>
                      <a:pt x="79" y="33"/>
                      <a:pt x="79" y="47"/>
                      <a:pt x="79" y="61"/>
                    </a:cubicBezTo>
                    <a:cubicBezTo>
                      <a:pt x="78" y="71"/>
                      <a:pt x="70" y="79"/>
                      <a:pt x="60" y="79"/>
                    </a:cubicBezTo>
                    <a:cubicBezTo>
                      <a:pt x="53" y="80"/>
                      <a:pt x="46" y="79"/>
                      <a:pt x="39"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grpSp>
      </p:grpSp>
      <p:grpSp>
        <p:nvGrpSpPr>
          <p:cNvPr id="61" name="Group 60"/>
          <p:cNvGrpSpPr/>
          <p:nvPr/>
        </p:nvGrpSpPr>
        <p:grpSpPr>
          <a:xfrm>
            <a:off x="2644904" y="4649430"/>
            <a:ext cx="764053" cy="710927"/>
            <a:chOff x="5489765" y="2235085"/>
            <a:chExt cx="764053" cy="710927"/>
          </a:xfrm>
        </p:grpSpPr>
        <p:sp>
          <p:nvSpPr>
            <p:cNvPr id="12" name="Oval 11"/>
            <p:cNvSpPr/>
            <p:nvPr/>
          </p:nvSpPr>
          <p:spPr>
            <a:xfrm>
              <a:off x="5489765" y="2235085"/>
              <a:ext cx="764053" cy="71092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sp>
          <p:nvSpPr>
            <p:cNvPr id="40" name="Freeform 29"/>
            <p:cNvSpPr>
              <a:spLocks noEditPoints="1"/>
            </p:cNvSpPr>
            <p:nvPr/>
          </p:nvSpPr>
          <p:spPr bwMode="auto">
            <a:xfrm>
              <a:off x="5721987" y="2366267"/>
              <a:ext cx="366719" cy="310296"/>
            </a:xfrm>
            <a:custGeom>
              <a:avLst/>
              <a:gdLst>
                <a:gd name="T0" fmla="*/ 305 w 619"/>
                <a:gd name="T1" fmla="*/ 561 h 562"/>
                <a:gd name="T2" fmla="*/ 68 w 619"/>
                <a:gd name="T3" fmla="*/ 561 h 562"/>
                <a:gd name="T4" fmla="*/ 1 w 619"/>
                <a:gd name="T5" fmla="*/ 494 h 562"/>
                <a:gd name="T6" fmla="*/ 12 w 619"/>
                <a:gd name="T7" fmla="*/ 460 h 562"/>
                <a:gd name="T8" fmla="*/ 180 w 619"/>
                <a:gd name="T9" fmla="*/ 163 h 562"/>
                <a:gd name="T10" fmla="*/ 248 w 619"/>
                <a:gd name="T11" fmla="*/ 44 h 562"/>
                <a:gd name="T12" fmla="*/ 341 w 619"/>
                <a:gd name="T13" fmla="*/ 22 h 562"/>
                <a:gd name="T14" fmla="*/ 363 w 619"/>
                <a:gd name="T15" fmla="*/ 48 h 562"/>
                <a:gd name="T16" fmla="*/ 530 w 619"/>
                <a:gd name="T17" fmla="*/ 341 h 562"/>
                <a:gd name="T18" fmla="*/ 600 w 619"/>
                <a:gd name="T19" fmla="*/ 464 h 562"/>
                <a:gd name="T20" fmla="*/ 566 w 619"/>
                <a:gd name="T21" fmla="*/ 557 h 562"/>
                <a:gd name="T22" fmla="*/ 540 w 619"/>
                <a:gd name="T23" fmla="*/ 561 h 562"/>
                <a:gd name="T24" fmla="*/ 422 w 619"/>
                <a:gd name="T25" fmla="*/ 561 h 562"/>
                <a:gd name="T26" fmla="*/ 305 w 619"/>
                <a:gd name="T27" fmla="*/ 561 h 562"/>
                <a:gd name="T28" fmla="*/ 305 w 619"/>
                <a:gd name="T29" fmla="*/ 561 h 562"/>
                <a:gd name="T30" fmla="*/ 268 w 619"/>
                <a:gd name="T31" fmla="*/ 192 h 562"/>
                <a:gd name="T32" fmla="*/ 269 w 619"/>
                <a:gd name="T33" fmla="*/ 192 h 562"/>
                <a:gd name="T34" fmla="*/ 277 w 619"/>
                <a:gd name="T35" fmla="*/ 312 h 562"/>
                <a:gd name="T36" fmla="*/ 284 w 619"/>
                <a:gd name="T37" fmla="*/ 362 h 562"/>
                <a:gd name="T38" fmla="*/ 299 w 619"/>
                <a:gd name="T39" fmla="*/ 379 h 562"/>
                <a:gd name="T40" fmla="*/ 332 w 619"/>
                <a:gd name="T41" fmla="*/ 359 h 562"/>
                <a:gd name="T42" fmla="*/ 340 w 619"/>
                <a:gd name="T43" fmla="*/ 303 h 562"/>
                <a:gd name="T44" fmla="*/ 349 w 619"/>
                <a:gd name="T45" fmla="*/ 186 h 562"/>
                <a:gd name="T46" fmla="*/ 344 w 619"/>
                <a:gd name="T47" fmla="*/ 142 h 562"/>
                <a:gd name="T48" fmla="*/ 328 w 619"/>
                <a:gd name="T49" fmla="*/ 125 h 562"/>
                <a:gd name="T50" fmla="*/ 270 w 619"/>
                <a:gd name="T51" fmla="*/ 153 h 562"/>
                <a:gd name="T52" fmla="*/ 268 w 619"/>
                <a:gd name="T53" fmla="*/ 192 h 562"/>
                <a:gd name="T54" fmla="*/ 268 w 619"/>
                <a:gd name="T55" fmla="*/ 455 h 562"/>
                <a:gd name="T56" fmla="*/ 309 w 619"/>
                <a:gd name="T57" fmla="*/ 495 h 562"/>
                <a:gd name="T58" fmla="*/ 350 w 619"/>
                <a:gd name="T59" fmla="*/ 454 h 562"/>
                <a:gd name="T60" fmla="*/ 309 w 619"/>
                <a:gd name="T61" fmla="*/ 414 h 562"/>
                <a:gd name="T62" fmla="*/ 268 w 619"/>
                <a:gd name="T63" fmla="*/ 455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9" h="562">
                  <a:moveTo>
                    <a:pt x="305" y="561"/>
                  </a:moveTo>
                  <a:cubicBezTo>
                    <a:pt x="226" y="561"/>
                    <a:pt x="147" y="561"/>
                    <a:pt x="68" y="561"/>
                  </a:cubicBezTo>
                  <a:cubicBezTo>
                    <a:pt x="29" y="561"/>
                    <a:pt x="0" y="532"/>
                    <a:pt x="1" y="494"/>
                  </a:cubicBezTo>
                  <a:cubicBezTo>
                    <a:pt x="1" y="482"/>
                    <a:pt x="5" y="471"/>
                    <a:pt x="12" y="460"/>
                  </a:cubicBezTo>
                  <a:cubicBezTo>
                    <a:pt x="68" y="361"/>
                    <a:pt x="124" y="262"/>
                    <a:pt x="180" y="163"/>
                  </a:cubicBezTo>
                  <a:cubicBezTo>
                    <a:pt x="202" y="124"/>
                    <a:pt x="225" y="84"/>
                    <a:pt x="248" y="44"/>
                  </a:cubicBezTo>
                  <a:cubicBezTo>
                    <a:pt x="267" y="10"/>
                    <a:pt x="309" y="0"/>
                    <a:pt x="341" y="22"/>
                  </a:cubicBezTo>
                  <a:cubicBezTo>
                    <a:pt x="350" y="29"/>
                    <a:pt x="358" y="38"/>
                    <a:pt x="363" y="48"/>
                  </a:cubicBezTo>
                  <a:cubicBezTo>
                    <a:pt x="419" y="145"/>
                    <a:pt x="475" y="243"/>
                    <a:pt x="530" y="341"/>
                  </a:cubicBezTo>
                  <a:cubicBezTo>
                    <a:pt x="553" y="382"/>
                    <a:pt x="577" y="423"/>
                    <a:pt x="600" y="464"/>
                  </a:cubicBezTo>
                  <a:cubicBezTo>
                    <a:pt x="619" y="499"/>
                    <a:pt x="604" y="543"/>
                    <a:pt x="566" y="557"/>
                  </a:cubicBezTo>
                  <a:cubicBezTo>
                    <a:pt x="558" y="560"/>
                    <a:pt x="549" y="561"/>
                    <a:pt x="540" y="561"/>
                  </a:cubicBezTo>
                  <a:cubicBezTo>
                    <a:pt x="501" y="562"/>
                    <a:pt x="462" y="561"/>
                    <a:pt x="422" y="561"/>
                  </a:cubicBezTo>
                  <a:cubicBezTo>
                    <a:pt x="383" y="561"/>
                    <a:pt x="344" y="561"/>
                    <a:pt x="305" y="561"/>
                  </a:cubicBezTo>
                  <a:cubicBezTo>
                    <a:pt x="305" y="561"/>
                    <a:pt x="305" y="561"/>
                    <a:pt x="305" y="561"/>
                  </a:cubicBezTo>
                  <a:close/>
                  <a:moveTo>
                    <a:pt x="268" y="192"/>
                  </a:moveTo>
                  <a:cubicBezTo>
                    <a:pt x="268" y="192"/>
                    <a:pt x="268" y="192"/>
                    <a:pt x="269" y="192"/>
                  </a:cubicBezTo>
                  <a:cubicBezTo>
                    <a:pt x="271" y="232"/>
                    <a:pt x="274" y="272"/>
                    <a:pt x="277" y="312"/>
                  </a:cubicBezTo>
                  <a:cubicBezTo>
                    <a:pt x="278" y="329"/>
                    <a:pt x="281" y="346"/>
                    <a:pt x="284" y="362"/>
                  </a:cubicBezTo>
                  <a:cubicBezTo>
                    <a:pt x="286" y="371"/>
                    <a:pt x="291" y="377"/>
                    <a:pt x="299" y="379"/>
                  </a:cubicBezTo>
                  <a:cubicBezTo>
                    <a:pt x="315" y="384"/>
                    <a:pt x="329" y="377"/>
                    <a:pt x="332" y="359"/>
                  </a:cubicBezTo>
                  <a:cubicBezTo>
                    <a:pt x="336" y="340"/>
                    <a:pt x="338" y="321"/>
                    <a:pt x="340" y="303"/>
                  </a:cubicBezTo>
                  <a:cubicBezTo>
                    <a:pt x="343" y="264"/>
                    <a:pt x="347" y="225"/>
                    <a:pt x="349" y="186"/>
                  </a:cubicBezTo>
                  <a:cubicBezTo>
                    <a:pt x="350" y="171"/>
                    <a:pt x="346" y="157"/>
                    <a:pt x="344" y="142"/>
                  </a:cubicBezTo>
                  <a:cubicBezTo>
                    <a:pt x="342" y="134"/>
                    <a:pt x="336" y="128"/>
                    <a:pt x="328" y="125"/>
                  </a:cubicBezTo>
                  <a:cubicBezTo>
                    <a:pt x="308" y="116"/>
                    <a:pt x="276" y="122"/>
                    <a:pt x="270" y="153"/>
                  </a:cubicBezTo>
                  <a:cubicBezTo>
                    <a:pt x="268" y="166"/>
                    <a:pt x="269" y="179"/>
                    <a:pt x="268" y="192"/>
                  </a:cubicBezTo>
                  <a:close/>
                  <a:moveTo>
                    <a:pt x="268" y="455"/>
                  </a:moveTo>
                  <a:cubicBezTo>
                    <a:pt x="268" y="478"/>
                    <a:pt x="285" y="495"/>
                    <a:pt x="309" y="495"/>
                  </a:cubicBezTo>
                  <a:cubicBezTo>
                    <a:pt x="332" y="495"/>
                    <a:pt x="350" y="477"/>
                    <a:pt x="350" y="454"/>
                  </a:cubicBezTo>
                  <a:cubicBezTo>
                    <a:pt x="349" y="432"/>
                    <a:pt x="331" y="414"/>
                    <a:pt x="309" y="414"/>
                  </a:cubicBezTo>
                  <a:cubicBezTo>
                    <a:pt x="286" y="414"/>
                    <a:pt x="268" y="432"/>
                    <a:pt x="268" y="45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IN" sz="1350"/>
            </a:p>
          </p:txBody>
        </p:sp>
      </p:grpSp>
      <p:grpSp>
        <p:nvGrpSpPr>
          <p:cNvPr id="59" name="Group 58"/>
          <p:cNvGrpSpPr/>
          <p:nvPr/>
        </p:nvGrpSpPr>
        <p:grpSpPr>
          <a:xfrm>
            <a:off x="5937653" y="3655990"/>
            <a:ext cx="764053" cy="710927"/>
            <a:chOff x="6061265" y="2905407"/>
            <a:chExt cx="764053" cy="710927"/>
          </a:xfrm>
        </p:grpSpPr>
        <p:sp>
          <p:nvSpPr>
            <p:cNvPr id="13" name="Oval 12"/>
            <p:cNvSpPr/>
            <p:nvPr/>
          </p:nvSpPr>
          <p:spPr>
            <a:xfrm>
              <a:off x="6061265" y="2905407"/>
              <a:ext cx="764053" cy="710927"/>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41" name="Group 32"/>
            <p:cNvGrpSpPr>
              <a:grpSpLocks noChangeAspect="1"/>
            </p:cNvGrpSpPr>
            <p:nvPr/>
          </p:nvGrpSpPr>
          <p:grpSpPr bwMode="auto">
            <a:xfrm flipH="1">
              <a:off x="6301939" y="3084698"/>
              <a:ext cx="337606" cy="273471"/>
              <a:chOff x="-50" y="2450"/>
              <a:chExt cx="1437" cy="1251"/>
            </a:xfrm>
            <a:solidFill>
              <a:schemeClr val="bg1"/>
            </a:solidFill>
          </p:grpSpPr>
          <p:sp>
            <p:nvSpPr>
              <p:cNvPr id="42" name="Freeform 33"/>
              <p:cNvSpPr>
                <a:spLocks noEditPoints="1"/>
              </p:cNvSpPr>
              <p:nvPr/>
            </p:nvSpPr>
            <p:spPr bwMode="auto">
              <a:xfrm>
                <a:off x="-50" y="2450"/>
                <a:ext cx="1437" cy="1251"/>
              </a:xfrm>
              <a:custGeom>
                <a:avLst/>
                <a:gdLst>
                  <a:gd name="T0" fmla="*/ 357 w 605"/>
                  <a:gd name="T1" fmla="*/ 382 h 526"/>
                  <a:gd name="T2" fmla="*/ 357 w 605"/>
                  <a:gd name="T3" fmla="*/ 457 h 526"/>
                  <a:gd name="T4" fmla="*/ 383 w 605"/>
                  <a:gd name="T5" fmla="*/ 457 h 526"/>
                  <a:gd name="T6" fmla="*/ 453 w 605"/>
                  <a:gd name="T7" fmla="*/ 457 h 526"/>
                  <a:gd name="T8" fmla="*/ 475 w 605"/>
                  <a:gd name="T9" fmla="*/ 479 h 526"/>
                  <a:gd name="T10" fmla="*/ 475 w 605"/>
                  <a:gd name="T11" fmla="*/ 506 h 526"/>
                  <a:gd name="T12" fmla="*/ 455 w 605"/>
                  <a:gd name="T13" fmla="*/ 526 h 526"/>
                  <a:gd name="T14" fmla="*/ 278 w 605"/>
                  <a:gd name="T15" fmla="*/ 526 h 526"/>
                  <a:gd name="T16" fmla="*/ 151 w 605"/>
                  <a:gd name="T17" fmla="*/ 526 h 526"/>
                  <a:gd name="T18" fmla="*/ 130 w 605"/>
                  <a:gd name="T19" fmla="*/ 505 h 526"/>
                  <a:gd name="T20" fmla="*/ 130 w 605"/>
                  <a:gd name="T21" fmla="*/ 478 h 526"/>
                  <a:gd name="T22" fmla="*/ 151 w 605"/>
                  <a:gd name="T23" fmla="*/ 457 h 526"/>
                  <a:gd name="T24" fmla="*/ 241 w 605"/>
                  <a:gd name="T25" fmla="*/ 457 h 526"/>
                  <a:gd name="T26" fmla="*/ 248 w 605"/>
                  <a:gd name="T27" fmla="*/ 457 h 526"/>
                  <a:gd name="T28" fmla="*/ 248 w 605"/>
                  <a:gd name="T29" fmla="*/ 382 h 526"/>
                  <a:gd name="T30" fmla="*/ 241 w 605"/>
                  <a:gd name="T31" fmla="*/ 382 h 526"/>
                  <a:gd name="T32" fmla="*/ 45 w 605"/>
                  <a:gd name="T33" fmla="*/ 382 h 526"/>
                  <a:gd name="T34" fmla="*/ 0 w 605"/>
                  <a:gd name="T35" fmla="*/ 336 h 526"/>
                  <a:gd name="T36" fmla="*/ 0 w 605"/>
                  <a:gd name="T37" fmla="*/ 46 h 526"/>
                  <a:gd name="T38" fmla="*/ 46 w 605"/>
                  <a:gd name="T39" fmla="*/ 0 h 526"/>
                  <a:gd name="T40" fmla="*/ 71 w 605"/>
                  <a:gd name="T41" fmla="*/ 0 h 526"/>
                  <a:gd name="T42" fmla="*/ 438 w 605"/>
                  <a:gd name="T43" fmla="*/ 0 h 526"/>
                  <a:gd name="T44" fmla="*/ 561 w 605"/>
                  <a:gd name="T45" fmla="*/ 0 h 526"/>
                  <a:gd name="T46" fmla="*/ 605 w 605"/>
                  <a:gd name="T47" fmla="*/ 45 h 526"/>
                  <a:gd name="T48" fmla="*/ 605 w 605"/>
                  <a:gd name="T49" fmla="*/ 152 h 526"/>
                  <a:gd name="T50" fmla="*/ 605 w 605"/>
                  <a:gd name="T51" fmla="*/ 336 h 526"/>
                  <a:gd name="T52" fmla="*/ 580 w 605"/>
                  <a:gd name="T53" fmla="*/ 378 h 526"/>
                  <a:gd name="T54" fmla="*/ 560 w 605"/>
                  <a:gd name="T55" fmla="*/ 381 h 526"/>
                  <a:gd name="T56" fmla="*/ 365 w 605"/>
                  <a:gd name="T57" fmla="*/ 382 h 526"/>
                  <a:gd name="T58" fmla="*/ 357 w 605"/>
                  <a:gd name="T59" fmla="*/ 382 h 526"/>
                  <a:gd name="T60" fmla="*/ 302 w 605"/>
                  <a:gd name="T61" fmla="*/ 351 h 526"/>
                  <a:gd name="T62" fmla="*/ 560 w 605"/>
                  <a:gd name="T63" fmla="*/ 351 h 526"/>
                  <a:gd name="T64" fmla="*/ 575 w 605"/>
                  <a:gd name="T65" fmla="*/ 336 h 526"/>
                  <a:gd name="T66" fmla="*/ 575 w 605"/>
                  <a:gd name="T67" fmla="*/ 47 h 526"/>
                  <a:gd name="T68" fmla="*/ 558 w 605"/>
                  <a:gd name="T69" fmla="*/ 30 h 526"/>
                  <a:gd name="T70" fmla="*/ 457 w 605"/>
                  <a:gd name="T71" fmla="*/ 30 h 526"/>
                  <a:gd name="T72" fmla="*/ 47 w 605"/>
                  <a:gd name="T73" fmla="*/ 30 h 526"/>
                  <a:gd name="T74" fmla="*/ 30 w 605"/>
                  <a:gd name="T75" fmla="*/ 47 h 526"/>
                  <a:gd name="T76" fmla="*/ 30 w 605"/>
                  <a:gd name="T77" fmla="*/ 334 h 526"/>
                  <a:gd name="T78" fmla="*/ 47 w 605"/>
                  <a:gd name="T79" fmla="*/ 351 h 526"/>
                  <a:gd name="T80" fmla="*/ 302 w 605"/>
                  <a:gd name="T81" fmla="*/ 351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5" h="526">
                    <a:moveTo>
                      <a:pt x="357" y="382"/>
                    </a:moveTo>
                    <a:cubicBezTo>
                      <a:pt x="357" y="407"/>
                      <a:pt x="357" y="432"/>
                      <a:pt x="357" y="457"/>
                    </a:cubicBezTo>
                    <a:cubicBezTo>
                      <a:pt x="366" y="457"/>
                      <a:pt x="375" y="457"/>
                      <a:pt x="383" y="457"/>
                    </a:cubicBezTo>
                    <a:cubicBezTo>
                      <a:pt x="407" y="457"/>
                      <a:pt x="430" y="457"/>
                      <a:pt x="453" y="457"/>
                    </a:cubicBezTo>
                    <a:cubicBezTo>
                      <a:pt x="468" y="457"/>
                      <a:pt x="475" y="464"/>
                      <a:pt x="475" y="479"/>
                    </a:cubicBezTo>
                    <a:cubicBezTo>
                      <a:pt x="475" y="488"/>
                      <a:pt x="475" y="497"/>
                      <a:pt x="475" y="506"/>
                    </a:cubicBezTo>
                    <a:cubicBezTo>
                      <a:pt x="475" y="519"/>
                      <a:pt x="468" y="526"/>
                      <a:pt x="455" y="526"/>
                    </a:cubicBezTo>
                    <a:cubicBezTo>
                      <a:pt x="396" y="526"/>
                      <a:pt x="337" y="526"/>
                      <a:pt x="278" y="526"/>
                    </a:cubicBezTo>
                    <a:cubicBezTo>
                      <a:pt x="236" y="526"/>
                      <a:pt x="193" y="526"/>
                      <a:pt x="151" y="526"/>
                    </a:cubicBezTo>
                    <a:cubicBezTo>
                      <a:pt x="137" y="526"/>
                      <a:pt x="130" y="519"/>
                      <a:pt x="130" y="505"/>
                    </a:cubicBezTo>
                    <a:cubicBezTo>
                      <a:pt x="130" y="496"/>
                      <a:pt x="130" y="487"/>
                      <a:pt x="130" y="478"/>
                    </a:cubicBezTo>
                    <a:cubicBezTo>
                      <a:pt x="130" y="464"/>
                      <a:pt x="137" y="457"/>
                      <a:pt x="151" y="457"/>
                    </a:cubicBezTo>
                    <a:cubicBezTo>
                      <a:pt x="181" y="457"/>
                      <a:pt x="211" y="457"/>
                      <a:pt x="241" y="457"/>
                    </a:cubicBezTo>
                    <a:cubicBezTo>
                      <a:pt x="243" y="457"/>
                      <a:pt x="245" y="457"/>
                      <a:pt x="248" y="457"/>
                    </a:cubicBezTo>
                    <a:cubicBezTo>
                      <a:pt x="248" y="432"/>
                      <a:pt x="248" y="407"/>
                      <a:pt x="248" y="382"/>
                    </a:cubicBezTo>
                    <a:cubicBezTo>
                      <a:pt x="245" y="382"/>
                      <a:pt x="243" y="382"/>
                      <a:pt x="241" y="382"/>
                    </a:cubicBezTo>
                    <a:cubicBezTo>
                      <a:pt x="176" y="382"/>
                      <a:pt x="110" y="382"/>
                      <a:pt x="45" y="382"/>
                    </a:cubicBezTo>
                    <a:cubicBezTo>
                      <a:pt x="18" y="382"/>
                      <a:pt x="0" y="364"/>
                      <a:pt x="0" y="336"/>
                    </a:cubicBezTo>
                    <a:cubicBezTo>
                      <a:pt x="0" y="239"/>
                      <a:pt x="0" y="143"/>
                      <a:pt x="0" y="46"/>
                    </a:cubicBezTo>
                    <a:cubicBezTo>
                      <a:pt x="0" y="17"/>
                      <a:pt x="17" y="0"/>
                      <a:pt x="46" y="0"/>
                    </a:cubicBezTo>
                    <a:cubicBezTo>
                      <a:pt x="55" y="0"/>
                      <a:pt x="63" y="0"/>
                      <a:pt x="71" y="0"/>
                    </a:cubicBezTo>
                    <a:cubicBezTo>
                      <a:pt x="193" y="0"/>
                      <a:pt x="316" y="0"/>
                      <a:pt x="438" y="0"/>
                    </a:cubicBezTo>
                    <a:cubicBezTo>
                      <a:pt x="479" y="0"/>
                      <a:pt x="520" y="0"/>
                      <a:pt x="561" y="0"/>
                    </a:cubicBezTo>
                    <a:cubicBezTo>
                      <a:pt x="587" y="0"/>
                      <a:pt x="605" y="18"/>
                      <a:pt x="605" y="45"/>
                    </a:cubicBezTo>
                    <a:cubicBezTo>
                      <a:pt x="605" y="81"/>
                      <a:pt x="605" y="116"/>
                      <a:pt x="605" y="152"/>
                    </a:cubicBezTo>
                    <a:cubicBezTo>
                      <a:pt x="605" y="214"/>
                      <a:pt x="605" y="275"/>
                      <a:pt x="605" y="336"/>
                    </a:cubicBezTo>
                    <a:cubicBezTo>
                      <a:pt x="605" y="355"/>
                      <a:pt x="597" y="370"/>
                      <a:pt x="580" y="378"/>
                    </a:cubicBezTo>
                    <a:cubicBezTo>
                      <a:pt x="574" y="380"/>
                      <a:pt x="567" y="381"/>
                      <a:pt x="560" y="381"/>
                    </a:cubicBezTo>
                    <a:cubicBezTo>
                      <a:pt x="495" y="382"/>
                      <a:pt x="430" y="382"/>
                      <a:pt x="365" y="382"/>
                    </a:cubicBezTo>
                    <a:cubicBezTo>
                      <a:pt x="362" y="382"/>
                      <a:pt x="360" y="382"/>
                      <a:pt x="357" y="382"/>
                    </a:cubicBezTo>
                    <a:close/>
                    <a:moveTo>
                      <a:pt x="302" y="351"/>
                    </a:moveTo>
                    <a:cubicBezTo>
                      <a:pt x="388" y="351"/>
                      <a:pt x="474" y="351"/>
                      <a:pt x="560" y="351"/>
                    </a:cubicBezTo>
                    <a:cubicBezTo>
                      <a:pt x="570" y="351"/>
                      <a:pt x="575" y="346"/>
                      <a:pt x="575" y="336"/>
                    </a:cubicBezTo>
                    <a:cubicBezTo>
                      <a:pt x="575" y="240"/>
                      <a:pt x="575" y="143"/>
                      <a:pt x="575" y="47"/>
                    </a:cubicBezTo>
                    <a:cubicBezTo>
                      <a:pt x="575" y="34"/>
                      <a:pt x="571" y="30"/>
                      <a:pt x="558" y="30"/>
                    </a:cubicBezTo>
                    <a:cubicBezTo>
                      <a:pt x="524" y="30"/>
                      <a:pt x="490" y="30"/>
                      <a:pt x="457" y="30"/>
                    </a:cubicBezTo>
                    <a:cubicBezTo>
                      <a:pt x="320" y="30"/>
                      <a:pt x="184" y="30"/>
                      <a:pt x="47" y="30"/>
                    </a:cubicBezTo>
                    <a:cubicBezTo>
                      <a:pt x="34" y="30"/>
                      <a:pt x="30" y="34"/>
                      <a:pt x="30" y="47"/>
                    </a:cubicBezTo>
                    <a:cubicBezTo>
                      <a:pt x="30" y="143"/>
                      <a:pt x="30" y="239"/>
                      <a:pt x="30" y="334"/>
                    </a:cubicBezTo>
                    <a:cubicBezTo>
                      <a:pt x="30" y="347"/>
                      <a:pt x="34" y="351"/>
                      <a:pt x="47" y="351"/>
                    </a:cubicBezTo>
                    <a:cubicBezTo>
                      <a:pt x="132" y="351"/>
                      <a:pt x="217" y="351"/>
                      <a:pt x="302"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43" name="Freeform 34"/>
              <p:cNvSpPr>
                <a:spLocks noEditPoints="1"/>
              </p:cNvSpPr>
              <p:nvPr/>
            </p:nvSpPr>
            <p:spPr bwMode="auto">
              <a:xfrm>
                <a:off x="119" y="2626"/>
                <a:ext cx="1099" cy="554"/>
              </a:xfrm>
              <a:custGeom>
                <a:avLst/>
                <a:gdLst>
                  <a:gd name="T0" fmla="*/ 63 w 463"/>
                  <a:gd name="T1" fmla="*/ 198 h 233"/>
                  <a:gd name="T2" fmla="*/ 42 w 463"/>
                  <a:gd name="T3" fmla="*/ 229 h 233"/>
                  <a:gd name="T4" fmla="*/ 7 w 463"/>
                  <a:gd name="T5" fmla="*/ 215 h 233"/>
                  <a:gd name="T6" fmla="*/ 12 w 463"/>
                  <a:gd name="T7" fmla="*/ 177 h 233"/>
                  <a:gd name="T8" fmla="*/ 50 w 463"/>
                  <a:gd name="T9" fmla="*/ 173 h 233"/>
                  <a:gd name="T10" fmla="*/ 60 w 463"/>
                  <a:gd name="T11" fmla="*/ 173 h 233"/>
                  <a:gd name="T12" fmla="*/ 128 w 463"/>
                  <a:gd name="T13" fmla="*/ 125 h 233"/>
                  <a:gd name="T14" fmla="*/ 132 w 463"/>
                  <a:gd name="T15" fmla="*/ 117 h 233"/>
                  <a:gd name="T16" fmla="*/ 161 w 463"/>
                  <a:gd name="T17" fmla="*/ 83 h 233"/>
                  <a:gd name="T18" fmla="*/ 193 w 463"/>
                  <a:gd name="T19" fmla="*/ 112 h 233"/>
                  <a:gd name="T20" fmla="*/ 201 w 463"/>
                  <a:gd name="T21" fmla="*/ 126 h 233"/>
                  <a:gd name="T22" fmla="*/ 270 w 463"/>
                  <a:gd name="T23" fmla="*/ 174 h 233"/>
                  <a:gd name="T24" fmla="*/ 278 w 463"/>
                  <a:gd name="T25" fmla="*/ 174 h 233"/>
                  <a:gd name="T26" fmla="*/ 303 w 463"/>
                  <a:gd name="T27" fmla="*/ 169 h 233"/>
                  <a:gd name="T28" fmla="*/ 310 w 463"/>
                  <a:gd name="T29" fmla="*/ 167 h 233"/>
                  <a:gd name="T30" fmla="*/ 399 w 463"/>
                  <a:gd name="T31" fmla="*/ 56 h 233"/>
                  <a:gd name="T32" fmla="*/ 400 w 463"/>
                  <a:gd name="T33" fmla="*/ 46 h 233"/>
                  <a:gd name="T34" fmla="*/ 410 w 463"/>
                  <a:gd name="T35" fmla="*/ 9 h 233"/>
                  <a:gd name="T36" fmla="*/ 449 w 463"/>
                  <a:gd name="T37" fmla="*/ 10 h 233"/>
                  <a:gd name="T38" fmla="*/ 457 w 463"/>
                  <a:gd name="T39" fmla="*/ 47 h 233"/>
                  <a:gd name="T40" fmla="*/ 422 w 463"/>
                  <a:gd name="T41" fmla="*/ 64 h 233"/>
                  <a:gd name="T42" fmla="*/ 414 w 463"/>
                  <a:gd name="T43" fmla="*/ 67 h 233"/>
                  <a:gd name="T44" fmla="*/ 325 w 463"/>
                  <a:gd name="T45" fmla="*/ 179 h 233"/>
                  <a:gd name="T46" fmla="*/ 324 w 463"/>
                  <a:gd name="T47" fmla="*/ 186 h 233"/>
                  <a:gd name="T48" fmla="*/ 318 w 463"/>
                  <a:gd name="T49" fmla="*/ 222 h 233"/>
                  <a:gd name="T50" fmla="*/ 283 w 463"/>
                  <a:gd name="T51" fmla="*/ 228 h 233"/>
                  <a:gd name="T52" fmla="*/ 264 w 463"/>
                  <a:gd name="T53" fmla="*/ 197 h 233"/>
                  <a:gd name="T54" fmla="*/ 262 w 463"/>
                  <a:gd name="T55" fmla="*/ 191 h 233"/>
                  <a:gd name="T56" fmla="*/ 187 w 463"/>
                  <a:gd name="T57" fmla="*/ 139 h 233"/>
                  <a:gd name="T58" fmla="*/ 180 w 463"/>
                  <a:gd name="T59" fmla="*/ 140 h 233"/>
                  <a:gd name="T60" fmla="*/ 146 w 463"/>
                  <a:gd name="T61" fmla="*/ 140 h 233"/>
                  <a:gd name="T62" fmla="*/ 139 w 463"/>
                  <a:gd name="T63" fmla="*/ 141 h 233"/>
                  <a:gd name="T64" fmla="*/ 68 w 463"/>
                  <a:gd name="T65" fmla="*/ 190 h 233"/>
                  <a:gd name="T66" fmla="*/ 63 w 463"/>
                  <a:gd name="T67" fmla="*/ 198 h 233"/>
                  <a:gd name="T68" fmla="*/ 278 w 463"/>
                  <a:gd name="T69" fmla="*/ 200 h 233"/>
                  <a:gd name="T70" fmla="*/ 296 w 463"/>
                  <a:gd name="T71" fmla="*/ 217 h 233"/>
                  <a:gd name="T72" fmla="*/ 313 w 463"/>
                  <a:gd name="T73" fmla="*/ 199 h 233"/>
                  <a:gd name="T74" fmla="*/ 295 w 463"/>
                  <a:gd name="T75" fmla="*/ 182 h 233"/>
                  <a:gd name="T76" fmla="*/ 278 w 463"/>
                  <a:gd name="T77" fmla="*/ 200 h 233"/>
                  <a:gd name="T78" fmla="*/ 145 w 463"/>
                  <a:gd name="T79" fmla="*/ 114 h 233"/>
                  <a:gd name="T80" fmla="*/ 162 w 463"/>
                  <a:gd name="T81" fmla="*/ 131 h 233"/>
                  <a:gd name="T82" fmla="*/ 180 w 463"/>
                  <a:gd name="T83" fmla="*/ 114 h 233"/>
                  <a:gd name="T84" fmla="*/ 163 w 463"/>
                  <a:gd name="T85" fmla="*/ 97 h 233"/>
                  <a:gd name="T86" fmla="*/ 145 w 463"/>
                  <a:gd name="T87" fmla="*/ 114 h 233"/>
                  <a:gd name="T88" fmla="*/ 428 w 463"/>
                  <a:gd name="T89" fmla="*/ 51 h 233"/>
                  <a:gd name="T90" fmla="*/ 446 w 463"/>
                  <a:gd name="T91" fmla="*/ 34 h 233"/>
                  <a:gd name="T92" fmla="*/ 429 w 463"/>
                  <a:gd name="T93" fmla="*/ 16 h 233"/>
                  <a:gd name="T94" fmla="*/ 411 w 463"/>
                  <a:gd name="T95" fmla="*/ 34 h 233"/>
                  <a:gd name="T96" fmla="*/ 428 w 463"/>
                  <a:gd name="T97" fmla="*/ 51 h 233"/>
                  <a:gd name="T98" fmla="*/ 51 w 463"/>
                  <a:gd name="T99" fmla="*/ 200 h 233"/>
                  <a:gd name="T100" fmla="*/ 34 w 463"/>
                  <a:gd name="T101" fmla="*/ 182 h 233"/>
                  <a:gd name="T102" fmla="*/ 16 w 463"/>
                  <a:gd name="T103" fmla="*/ 199 h 233"/>
                  <a:gd name="T104" fmla="*/ 34 w 463"/>
                  <a:gd name="T105" fmla="*/ 217 h 233"/>
                  <a:gd name="T106" fmla="*/ 51 w 463"/>
                  <a:gd name="T107" fmla="*/ 20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3" h="233">
                    <a:moveTo>
                      <a:pt x="63" y="198"/>
                    </a:moveTo>
                    <a:cubicBezTo>
                      <a:pt x="65" y="213"/>
                      <a:pt x="56" y="225"/>
                      <a:pt x="42" y="229"/>
                    </a:cubicBezTo>
                    <a:cubicBezTo>
                      <a:pt x="29" y="233"/>
                      <a:pt x="14" y="227"/>
                      <a:pt x="7" y="215"/>
                    </a:cubicBezTo>
                    <a:cubicBezTo>
                      <a:pt x="0" y="203"/>
                      <a:pt x="2" y="187"/>
                      <a:pt x="12" y="177"/>
                    </a:cubicBezTo>
                    <a:cubicBezTo>
                      <a:pt x="22" y="167"/>
                      <a:pt x="38" y="165"/>
                      <a:pt x="50" y="173"/>
                    </a:cubicBezTo>
                    <a:cubicBezTo>
                      <a:pt x="54" y="176"/>
                      <a:pt x="56" y="175"/>
                      <a:pt x="60" y="173"/>
                    </a:cubicBezTo>
                    <a:cubicBezTo>
                      <a:pt x="83" y="157"/>
                      <a:pt x="105" y="141"/>
                      <a:pt x="128" y="125"/>
                    </a:cubicBezTo>
                    <a:cubicBezTo>
                      <a:pt x="131" y="123"/>
                      <a:pt x="132" y="121"/>
                      <a:pt x="132" y="117"/>
                    </a:cubicBezTo>
                    <a:cubicBezTo>
                      <a:pt x="129" y="100"/>
                      <a:pt x="143" y="84"/>
                      <a:pt x="161" y="83"/>
                    </a:cubicBezTo>
                    <a:cubicBezTo>
                      <a:pt x="178" y="81"/>
                      <a:pt x="194" y="95"/>
                      <a:pt x="193" y="112"/>
                    </a:cubicBezTo>
                    <a:cubicBezTo>
                      <a:pt x="193" y="119"/>
                      <a:pt x="196" y="123"/>
                      <a:pt x="201" y="126"/>
                    </a:cubicBezTo>
                    <a:cubicBezTo>
                      <a:pt x="224" y="142"/>
                      <a:pt x="247" y="158"/>
                      <a:pt x="270" y="174"/>
                    </a:cubicBezTo>
                    <a:cubicBezTo>
                      <a:pt x="273" y="176"/>
                      <a:pt x="275" y="176"/>
                      <a:pt x="278" y="174"/>
                    </a:cubicBezTo>
                    <a:cubicBezTo>
                      <a:pt x="286" y="168"/>
                      <a:pt x="294" y="167"/>
                      <a:pt x="303" y="169"/>
                    </a:cubicBezTo>
                    <a:cubicBezTo>
                      <a:pt x="307" y="170"/>
                      <a:pt x="308" y="169"/>
                      <a:pt x="310" y="167"/>
                    </a:cubicBezTo>
                    <a:cubicBezTo>
                      <a:pt x="340" y="130"/>
                      <a:pt x="370" y="93"/>
                      <a:pt x="399" y="56"/>
                    </a:cubicBezTo>
                    <a:cubicBezTo>
                      <a:pt x="402" y="53"/>
                      <a:pt x="402" y="50"/>
                      <a:pt x="400" y="46"/>
                    </a:cubicBezTo>
                    <a:cubicBezTo>
                      <a:pt x="394" y="33"/>
                      <a:pt x="398" y="18"/>
                      <a:pt x="410" y="9"/>
                    </a:cubicBezTo>
                    <a:cubicBezTo>
                      <a:pt x="421" y="0"/>
                      <a:pt x="437" y="0"/>
                      <a:pt x="449" y="10"/>
                    </a:cubicBezTo>
                    <a:cubicBezTo>
                      <a:pt x="459" y="18"/>
                      <a:pt x="463" y="34"/>
                      <a:pt x="457" y="47"/>
                    </a:cubicBezTo>
                    <a:cubicBezTo>
                      <a:pt x="451" y="60"/>
                      <a:pt x="436" y="67"/>
                      <a:pt x="422" y="64"/>
                    </a:cubicBezTo>
                    <a:cubicBezTo>
                      <a:pt x="418" y="63"/>
                      <a:pt x="416" y="64"/>
                      <a:pt x="414" y="67"/>
                    </a:cubicBezTo>
                    <a:cubicBezTo>
                      <a:pt x="384" y="104"/>
                      <a:pt x="355" y="142"/>
                      <a:pt x="325" y="179"/>
                    </a:cubicBezTo>
                    <a:cubicBezTo>
                      <a:pt x="323" y="181"/>
                      <a:pt x="322" y="183"/>
                      <a:pt x="324" y="186"/>
                    </a:cubicBezTo>
                    <a:cubicBezTo>
                      <a:pt x="330" y="199"/>
                      <a:pt x="327" y="212"/>
                      <a:pt x="318" y="222"/>
                    </a:cubicBezTo>
                    <a:cubicBezTo>
                      <a:pt x="309" y="230"/>
                      <a:pt x="295" y="233"/>
                      <a:pt x="283" y="228"/>
                    </a:cubicBezTo>
                    <a:cubicBezTo>
                      <a:pt x="271" y="223"/>
                      <a:pt x="264" y="211"/>
                      <a:pt x="264" y="197"/>
                    </a:cubicBezTo>
                    <a:cubicBezTo>
                      <a:pt x="264" y="195"/>
                      <a:pt x="263" y="192"/>
                      <a:pt x="262" y="191"/>
                    </a:cubicBezTo>
                    <a:cubicBezTo>
                      <a:pt x="237" y="174"/>
                      <a:pt x="212" y="157"/>
                      <a:pt x="187" y="139"/>
                    </a:cubicBezTo>
                    <a:cubicBezTo>
                      <a:pt x="185" y="138"/>
                      <a:pt x="183" y="138"/>
                      <a:pt x="180" y="140"/>
                    </a:cubicBezTo>
                    <a:cubicBezTo>
                      <a:pt x="169" y="147"/>
                      <a:pt x="158" y="147"/>
                      <a:pt x="146" y="140"/>
                    </a:cubicBezTo>
                    <a:cubicBezTo>
                      <a:pt x="143" y="139"/>
                      <a:pt x="142" y="139"/>
                      <a:pt x="139" y="141"/>
                    </a:cubicBezTo>
                    <a:cubicBezTo>
                      <a:pt x="115" y="157"/>
                      <a:pt x="91" y="173"/>
                      <a:pt x="68" y="190"/>
                    </a:cubicBezTo>
                    <a:cubicBezTo>
                      <a:pt x="66" y="191"/>
                      <a:pt x="65" y="195"/>
                      <a:pt x="63" y="198"/>
                    </a:cubicBezTo>
                    <a:close/>
                    <a:moveTo>
                      <a:pt x="278" y="200"/>
                    </a:moveTo>
                    <a:cubicBezTo>
                      <a:pt x="279" y="209"/>
                      <a:pt x="286" y="217"/>
                      <a:pt x="296" y="217"/>
                    </a:cubicBezTo>
                    <a:cubicBezTo>
                      <a:pt x="306" y="217"/>
                      <a:pt x="313" y="208"/>
                      <a:pt x="313" y="199"/>
                    </a:cubicBezTo>
                    <a:cubicBezTo>
                      <a:pt x="313" y="190"/>
                      <a:pt x="305" y="182"/>
                      <a:pt x="295" y="182"/>
                    </a:cubicBezTo>
                    <a:cubicBezTo>
                      <a:pt x="286" y="182"/>
                      <a:pt x="278" y="190"/>
                      <a:pt x="278" y="200"/>
                    </a:cubicBezTo>
                    <a:close/>
                    <a:moveTo>
                      <a:pt x="145" y="114"/>
                    </a:moveTo>
                    <a:cubicBezTo>
                      <a:pt x="145" y="123"/>
                      <a:pt x="153" y="131"/>
                      <a:pt x="162" y="131"/>
                    </a:cubicBezTo>
                    <a:cubicBezTo>
                      <a:pt x="172" y="132"/>
                      <a:pt x="180" y="124"/>
                      <a:pt x="180" y="114"/>
                    </a:cubicBezTo>
                    <a:cubicBezTo>
                      <a:pt x="180" y="104"/>
                      <a:pt x="172" y="97"/>
                      <a:pt x="163" y="97"/>
                    </a:cubicBezTo>
                    <a:cubicBezTo>
                      <a:pt x="153" y="97"/>
                      <a:pt x="146" y="104"/>
                      <a:pt x="145" y="114"/>
                    </a:cubicBezTo>
                    <a:close/>
                    <a:moveTo>
                      <a:pt x="428" y="51"/>
                    </a:moveTo>
                    <a:cubicBezTo>
                      <a:pt x="438" y="51"/>
                      <a:pt x="446" y="43"/>
                      <a:pt x="446" y="34"/>
                    </a:cubicBezTo>
                    <a:cubicBezTo>
                      <a:pt x="446" y="25"/>
                      <a:pt x="439" y="17"/>
                      <a:pt x="429" y="16"/>
                    </a:cubicBezTo>
                    <a:cubicBezTo>
                      <a:pt x="420" y="16"/>
                      <a:pt x="412" y="24"/>
                      <a:pt x="411" y="34"/>
                    </a:cubicBezTo>
                    <a:cubicBezTo>
                      <a:pt x="411" y="43"/>
                      <a:pt x="419" y="51"/>
                      <a:pt x="428" y="51"/>
                    </a:cubicBezTo>
                    <a:close/>
                    <a:moveTo>
                      <a:pt x="51" y="200"/>
                    </a:moveTo>
                    <a:cubicBezTo>
                      <a:pt x="51" y="190"/>
                      <a:pt x="44" y="182"/>
                      <a:pt x="34" y="182"/>
                    </a:cubicBezTo>
                    <a:cubicBezTo>
                      <a:pt x="25" y="182"/>
                      <a:pt x="17" y="190"/>
                      <a:pt x="16" y="199"/>
                    </a:cubicBezTo>
                    <a:cubicBezTo>
                      <a:pt x="16" y="209"/>
                      <a:pt x="24" y="217"/>
                      <a:pt x="34" y="217"/>
                    </a:cubicBezTo>
                    <a:cubicBezTo>
                      <a:pt x="43" y="217"/>
                      <a:pt x="51" y="209"/>
                      <a:pt x="51"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grpSp>
      </p:grpSp>
      <p:grpSp>
        <p:nvGrpSpPr>
          <p:cNvPr id="58" name="Group 57"/>
          <p:cNvGrpSpPr/>
          <p:nvPr/>
        </p:nvGrpSpPr>
        <p:grpSpPr>
          <a:xfrm>
            <a:off x="5028892" y="4649429"/>
            <a:ext cx="764053" cy="710927"/>
            <a:chOff x="5501681" y="3520960"/>
            <a:chExt cx="764053" cy="710927"/>
          </a:xfrm>
        </p:grpSpPr>
        <p:sp>
          <p:nvSpPr>
            <p:cNvPr id="14" name="Oval 13"/>
            <p:cNvSpPr/>
            <p:nvPr/>
          </p:nvSpPr>
          <p:spPr>
            <a:xfrm>
              <a:off x="5501681" y="3520960"/>
              <a:ext cx="764053" cy="710927"/>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grpSp>
          <p:nvGrpSpPr>
            <p:cNvPr id="44" name="Group 37"/>
            <p:cNvGrpSpPr>
              <a:grpSpLocks noChangeAspect="1"/>
            </p:cNvGrpSpPr>
            <p:nvPr/>
          </p:nvGrpSpPr>
          <p:grpSpPr bwMode="auto">
            <a:xfrm>
              <a:off x="5748218" y="3666862"/>
              <a:ext cx="328631" cy="302295"/>
              <a:chOff x="-1197" y="1625"/>
              <a:chExt cx="1316" cy="1301"/>
            </a:xfrm>
            <a:solidFill>
              <a:schemeClr val="bg1"/>
            </a:solidFill>
          </p:grpSpPr>
          <p:sp>
            <p:nvSpPr>
              <p:cNvPr id="45" name="Freeform 38"/>
              <p:cNvSpPr>
                <a:spLocks/>
              </p:cNvSpPr>
              <p:nvPr/>
            </p:nvSpPr>
            <p:spPr bwMode="auto">
              <a:xfrm>
                <a:off x="-1197" y="1625"/>
                <a:ext cx="838" cy="1180"/>
              </a:xfrm>
              <a:custGeom>
                <a:avLst/>
                <a:gdLst>
                  <a:gd name="T0" fmla="*/ 322 w 353"/>
                  <a:gd name="T1" fmla="*/ 324 h 497"/>
                  <a:gd name="T2" fmla="*/ 315 w 353"/>
                  <a:gd name="T3" fmla="*/ 328 h 497"/>
                  <a:gd name="T4" fmla="*/ 156 w 353"/>
                  <a:gd name="T5" fmla="*/ 487 h 497"/>
                  <a:gd name="T6" fmla="*/ 132 w 353"/>
                  <a:gd name="T7" fmla="*/ 497 h 497"/>
                  <a:gd name="T8" fmla="*/ 20 w 353"/>
                  <a:gd name="T9" fmla="*/ 497 h 497"/>
                  <a:gd name="T10" fmla="*/ 0 w 353"/>
                  <a:gd name="T11" fmla="*/ 476 h 497"/>
                  <a:gd name="T12" fmla="*/ 0 w 353"/>
                  <a:gd name="T13" fmla="*/ 422 h 497"/>
                  <a:gd name="T14" fmla="*/ 15 w 353"/>
                  <a:gd name="T15" fmla="*/ 398 h 497"/>
                  <a:gd name="T16" fmla="*/ 131 w 353"/>
                  <a:gd name="T17" fmla="*/ 340 h 497"/>
                  <a:gd name="T18" fmla="*/ 170 w 353"/>
                  <a:gd name="T19" fmla="*/ 311 h 497"/>
                  <a:gd name="T20" fmla="*/ 180 w 353"/>
                  <a:gd name="T21" fmla="*/ 286 h 497"/>
                  <a:gd name="T22" fmla="*/ 177 w 353"/>
                  <a:gd name="T23" fmla="*/ 278 h 497"/>
                  <a:gd name="T24" fmla="*/ 146 w 353"/>
                  <a:gd name="T25" fmla="*/ 220 h 497"/>
                  <a:gd name="T26" fmla="*/ 140 w 353"/>
                  <a:gd name="T27" fmla="*/ 209 h 497"/>
                  <a:gd name="T28" fmla="*/ 133 w 353"/>
                  <a:gd name="T29" fmla="*/ 159 h 497"/>
                  <a:gd name="T30" fmla="*/ 136 w 353"/>
                  <a:gd name="T31" fmla="*/ 148 h 497"/>
                  <a:gd name="T32" fmla="*/ 138 w 353"/>
                  <a:gd name="T33" fmla="*/ 85 h 497"/>
                  <a:gd name="T34" fmla="*/ 216 w 353"/>
                  <a:gd name="T35" fmla="*/ 3 h 497"/>
                  <a:gd name="T36" fmla="*/ 282 w 353"/>
                  <a:gd name="T37" fmla="*/ 8 h 497"/>
                  <a:gd name="T38" fmla="*/ 338 w 353"/>
                  <a:gd name="T39" fmla="*/ 74 h 497"/>
                  <a:gd name="T40" fmla="*/ 340 w 353"/>
                  <a:gd name="T41" fmla="*/ 145 h 497"/>
                  <a:gd name="T42" fmla="*/ 344 w 353"/>
                  <a:gd name="T43" fmla="*/ 161 h 497"/>
                  <a:gd name="T44" fmla="*/ 336 w 353"/>
                  <a:gd name="T45" fmla="*/ 210 h 497"/>
                  <a:gd name="T46" fmla="*/ 332 w 353"/>
                  <a:gd name="T47" fmla="*/ 217 h 497"/>
                  <a:gd name="T48" fmla="*/ 299 w 353"/>
                  <a:gd name="T49" fmla="*/ 279 h 497"/>
                  <a:gd name="T50" fmla="*/ 299 w 353"/>
                  <a:gd name="T51" fmla="*/ 302 h 497"/>
                  <a:gd name="T52" fmla="*/ 313 w 353"/>
                  <a:gd name="T53" fmla="*/ 317 h 497"/>
                  <a:gd name="T54" fmla="*/ 322 w 353"/>
                  <a:gd name="T55" fmla="*/ 32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3" h="497">
                    <a:moveTo>
                      <a:pt x="322" y="324"/>
                    </a:moveTo>
                    <a:cubicBezTo>
                      <a:pt x="319" y="326"/>
                      <a:pt x="317" y="326"/>
                      <a:pt x="315" y="328"/>
                    </a:cubicBezTo>
                    <a:cubicBezTo>
                      <a:pt x="262" y="381"/>
                      <a:pt x="209" y="434"/>
                      <a:pt x="156" y="487"/>
                    </a:cubicBezTo>
                    <a:cubicBezTo>
                      <a:pt x="149" y="495"/>
                      <a:pt x="142" y="497"/>
                      <a:pt x="132" y="497"/>
                    </a:cubicBezTo>
                    <a:cubicBezTo>
                      <a:pt x="94" y="496"/>
                      <a:pt x="57" y="497"/>
                      <a:pt x="20" y="497"/>
                    </a:cubicBezTo>
                    <a:cubicBezTo>
                      <a:pt x="6" y="497"/>
                      <a:pt x="0" y="490"/>
                      <a:pt x="0" y="476"/>
                    </a:cubicBezTo>
                    <a:cubicBezTo>
                      <a:pt x="0" y="458"/>
                      <a:pt x="0" y="440"/>
                      <a:pt x="0" y="422"/>
                    </a:cubicBezTo>
                    <a:cubicBezTo>
                      <a:pt x="0" y="408"/>
                      <a:pt x="2" y="403"/>
                      <a:pt x="15" y="398"/>
                    </a:cubicBezTo>
                    <a:cubicBezTo>
                      <a:pt x="55" y="382"/>
                      <a:pt x="94" y="363"/>
                      <a:pt x="131" y="340"/>
                    </a:cubicBezTo>
                    <a:cubicBezTo>
                      <a:pt x="145" y="331"/>
                      <a:pt x="157" y="321"/>
                      <a:pt x="170" y="311"/>
                    </a:cubicBezTo>
                    <a:cubicBezTo>
                      <a:pt x="178" y="305"/>
                      <a:pt x="182" y="297"/>
                      <a:pt x="180" y="286"/>
                    </a:cubicBezTo>
                    <a:cubicBezTo>
                      <a:pt x="180" y="284"/>
                      <a:pt x="179" y="280"/>
                      <a:pt x="177" y="278"/>
                    </a:cubicBezTo>
                    <a:cubicBezTo>
                      <a:pt x="163" y="261"/>
                      <a:pt x="153" y="242"/>
                      <a:pt x="146" y="220"/>
                    </a:cubicBezTo>
                    <a:cubicBezTo>
                      <a:pt x="145" y="216"/>
                      <a:pt x="143" y="212"/>
                      <a:pt x="140" y="209"/>
                    </a:cubicBezTo>
                    <a:cubicBezTo>
                      <a:pt x="127" y="196"/>
                      <a:pt x="124" y="176"/>
                      <a:pt x="133" y="159"/>
                    </a:cubicBezTo>
                    <a:cubicBezTo>
                      <a:pt x="135" y="156"/>
                      <a:pt x="136" y="152"/>
                      <a:pt x="136" y="148"/>
                    </a:cubicBezTo>
                    <a:cubicBezTo>
                      <a:pt x="137" y="127"/>
                      <a:pt x="136" y="106"/>
                      <a:pt x="138" y="85"/>
                    </a:cubicBezTo>
                    <a:cubicBezTo>
                      <a:pt x="140" y="40"/>
                      <a:pt x="171" y="8"/>
                      <a:pt x="216" y="3"/>
                    </a:cubicBezTo>
                    <a:cubicBezTo>
                      <a:pt x="238" y="0"/>
                      <a:pt x="261" y="0"/>
                      <a:pt x="282" y="8"/>
                    </a:cubicBezTo>
                    <a:cubicBezTo>
                      <a:pt x="314" y="18"/>
                      <a:pt x="333" y="41"/>
                      <a:pt x="338" y="74"/>
                    </a:cubicBezTo>
                    <a:cubicBezTo>
                      <a:pt x="341" y="97"/>
                      <a:pt x="340" y="121"/>
                      <a:pt x="340" y="145"/>
                    </a:cubicBezTo>
                    <a:cubicBezTo>
                      <a:pt x="340" y="151"/>
                      <a:pt x="341" y="156"/>
                      <a:pt x="344" y="161"/>
                    </a:cubicBezTo>
                    <a:cubicBezTo>
                      <a:pt x="353" y="177"/>
                      <a:pt x="350" y="198"/>
                      <a:pt x="336" y="210"/>
                    </a:cubicBezTo>
                    <a:cubicBezTo>
                      <a:pt x="334" y="212"/>
                      <a:pt x="332" y="215"/>
                      <a:pt x="332" y="217"/>
                    </a:cubicBezTo>
                    <a:cubicBezTo>
                      <a:pt x="325" y="240"/>
                      <a:pt x="315" y="261"/>
                      <a:pt x="299" y="279"/>
                    </a:cubicBezTo>
                    <a:cubicBezTo>
                      <a:pt x="295" y="283"/>
                      <a:pt x="295" y="297"/>
                      <a:pt x="299" y="302"/>
                    </a:cubicBezTo>
                    <a:cubicBezTo>
                      <a:pt x="304" y="307"/>
                      <a:pt x="308" y="312"/>
                      <a:pt x="313" y="317"/>
                    </a:cubicBezTo>
                    <a:cubicBezTo>
                      <a:pt x="315" y="319"/>
                      <a:pt x="317" y="320"/>
                      <a:pt x="322" y="3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46" name="Freeform 39"/>
              <p:cNvSpPr>
                <a:spLocks noEditPoints="1"/>
              </p:cNvSpPr>
              <p:nvPr/>
            </p:nvSpPr>
            <p:spPr bwMode="auto">
              <a:xfrm>
                <a:off x="-777" y="2071"/>
                <a:ext cx="896" cy="855"/>
              </a:xfrm>
              <a:custGeom>
                <a:avLst/>
                <a:gdLst>
                  <a:gd name="T0" fmla="*/ 377 w 377"/>
                  <a:gd name="T1" fmla="*/ 101 h 360"/>
                  <a:gd name="T2" fmla="*/ 248 w 377"/>
                  <a:gd name="T3" fmla="*/ 189 h 360"/>
                  <a:gd name="T4" fmla="*/ 239 w 377"/>
                  <a:gd name="T5" fmla="*/ 191 h 360"/>
                  <a:gd name="T6" fmla="*/ 201 w 377"/>
                  <a:gd name="T7" fmla="*/ 229 h 360"/>
                  <a:gd name="T8" fmla="*/ 192 w 377"/>
                  <a:gd name="T9" fmla="*/ 232 h 360"/>
                  <a:gd name="T10" fmla="*/ 150 w 377"/>
                  <a:gd name="T11" fmla="*/ 232 h 360"/>
                  <a:gd name="T12" fmla="*/ 143 w 377"/>
                  <a:gd name="T13" fmla="*/ 237 h 360"/>
                  <a:gd name="T14" fmla="*/ 135 w 377"/>
                  <a:gd name="T15" fmla="*/ 296 h 360"/>
                  <a:gd name="T16" fmla="*/ 129 w 377"/>
                  <a:gd name="T17" fmla="*/ 301 h 360"/>
                  <a:gd name="T18" fmla="*/ 86 w 377"/>
                  <a:gd name="T19" fmla="*/ 310 h 360"/>
                  <a:gd name="T20" fmla="*/ 79 w 377"/>
                  <a:gd name="T21" fmla="*/ 316 h 360"/>
                  <a:gd name="T22" fmla="*/ 70 w 377"/>
                  <a:gd name="T23" fmla="*/ 352 h 360"/>
                  <a:gd name="T24" fmla="*/ 63 w 377"/>
                  <a:gd name="T25" fmla="*/ 358 h 360"/>
                  <a:gd name="T26" fmla="*/ 19 w 377"/>
                  <a:gd name="T27" fmla="*/ 359 h 360"/>
                  <a:gd name="T28" fmla="*/ 11 w 377"/>
                  <a:gd name="T29" fmla="*/ 354 h 360"/>
                  <a:gd name="T30" fmla="*/ 2 w 377"/>
                  <a:gd name="T31" fmla="*/ 333 h 360"/>
                  <a:gd name="T32" fmla="*/ 5 w 377"/>
                  <a:gd name="T33" fmla="*/ 322 h 360"/>
                  <a:gd name="T34" fmla="*/ 188 w 377"/>
                  <a:gd name="T35" fmla="*/ 139 h 360"/>
                  <a:gd name="T36" fmla="*/ 191 w 377"/>
                  <a:gd name="T37" fmla="*/ 127 h 360"/>
                  <a:gd name="T38" fmla="*/ 272 w 377"/>
                  <a:gd name="T39" fmla="*/ 6 h 360"/>
                  <a:gd name="T40" fmla="*/ 377 w 377"/>
                  <a:gd name="T41" fmla="*/ 101 h 360"/>
                  <a:gd name="T42" fmla="*/ 332 w 377"/>
                  <a:gd name="T43" fmla="*/ 73 h 360"/>
                  <a:gd name="T44" fmla="*/ 310 w 377"/>
                  <a:gd name="T45" fmla="*/ 51 h 360"/>
                  <a:gd name="T46" fmla="*/ 287 w 377"/>
                  <a:gd name="T47" fmla="*/ 73 h 360"/>
                  <a:gd name="T48" fmla="*/ 310 w 377"/>
                  <a:gd name="T49" fmla="*/ 96 h 360"/>
                  <a:gd name="T50" fmla="*/ 332 w 377"/>
                  <a:gd name="T51" fmla="*/ 7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77" h="360">
                    <a:moveTo>
                      <a:pt x="377" y="101"/>
                    </a:moveTo>
                    <a:cubicBezTo>
                      <a:pt x="377" y="168"/>
                      <a:pt x="310" y="213"/>
                      <a:pt x="248" y="189"/>
                    </a:cubicBezTo>
                    <a:cubicBezTo>
                      <a:pt x="244" y="187"/>
                      <a:pt x="242" y="188"/>
                      <a:pt x="239" y="191"/>
                    </a:cubicBezTo>
                    <a:cubicBezTo>
                      <a:pt x="227" y="203"/>
                      <a:pt x="214" y="216"/>
                      <a:pt x="201" y="229"/>
                    </a:cubicBezTo>
                    <a:cubicBezTo>
                      <a:pt x="199" y="231"/>
                      <a:pt x="195" y="232"/>
                      <a:pt x="192" y="232"/>
                    </a:cubicBezTo>
                    <a:cubicBezTo>
                      <a:pt x="178" y="233"/>
                      <a:pt x="164" y="232"/>
                      <a:pt x="150" y="232"/>
                    </a:cubicBezTo>
                    <a:cubicBezTo>
                      <a:pt x="146" y="232"/>
                      <a:pt x="144" y="232"/>
                      <a:pt x="143" y="237"/>
                    </a:cubicBezTo>
                    <a:cubicBezTo>
                      <a:pt x="141" y="257"/>
                      <a:pt x="138" y="276"/>
                      <a:pt x="135" y="296"/>
                    </a:cubicBezTo>
                    <a:cubicBezTo>
                      <a:pt x="135" y="300"/>
                      <a:pt x="133" y="301"/>
                      <a:pt x="129" y="301"/>
                    </a:cubicBezTo>
                    <a:cubicBezTo>
                      <a:pt x="115" y="304"/>
                      <a:pt x="100" y="307"/>
                      <a:pt x="86" y="310"/>
                    </a:cubicBezTo>
                    <a:cubicBezTo>
                      <a:pt x="82" y="310"/>
                      <a:pt x="80" y="312"/>
                      <a:pt x="79" y="316"/>
                    </a:cubicBezTo>
                    <a:cubicBezTo>
                      <a:pt x="76" y="328"/>
                      <a:pt x="73" y="340"/>
                      <a:pt x="70" y="352"/>
                    </a:cubicBezTo>
                    <a:cubicBezTo>
                      <a:pt x="69" y="356"/>
                      <a:pt x="67" y="358"/>
                      <a:pt x="63" y="358"/>
                    </a:cubicBezTo>
                    <a:cubicBezTo>
                      <a:pt x="48" y="358"/>
                      <a:pt x="34" y="359"/>
                      <a:pt x="19" y="359"/>
                    </a:cubicBezTo>
                    <a:cubicBezTo>
                      <a:pt x="15" y="360"/>
                      <a:pt x="13" y="358"/>
                      <a:pt x="11" y="354"/>
                    </a:cubicBezTo>
                    <a:cubicBezTo>
                      <a:pt x="9" y="347"/>
                      <a:pt x="6" y="340"/>
                      <a:pt x="2" y="333"/>
                    </a:cubicBezTo>
                    <a:cubicBezTo>
                      <a:pt x="0" y="328"/>
                      <a:pt x="1" y="326"/>
                      <a:pt x="5" y="322"/>
                    </a:cubicBezTo>
                    <a:cubicBezTo>
                      <a:pt x="66" y="261"/>
                      <a:pt x="127" y="200"/>
                      <a:pt x="188" y="139"/>
                    </a:cubicBezTo>
                    <a:cubicBezTo>
                      <a:pt x="192" y="135"/>
                      <a:pt x="193" y="132"/>
                      <a:pt x="191" y="127"/>
                    </a:cubicBezTo>
                    <a:cubicBezTo>
                      <a:pt x="175" y="70"/>
                      <a:pt x="213" y="13"/>
                      <a:pt x="272" y="6"/>
                    </a:cubicBezTo>
                    <a:cubicBezTo>
                      <a:pt x="328" y="0"/>
                      <a:pt x="377" y="44"/>
                      <a:pt x="377" y="101"/>
                    </a:cubicBezTo>
                    <a:close/>
                    <a:moveTo>
                      <a:pt x="332" y="73"/>
                    </a:moveTo>
                    <a:cubicBezTo>
                      <a:pt x="332" y="61"/>
                      <a:pt x="322" y="51"/>
                      <a:pt x="310" y="51"/>
                    </a:cubicBezTo>
                    <a:cubicBezTo>
                      <a:pt x="297" y="50"/>
                      <a:pt x="287" y="61"/>
                      <a:pt x="287" y="73"/>
                    </a:cubicBezTo>
                    <a:cubicBezTo>
                      <a:pt x="287" y="86"/>
                      <a:pt x="297" y="96"/>
                      <a:pt x="310" y="96"/>
                    </a:cubicBezTo>
                    <a:cubicBezTo>
                      <a:pt x="323" y="96"/>
                      <a:pt x="332" y="86"/>
                      <a:pt x="332" y="7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sp>
            <p:nvSpPr>
              <p:cNvPr id="47" name="Freeform 40"/>
              <p:cNvSpPr>
                <a:spLocks/>
              </p:cNvSpPr>
              <p:nvPr/>
            </p:nvSpPr>
            <p:spPr bwMode="auto">
              <a:xfrm>
                <a:off x="-378" y="2610"/>
                <a:ext cx="314" cy="195"/>
              </a:xfrm>
              <a:custGeom>
                <a:avLst/>
                <a:gdLst>
                  <a:gd name="T0" fmla="*/ 0 w 132"/>
                  <a:gd name="T1" fmla="*/ 82 h 82"/>
                  <a:gd name="T2" fmla="*/ 6 w 132"/>
                  <a:gd name="T3" fmla="*/ 41 h 82"/>
                  <a:gd name="T4" fmla="*/ 25 w 132"/>
                  <a:gd name="T5" fmla="*/ 41 h 82"/>
                  <a:gd name="T6" fmla="*/ 56 w 132"/>
                  <a:gd name="T7" fmla="*/ 28 h 82"/>
                  <a:gd name="T8" fmla="*/ 81 w 132"/>
                  <a:gd name="T9" fmla="*/ 3 h 82"/>
                  <a:gd name="T10" fmla="*/ 89 w 132"/>
                  <a:gd name="T11" fmla="*/ 0 h 82"/>
                  <a:gd name="T12" fmla="*/ 132 w 132"/>
                  <a:gd name="T13" fmla="*/ 4 h 82"/>
                  <a:gd name="T14" fmla="*/ 132 w 132"/>
                  <a:gd name="T15" fmla="*/ 8 h 82"/>
                  <a:gd name="T16" fmla="*/ 132 w 132"/>
                  <a:gd name="T17" fmla="*/ 62 h 82"/>
                  <a:gd name="T18" fmla="*/ 112 w 132"/>
                  <a:gd name="T19" fmla="*/ 82 h 82"/>
                  <a:gd name="T20" fmla="*/ 7 w 132"/>
                  <a:gd name="T21" fmla="*/ 82 h 82"/>
                  <a:gd name="T22" fmla="*/ 0 w 132"/>
                  <a:gd name="T23"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2" h="82">
                    <a:moveTo>
                      <a:pt x="0" y="82"/>
                    </a:moveTo>
                    <a:cubicBezTo>
                      <a:pt x="2" y="67"/>
                      <a:pt x="4" y="54"/>
                      <a:pt x="6" y="41"/>
                    </a:cubicBezTo>
                    <a:cubicBezTo>
                      <a:pt x="13" y="41"/>
                      <a:pt x="19" y="40"/>
                      <a:pt x="25" y="41"/>
                    </a:cubicBezTo>
                    <a:cubicBezTo>
                      <a:pt x="37" y="41"/>
                      <a:pt x="47" y="37"/>
                      <a:pt x="56" y="28"/>
                    </a:cubicBezTo>
                    <a:cubicBezTo>
                      <a:pt x="64" y="20"/>
                      <a:pt x="73" y="12"/>
                      <a:pt x="81" y="3"/>
                    </a:cubicBezTo>
                    <a:cubicBezTo>
                      <a:pt x="83" y="1"/>
                      <a:pt x="85" y="0"/>
                      <a:pt x="89" y="0"/>
                    </a:cubicBezTo>
                    <a:cubicBezTo>
                      <a:pt x="103" y="2"/>
                      <a:pt x="117" y="3"/>
                      <a:pt x="132" y="4"/>
                    </a:cubicBezTo>
                    <a:cubicBezTo>
                      <a:pt x="132" y="4"/>
                      <a:pt x="132" y="6"/>
                      <a:pt x="132" y="8"/>
                    </a:cubicBezTo>
                    <a:cubicBezTo>
                      <a:pt x="132" y="26"/>
                      <a:pt x="132" y="44"/>
                      <a:pt x="132" y="62"/>
                    </a:cubicBezTo>
                    <a:cubicBezTo>
                      <a:pt x="132" y="75"/>
                      <a:pt x="125" y="82"/>
                      <a:pt x="112" y="82"/>
                    </a:cubicBezTo>
                    <a:cubicBezTo>
                      <a:pt x="77" y="82"/>
                      <a:pt x="42" y="82"/>
                      <a:pt x="7" y="82"/>
                    </a:cubicBezTo>
                    <a:cubicBezTo>
                      <a:pt x="5" y="82"/>
                      <a:pt x="3" y="82"/>
                      <a:pt x="0"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IN" sz="1350"/>
              </a:p>
            </p:txBody>
          </p:sp>
        </p:grpSp>
      </p:grpSp>
      <p:sp>
        <p:nvSpPr>
          <p:cNvPr id="48" name="TextBox 47"/>
          <p:cNvSpPr txBox="1"/>
          <p:nvPr/>
        </p:nvSpPr>
        <p:spPr>
          <a:xfrm>
            <a:off x="3206593" y="1382384"/>
            <a:ext cx="2584805" cy="830997"/>
          </a:xfrm>
          <a:prstGeom prst="rect">
            <a:avLst/>
          </a:prstGeom>
          <a:noFill/>
          <a:ln>
            <a:noFill/>
          </a:ln>
        </p:spPr>
        <p:txBody>
          <a:bodyPr wrap="square" rtlCol="0">
            <a:spAutoFit/>
          </a:bodyPr>
          <a:lstStyle/>
          <a:p>
            <a:pPr algn="ctr"/>
            <a:r>
              <a:rPr lang="en-US" sz="1600" b="1" dirty="0">
                <a:latin typeface="+mj-lt"/>
              </a:rPr>
              <a:t>Mentors are only needed at the start of your career </a:t>
            </a:r>
          </a:p>
        </p:txBody>
      </p:sp>
      <p:sp>
        <p:nvSpPr>
          <p:cNvPr id="49" name="TextBox 48"/>
          <p:cNvSpPr txBox="1"/>
          <p:nvPr/>
        </p:nvSpPr>
        <p:spPr>
          <a:xfrm>
            <a:off x="6756607" y="3740084"/>
            <a:ext cx="2073289" cy="584775"/>
          </a:xfrm>
          <a:prstGeom prst="rect">
            <a:avLst/>
          </a:prstGeom>
          <a:noFill/>
          <a:ln>
            <a:noFill/>
          </a:ln>
        </p:spPr>
        <p:txBody>
          <a:bodyPr wrap="square" rtlCol="0">
            <a:spAutoFit/>
          </a:bodyPr>
          <a:lstStyle/>
          <a:p>
            <a:pPr algn="ctr"/>
            <a:r>
              <a:rPr lang="en-US" sz="1600" b="1" dirty="0">
                <a:latin typeface="+mj-lt"/>
              </a:rPr>
              <a:t>You must have only one Mentor</a:t>
            </a:r>
          </a:p>
        </p:txBody>
      </p:sp>
      <p:sp>
        <p:nvSpPr>
          <p:cNvPr id="50" name="TextBox 49"/>
          <p:cNvSpPr txBox="1"/>
          <p:nvPr/>
        </p:nvSpPr>
        <p:spPr>
          <a:xfrm>
            <a:off x="6071188" y="1864431"/>
            <a:ext cx="2355795" cy="830997"/>
          </a:xfrm>
          <a:prstGeom prst="rect">
            <a:avLst/>
          </a:prstGeom>
          <a:noFill/>
          <a:ln>
            <a:noFill/>
          </a:ln>
        </p:spPr>
        <p:txBody>
          <a:bodyPr wrap="square" rtlCol="0">
            <a:spAutoFit/>
          </a:bodyPr>
          <a:lstStyle/>
          <a:p>
            <a:pPr algn="ctr"/>
            <a:r>
              <a:rPr lang="en-US" sz="1600" b="1" dirty="0">
                <a:latin typeface="+mj-lt"/>
              </a:rPr>
              <a:t>A Mentor cannot be a Mentee  (Reverse Mentoring)</a:t>
            </a:r>
          </a:p>
        </p:txBody>
      </p:sp>
      <p:sp>
        <p:nvSpPr>
          <p:cNvPr id="51" name="TextBox 50"/>
          <p:cNvSpPr txBox="1"/>
          <p:nvPr/>
        </p:nvSpPr>
        <p:spPr>
          <a:xfrm>
            <a:off x="264981" y="1769860"/>
            <a:ext cx="2942847" cy="830997"/>
          </a:xfrm>
          <a:prstGeom prst="rect">
            <a:avLst/>
          </a:prstGeom>
          <a:noFill/>
          <a:ln>
            <a:noFill/>
          </a:ln>
        </p:spPr>
        <p:txBody>
          <a:bodyPr wrap="square" rtlCol="0">
            <a:spAutoFit/>
          </a:bodyPr>
          <a:lstStyle/>
          <a:p>
            <a:pPr algn="ctr"/>
            <a:r>
              <a:rPr lang="en-US" sz="1600" b="1" dirty="0">
                <a:latin typeface="+mj-lt"/>
              </a:rPr>
              <a:t>Mentors are not needed when you are gainfully employed</a:t>
            </a:r>
          </a:p>
        </p:txBody>
      </p:sp>
      <p:sp>
        <p:nvSpPr>
          <p:cNvPr id="52" name="TextBox 51"/>
          <p:cNvSpPr txBox="1"/>
          <p:nvPr/>
        </p:nvSpPr>
        <p:spPr>
          <a:xfrm>
            <a:off x="4255117" y="5266111"/>
            <a:ext cx="2311604" cy="830997"/>
          </a:xfrm>
          <a:prstGeom prst="rect">
            <a:avLst/>
          </a:prstGeom>
          <a:noFill/>
          <a:ln>
            <a:noFill/>
          </a:ln>
        </p:spPr>
        <p:txBody>
          <a:bodyPr wrap="square" rtlCol="0">
            <a:spAutoFit/>
          </a:bodyPr>
          <a:lstStyle/>
          <a:p>
            <a:pPr algn="ctr"/>
            <a:r>
              <a:rPr lang="en-US" sz="1600" b="1" dirty="0">
                <a:latin typeface="+mj-lt"/>
              </a:rPr>
              <a:t>A Mentor must be older than the Mentee</a:t>
            </a:r>
          </a:p>
        </p:txBody>
      </p:sp>
      <p:sp>
        <p:nvSpPr>
          <p:cNvPr id="53" name="TextBox 52"/>
          <p:cNvSpPr txBox="1"/>
          <p:nvPr/>
        </p:nvSpPr>
        <p:spPr>
          <a:xfrm>
            <a:off x="1728744" y="5280928"/>
            <a:ext cx="2563158" cy="830997"/>
          </a:xfrm>
          <a:prstGeom prst="rect">
            <a:avLst/>
          </a:prstGeom>
          <a:noFill/>
          <a:ln>
            <a:noFill/>
          </a:ln>
        </p:spPr>
        <p:txBody>
          <a:bodyPr wrap="square" rtlCol="0">
            <a:spAutoFit/>
          </a:bodyPr>
          <a:lstStyle/>
          <a:p>
            <a:pPr algn="ctr"/>
            <a:r>
              <a:rPr lang="en-US" sz="1600" b="1" dirty="0">
                <a:latin typeface="+mj-lt"/>
              </a:rPr>
              <a:t>Taking time to Mentor or be mentored decreases productivity </a:t>
            </a:r>
          </a:p>
        </p:txBody>
      </p:sp>
      <p:sp>
        <p:nvSpPr>
          <p:cNvPr id="54" name="TextBox 53"/>
          <p:cNvSpPr txBox="1"/>
          <p:nvPr/>
        </p:nvSpPr>
        <p:spPr>
          <a:xfrm rot="10800000" flipV="1">
            <a:off x="53436" y="3718785"/>
            <a:ext cx="1942507" cy="830997"/>
          </a:xfrm>
          <a:prstGeom prst="rect">
            <a:avLst/>
          </a:prstGeom>
          <a:noFill/>
          <a:ln>
            <a:noFill/>
          </a:ln>
        </p:spPr>
        <p:txBody>
          <a:bodyPr wrap="square" rtlCol="0">
            <a:spAutoFit/>
          </a:bodyPr>
          <a:lstStyle/>
          <a:p>
            <a:pPr algn="ctr"/>
            <a:r>
              <a:rPr lang="en-US" sz="1600" b="1" dirty="0">
                <a:latin typeface="+mj-lt"/>
              </a:rPr>
              <a:t>Mentors must choose their Mentees</a:t>
            </a:r>
          </a:p>
        </p:txBody>
      </p:sp>
      <p:sp>
        <p:nvSpPr>
          <p:cNvPr id="63" name="Slide Number Placeholder 62"/>
          <p:cNvSpPr>
            <a:spLocks noGrp="1"/>
          </p:cNvSpPr>
          <p:nvPr>
            <p:ph type="sldNum" sz="quarter" idx="12"/>
          </p:nvPr>
        </p:nvSpPr>
        <p:spPr/>
        <p:txBody>
          <a:bodyPr/>
          <a:lstStyle/>
          <a:p>
            <a:fld id="{EF1273A4-F913-4045-9F99-E6F83D577D64}" type="slidenum">
              <a:rPr lang="en-US" smtClean="0"/>
              <a:pPr/>
              <a:t>7</a:t>
            </a:fld>
            <a:endParaRPr lang="en-US" dirty="0"/>
          </a:p>
        </p:txBody>
      </p:sp>
    </p:spTree>
    <p:extLst>
      <p:ext uri="{BB962C8B-B14F-4D97-AF65-F5344CB8AC3E}">
        <p14:creationId xmlns:p14="http://schemas.microsoft.com/office/powerpoint/2010/main" val="3777816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86286"/>
            <a:ext cx="8610599" cy="629396"/>
          </a:xfrm>
        </p:spPr>
        <p:txBody>
          <a:bodyPr>
            <a:noAutofit/>
          </a:bodyPr>
          <a:lstStyle/>
          <a:p>
            <a:r>
              <a:rPr lang="en-US" sz="2400" dirty="0"/>
              <a:t>WHY MENTORING IS IMPORTANT FOR WOMEN IN OUR ENVIRONMENT</a:t>
            </a:r>
          </a:p>
        </p:txBody>
      </p:sp>
      <p:sp>
        <p:nvSpPr>
          <p:cNvPr id="3" name="Content Placeholder 2"/>
          <p:cNvSpPr>
            <a:spLocks noGrp="1"/>
          </p:cNvSpPr>
          <p:nvPr>
            <p:ph idx="1"/>
          </p:nvPr>
        </p:nvSpPr>
        <p:spPr/>
        <p:txBody>
          <a:bodyPr/>
          <a:lstStyle/>
          <a:p>
            <a:r>
              <a:rPr lang="en-US" dirty="0"/>
              <a:t>Guidance to navigate identified barriers and stereotypes that exist in our society</a:t>
            </a:r>
          </a:p>
          <a:p>
            <a:r>
              <a:rPr lang="en-US" dirty="0"/>
              <a:t>Encouragement to “Lean In” and take a seat at the table</a:t>
            </a:r>
          </a:p>
          <a:p>
            <a:r>
              <a:rPr lang="en-US" dirty="0"/>
              <a:t>Comfort from knowing ‘you are not alone’ – from shared experiences</a:t>
            </a:r>
          </a:p>
          <a:p>
            <a:r>
              <a:rPr lang="en-US" dirty="0"/>
              <a:t>Support to dream big and grow overall scale of women’s entrepreneurship</a:t>
            </a:r>
          </a:p>
          <a:p>
            <a:r>
              <a:rPr lang="en-US" dirty="0"/>
              <a:t>Enabling women to be Bold for change</a:t>
            </a:r>
          </a:p>
          <a:p>
            <a:endParaRPr lang="en-US" dirty="0"/>
          </a:p>
        </p:txBody>
      </p:sp>
      <p:sp>
        <p:nvSpPr>
          <p:cNvPr id="4" name="Slide Number Placeholder 3"/>
          <p:cNvSpPr>
            <a:spLocks noGrp="1"/>
          </p:cNvSpPr>
          <p:nvPr>
            <p:ph type="sldNum" sz="quarter" idx="12"/>
          </p:nvPr>
        </p:nvSpPr>
        <p:spPr/>
        <p:txBody>
          <a:bodyPr/>
          <a:lstStyle/>
          <a:p>
            <a:fld id="{EF1273A4-F913-4045-9F99-E6F83D577D64}" type="slidenum">
              <a:rPr lang="en-US" smtClean="0"/>
              <a:pPr/>
              <a:t>8</a:t>
            </a:fld>
            <a:endParaRPr lang="en-US" dirty="0"/>
          </a:p>
        </p:txBody>
      </p:sp>
    </p:spTree>
    <p:extLst>
      <p:ext uri="{BB962C8B-B14F-4D97-AF65-F5344CB8AC3E}">
        <p14:creationId xmlns:p14="http://schemas.microsoft.com/office/powerpoint/2010/main" val="418911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1" y="130947"/>
            <a:ext cx="8610599" cy="629396"/>
          </a:xfrm>
        </p:spPr>
        <p:txBody>
          <a:bodyPr/>
          <a:lstStyle/>
          <a:p>
            <a:r>
              <a:rPr lang="en-US" dirty="0"/>
              <a:t>WINNING WITH MENTORING NETWORKS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06008394"/>
              </p:ext>
            </p:extLst>
          </p:nvPr>
        </p:nvGraphicFramePr>
        <p:xfrm>
          <a:off x="266700" y="1289050"/>
          <a:ext cx="8610600" cy="4652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448014" y="5711180"/>
            <a:ext cx="3766088" cy="461665"/>
          </a:xfrm>
          <a:prstGeom prst="rect">
            <a:avLst/>
          </a:prstGeom>
          <a:noFill/>
        </p:spPr>
        <p:txBody>
          <a:bodyPr wrap="square" rtlCol="0">
            <a:spAutoFit/>
          </a:bodyPr>
          <a:lstStyle/>
          <a:p>
            <a:pPr algn="r"/>
            <a:r>
              <a:rPr lang="en-US" sz="2400" dirty="0"/>
              <a:t>..is a WINNING FORMULA</a:t>
            </a:r>
          </a:p>
        </p:txBody>
      </p:sp>
      <p:sp>
        <p:nvSpPr>
          <p:cNvPr id="8" name="Slide Number Placeholder 7"/>
          <p:cNvSpPr>
            <a:spLocks noGrp="1"/>
          </p:cNvSpPr>
          <p:nvPr>
            <p:ph type="sldNum" sz="quarter" idx="12"/>
          </p:nvPr>
        </p:nvSpPr>
        <p:spPr/>
        <p:txBody>
          <a:bodyPr/>
          <a:lstStyle/>
          <a:p>
            <a:fld id="{EF1273A4-F913-4045-9F99-E6F83D577D64}" type="slidenum">
              <a:rPr lang="en-US" smtClean="0"/>
              <a:pPr/>
              <a:t>9</a:t>
            </a:fld>
            <a:endParaRPr lang="en-US" dirty="0"/>
          </a:p>
        </p:txBody>
      </p:sp>
    </p:spTree>
    <p:extLst>
      <p:ext uri="{BB962C8B-B14F-4D97-AF65-F5344CB8AC3E}">
        <p14:creationId xmlns:p14="http://schemas.microsoft.com/office/powerpoint/2010/main" val="185261118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507</TotalTime>
  <Words>2365</Words>
  <Application>Microsoft Office PowerPoint</Application>
  <PresentationFormat>On-screen Show (4:3)</PresentationFormat>
  <Paragraphs>236</Paragraphs>
  <Slides>22</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Gill Sans MT</vt:lpstr>
      <vt:lpstr>Calibri</vt:lpstr>
      <vt:lpstr>Gallery</vt:lpstr>
      <vt:lpstr>TAKING ADVANTAGE OF MENTORING NETWORKS</vt:lpstr>
      <vt:lpstr>AMINA OYAGBOLA</vt:lpstr>
      <vt:lpstr>Presentation Outline</vt:lpstr>
      <vt:lpstr>MENTORING</vt:lpstr>
      <vt:lpstr>THE IMPACT OF MENTORING TO ENTREPRENEURSHIP </vt:lpstr>
      <vt:lpstr>THE IMPACT OF MENTORING TO ENTREPRENEURSHIP – DATA FROM THE INTERNET</vt:lpstr>
      <vt:lpstr>MYTHS ABOUT MENTORING</vt:lpstr>
      <vt:lpstr>WHY MENTORING IS IMPORTANT FOR WOMEN IN OUR ENVIRONMENT</vt:lpstr>
      <vt:lpstr>WINNING WITH MENTORING NETWORKS</vt:lpstr>
      <vt:lpstr>THE WISCAR EXAMPLE</vt:lpstr>
      <vt:lpstr>ABOUT WISCAR</vt:lpstr>
      <vt:lpstr>THE WISCAR MENTORING PROGRAMME </vt:lpstr>
      <vt:lpstr>THE EXPANDING WISCAR MENTORING NETWORK</vt:lpstr>
      <vt:lpstr>THE IMPACT OF THE WISCAR NETWORK</vt:lpstr>
      <vt:lpstr>TAKING ADVANTAGE OF THE WISCAR MENTORING NETWORK</vt:lpstr>
      <vt:lpstr>TAKING ADVANTAGE OF THE WISCAR MENTORING NETWORK – MENTEE ACHIEVEMENTS</vt:lpstr>
      <vt:lpstr>TAKING ADVANTAGE OF MENTORING NETWORKS – USEFUL TIPS</vt:lpstr>
      <vt:lpstr>TAKING ADVANTAGE OF MENTORING NETWORKS – USEFUL TIPS CONT’D</vt:lpstr>
      <vt:lpstr>TAKING ADVANTAGE OF MENTORING NETWORKS VIA SOCIAL &amp; ELECTRONIC MEDIA</vt:lpstr>
      <vt:lpstr>IN CONCLUSION</vt:lpstr>
      <vt:lpstr>QUESTIONS</vt:lpstr>
      <vt:lpstr>HOW TO get involved – support wiscar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Jemerigbe, Olaronke</dc:creator>
  <cp:lastModifiedBy>AKINYEMI Tokunbo Ola (EEAS-ABUJA)</cp:lastModifiedBy>
  <cp:revision>35</cp:revision>
  <cp:lastPrinted>2017-06-15T03:42:37Z</cp:lastPrinted>
  <dcterms:created xsi:type="dcterms:W3CDTF">2017-06-14T09:28:46Z</dcterms:created>
  <dcterms:modified xsi:type="dcterms:W3CDTF">2017-06-19T14:11:27Z</dcterms:modified>
</cp:coreProperties>
</file>