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56" r:id="rId2"/>
    <p:sldId id="257" r:id="rId3"/>
  </p:sldIdLst>
  <p:sldSz cx="6858000" cy="9906000" type="A4"/>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o vinci" initials="m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2" autoAdjust="0"/>
    <p:restoredTop sz="94660"/>
  </p:normalViewPr>
  <p:slideViewPr>
    <p:cSldViewPr snapToGrid="0">
      <p:cViewPr>
        <p:scale>
          <a:sx n="140" d="100"/>
          <a:sy n="140" d="100"/>
        </p:scale>
        <p:origin x="-2550" y="1446"/>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43" cy="4940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64" y="0"/>
            <a:ext cx="2946443" cy="494050"/>
          </a:xfrm>
          <a:prstGeom prst="rect">
            <a:avLst/>
          </a:prstGeom>
        </p:spPr>
        <p:txBody>
          <a:bodyPr vert="horz" lIns="91440" tIns="45720" rIns="91440" bIns="45720" rtlCol="0"/>
          <a:lstStyle>
            <a:lvl1pPr algn="r">
              <a:defRPr sz="1200"/>
            </a:lvl1pPr>
          </a:lstStyle>
          <a:p>
            <a:fld id="{B635BCE2-EA7D-45C5-85D7-EAF5163096CD}" type="datetimeFigureOut">
              <a:rPr lang="en-GB" smtClean="0"/>
              <a:t>02/05/2018</a:t>
            </a:fld>
            <a:endParaRPr lang="en-GB"/>
          </a:p>
        </p:txBody>
      </p:sp>
      <p:sp>
        <p:nvSpPr>
          <p:cNvPr id="4" name="Slide Image Placeholder 3"/>
          <p:cNvSpPr>
            <a:spLocks noGrp="1" noRot="1" noChangeAspect="1"/>
          </p:cNvSpPr>
          <p:nvPr>
            <p:ph type="sldImg" idx="2"/>
          </p:nvPr>
        </p:nvSpPr>
        <p:spPr>
          <a:xfrm>
            <a:off x="2117725" y="739775"/>
            <a:ext cx="256381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51" y="4690944"/>
            <a:ext cx="5438140" cy="444307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8514"/>
            <a:ext cx="2946443" cy="4940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64" y="9378514"/>
            <a:ext cx="2946443" cy="494050"/>
          </a:xfrm>
          <a:prstGeom prst="rect">
            <a:avLst/>
          </a:prstGeom>
        </p:spPr>
        <p:txBody>
          <a:bodyPr vert="horz" lIns="91440" tIns="45720" rIns="91440" bIns="45720" rtlCol="0" anchor="b"/>
          <a:lstStyle>
            <a:lvl1pPr algn="r">
              <a:defRPr sz="1200"/>
            </a:lvl1pPr>
          </a:lstStyle>
          <a:p>
            <a:fld id="{AFF003DB-01ED-4822-840D-DB759824D3E6}" type="slidenum">
              <a:rPr lang="en-GB" smtClean="0"/>
              <a:t>‹#›</a:t>
            </a:fld>
            <a:endParaRPr lang="en-GB"/>
          </a:p>
        </p:txBody>
      </p:sp>
    </p:spTree>
    <p:extLst>
      <p:ext uri="{BB962C8B-B14F-4D97-AF65-F5344CB8AC3E}">
        <p14:creationId xmlns:p14="http://schemas.microsoft.com/office/powerpoint/2010/main" val="91432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it-IT"/>
              <a:t>Fare clic per modificare lo stile del titolo</a:t>
            </a:r>
            <a:endParaRPr lang="en-US" dirty="0"/>
          </a:p>
        </p:txBody>
      </p:sp>
      <p:sp>
        <p:nvSpPr>
          <p:cNvPr id="3" name="Subtitle 2"/>
          <p:cNvSpPr>
            <a:spLocks noGrp="1"/>
          </p:cNvSpPr>
          <p:nvPr>
            <p:ph type="subTitle" idx="1"/>
          </p:nvPr>
        </p:nvSpPr>
        <p:spPr>
          <a:xfrm>
            <a:off x="857250" y="5202944"/>
            <a:ext cx="5143500" cy="239165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B7252A7-C591-4A5B-949B-AC648BB40400}" type="datetimeFigureOut">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213103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7252A7-C591-4A5B-949B-AC648BB40400}" type="datetimeFigureOut">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131783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4"/>
            <a:ext cx="1478756" cy="8394877"/>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71488" y="527404"/>
            <a:ext cx="4350544" cy="839487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7252A7-C591-4A5B-949B-AC648BB40400}" type="datetimeFigureOut">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85448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B7252A7-C591-4A5B-949B-AC648BB40400}" type="datetimeFigureOut">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411733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it-IT"/>
              <a:t>Fare clic per modificare lo stile del titolo</a:t>
            </a:r>
            <a:endParaRPr lang="en-US" dirty="0"/>
          </a:p>
        </p:txBody>
      </p:sp>
      <p:sp>
        <p:nvSpPr>
          <p:cNvPr id="3" name="Text Placeholder 2"/>
          <p:cNvSpPr>
            <a:spLocks noGrp="1"/>
          </p:cNvSpPr>
          <p:nvPr>
            <p:ph type="body" idx="1"/>
          </p:nvPr>
        </p:nvSpPr>
        <p:spPr>
          <a:xfrm>
            <a:off x="467917" y="6629227"/>
            <a:ext cx="5915025" cy="2166936"/>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B7252A7-C591-4A5B-949B-AC648BB40400}" type="datetimeFigureOut">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241959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B7252A7-C591-4A5B-949B-AC648BB40400}" type="datetimeFigureOut">
              <a:rPr lang="it-IT" smtClean="0"/>
              <a:t>02/05/2018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248715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472381" y="3618442"/>
            <a:ext cx="2901255" cy="532218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471864"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3471864" y="3618442"/>
            <a:ext cx="2915543" cy="532218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B7252A7-C591-4A5B-949B-AC648BB40400}" type="datetimeFigureOut">
              <a:rPr lang="it-IT" smtClean="0"/>
              <a:t>02/05/2018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108391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B7252A7-C591-4A5B-949B-AC648BB40400}" type="datetimeFigureOut">
              <a:rPr lang="it-IT" smtClean="0"/>
              <a:t>02/05/2018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4230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252A7-C591-4A5B-949B-AC648BB40400}" type="datetimeFigureOut">
              <a:rPr lang="it-IT" smtClean="0"/>
              <a:t>02/05/2018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275745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B7252A7-C591-4A5B-949B-AC648BB40400}" type="datetimeFigureOut">
              <a:rPr lang="it-IT" smtClean="0"/>
              <a:t>02/05/2018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291281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B7252A7-C591-4A5B-949B-AC648BB40400}" type="datetimeFigureOut">
              <a:rPr lang="it-IT" smtClean="0"/>
              <a:t>02/05/2018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7BE3BA0-D127-4885-94E5-A4915A07C2D6}" type="slidenum">
              <a:rPr lang="it-IT" smtClean="0"/>
              <a:t>‹#›</a:t>
            </a:fld>
            <a:endParaRPr lang="it-IT"/>
          </a:p>
        </p:txBody>
      </p:sp>
    </p:spTree>
    <p:extLst>
      <p:ext uri="{BB962C8B-B14F-4D97-AF65-F5344CB8AC3E}">
        <p14:creationId xmlns:p14="http://schemas.microsoft.com/office/powerpoint/2010/main" val="382609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71488" y="9181398"/>
            <a:ext cx="1543050" cy="527402"/>
          </a:xfrm>
          <a:prstGeom prst="rect">
            <a:avLst/>
          </a:prstGeom>
        </p:spPr>
        <p:txBody>
          <a:bodyPr vert="horz" lIns="91440" tIns="45720" rIns="91440" bIns="45720" rtlCol="0" anchor="ctr"/>
          <a:lstStyle>
            <a:lvl1pPr algn="l">
              <a:defRPr sz="900">
                <a:solidFill>
                  <a:schemeClr val="tx1">
                    <a:tint val="75000"/>
                  </a:schemeClr>
                </a:solidFill>
              </a:defRPr>
            </a:lvl1pPr>
          </a:lstStyle>
          <a:p>
            <a:fld id="{2B7252A7-C591-4A5B-949B-AC648BB40400}" type="datetimeFigureOut">
              <a:rPr lang="it-IT" smtClean="0"/>
              <a:t>02/05/2018</a:t>
            </a:fld>
            <a:endParaRPr lang="it-IT"/>
          </a:p>
        </p:txBody>
      </p:sp>
      <p:sp>
        <p:nvSpPr>
          <p:cNvPr id="5" name="Footer Placeholder 4"/>
          <p:cNvSpPr>
            <a:spLocks noGrp="1"/>
          </p:cNvSpPr>
          <p:nvPr>
            <p:ph type="ftr" sz="quarter" idx="3"/>
          </p:nvPr>
        </p:nvSpPr>
        <p:spPr>
          <a:xfrm>
            <a:off x="2271714" y="9181398"/>
            <a:ext cx="2314575" cy="52740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4843463" y="9181398"/>
            <a:ext cx="1543050" cy="527402"/>
          </a:xfrm>
          <a:prstGeom prst="rect">
            <a:avLst/>
          </a:prstGeom>
        </p:spPr>
        <p:txBody>
          <a:bodyPr vert="horz" lIns="91440" tIns="45720" rIns="91440" bIns="45720" rtlCol="0" anchor="ctr"/>
          <a:lstStyle>
            <a:lvl1pPr algn="r">
              <a:defRPr sz="900">
                <a:solidFill>
                  <a:schemeClr val="tx1">
                    <a:tint val="75000"/>
                  </a:schemeClr>
                </a:solidFill>
              </a:defRPr>
            </a:lvl1pPr>
          </a:lstStyle>
          <a:p>
            <a:fld id="{A7BE3BA0-D127-4885-94E5-A4915A07C2D6}" type="slidenum">
              <a:rPr lang="it-IT" smtClean="0"/>
              <a:t>‹#›</a:t>
            </a:fld>
            <a:endParaRPr lang="it-IT"/>
          </a:p>
        </p:txBody>
      </p:sp>
    </p:spTree>
    <p:extLst>
      <p:ext uri="{BB962C8B-B14F-4D97-AF65-F5344CB8AC3E}">
        <p14:creationId xmlns:p14="http://schemas.microsoft.com/office/powerpoint/2010/main" val="955590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hyperlink" Target="mailto:Jane.Rama@eeas.europa.eu" TargetMode="External"/><Relationship Id="rId3" Type="http://schemas.openxmlformats.org/officeDocument/2006/relationships/hyperlink" Target="mailto:Luca.trinchieri@eeas.europa.eu" TargetMode="External"/><Relationship Id="rId7" Type="http://schemas.openxmlformats.org/officeDocument/2006/relationships/hyperlink" Target="mailto:Tim.Baines@eeas.europa.eu"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Safia.Abdi@eeas.europa.eu" TargetMode="External"/><Relationship Id="rId5" Type="http://schemas.openxmlformats.org/officeDocument/2006/relationships/hyperlink" Target="mailto:Katarina.Motoskova@eeas.europa.eu" TargetMode="External"/><Relationship Id="rId4" Type="http://schemas.openxmlformats.org/officeDocument/2006/relationships/hyperlink" Target="mailto:Eva.Atanassova@eeas.europa.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1903" y="2130526"/>
            <a:ext cx="6211617" cy="1785104"/>
          </a:xfrm>
          <a:prstGeom prst="rect">
            <a:avLst/>
          </a:prstGeom>
          <a:noFill/>
        </p:spPr>
        <p:txBody>
          <a:bodyPr wrap="square" rtlCol="0">
            <a:spAutoFit/>
          </a:bodyPr>
          <a:lstStyle/>
          <a:p>
            <a:pPr algn="just"/>
            <a:r>
              <a:rPr lang="en-GB" sz="1000" dirty="0"/>
              <a:t>After more than two decades of conflict, Somalia is showing signs of progress: regional </a:t>
            </a:r>
            <a:r>
              <a:rPr lang="en-GB" sz="1000" dirty="0" smtClean="0"/>
              <a:t>administrations </a:t>
            </a:r>
            <a:r>
              <a:rPr lang="en-GB" sz="1000" dirty="0"/>
              <a:t>have been established as part of the federal architecture, State institutions – including new ones – have increased their legitimacy and capacity, democratic mechanisms have been gradually adhered to. However, Somalia’s governance structures remain structurally weak and insufficient, </a:t>
            </a:r>
            <a:r>
              <a:rPr lang="en-GB" sz="1000" dirty="0" smtClean="0"/>
              <a:t>own revenue generation is still very low, the </a:t>
            </a:r>
            <a:r>
              <a:rPr lang="en-GB" sz="1000" dirty="0"/>
              <a:t>majority of the population cannot access justice mechanisms, the reach of the State beyond regional capitals is limited and under continuous threat. Only tangible progress in delivering security, justice, administrative and basic services can create and nurture the trust between the population and the State. At the same time, the persistence of conflict </a:t>
            </a:r>
            <a:r>
              <a:rPr lang="en-GB" sz="1000" dirty="0" smtClean="0"/>
              <a:t>at </a:t>
            </a:r>
            <a:r>
              <a:rPr lang="en-GB" sz="1000" dirty="0"/>
              <a:t>various </a:t>
            </a:r>
            <a:r>
              <a:rPr lang="en-GB" sz="1000" dirty="0" smtClean="0"/>
              <a:t>levels </a:t>
            </a:r>
            <a:r>
              <a:rPr lang="en-GB" sz="1000" dirty="0"/>
              <a:t>makes </a:t>
            </a:r>
            <a:r>
              <a:rPr lang="en-GB" sz="1000" dirty="0" smtClean="0"/>
              <a:t>peace-building </a:t>
            </a:r>
            <a:r>
              <a:rPr lang="en-GB" sz="1000" dirty="0"/>
              <a:t>and reconciliation an essential component of state building in Somalia. Increasingly legitimate local authorities will need to address the needs of communities to ensure lasting </a:t>
            </a:r>
            <a:r>
              <a:rPr lang="en-GB" sz="1000" dirty="0" smtClean="0"/>
              <a:t>stabilisation</a:t>
            </a:r>
            <a:r>
              <a:rPr lang="en-GB" sz="1000" dirty="0"/>
              <a:t>, while an inclusive debate – including on the relations between the centre and the </a:t>
            </a:r>
            <a:r>
              <a:rPr lang="en-GB" sz="1000" dirty="0" smtClean="0"/>
              <a:t>Federal Member States </a:t>
            </a:r>
            <a:r>
              <a:rPr lang="en-GB" sz="1000" dirty="0"/>
              <a:t>and between key institutions – will have to guide a much needed Constitutional </a:t>
            </a:r>
            <a:r>
              <a:rPr lang="en-GB" sz="1000" dirty="0" smtClean="0"/>
              <a:t>development.</a:t>
            </a:r>
            <a:endParaRPr lang="it-IT" sz="1000" dirty="0"/>
          </a:p>
        </p:txBody>
      </p:sp>
      <p:sp>
        <p:nvSpPr>
          <p:cNvPr id="8" name="TextBox 7"/>
          <p:cNvSpPr txBox="1"/>
          <p:nvPr/>
        </p:nvSpPr>
        <p:spPr>
          <a:xfrm>
            <a:off x="302379" y="4343954"/>
            <a:ext cx="3176913" cy="2657138"/>
          </a:xfrm>
          <a:prstGeom prst="rect">
            <a:avLst/>
          </a:prstGeom>
          <a:noFill/>
        </p:spPr>
        <p:txBody>
          <a:bodyPr wrap="square" rtlCol="0">
            <a:spAutoFit/>
          </a:bodyPr>
          <a:lstStyle/>
          <a:p>
            <a:pPr algn="just">
              <a:spcAft>
                <a:spcPts val="1000"/>
              </a:spcAft>
            </a:pPr>
            <a:r>
              <a:rPr lang="en-GB" sz="1000" dirty="0">
                <a:ea typeface="Calibri"/>
                <a:cs typeface="Times New Roman"/>
              </a:rPr>
              <a:t>EU </a:t>
            </a:r>
            <a:r>
              <a:rPr lang="en-GB" sz="1000" dirty="0" smtClean="0">
                <a:ea typeface="Calibri"/>
                <a:cs typeface="Times New Roman"/>
              </a:rPr>
              <a:t>interventions </a:t>
            </a:r>
            <a:r>
              <a:rPr lang="en-GB" sz="1000" dirty="0">
                <a:ea typeface="Calibri"/>
                <a:cs typeface="Times New Roman"/>
              </a:rPr>
              <a:t>have focused towards the following </a:t>
            </a:r>
            <a:r>
              <a:rPr lang="en-GB" sz="1000" dirty="0" smtClean="0">
                <a:ea typeface="Calibri"/>
                <a:cs typeface="Times New Roman"/>
              </a:rPr>
              <a:t>areas </a:t>
            </a:r>
            <a:r>
              <a:rPr lang="en-GB" sz="1000" dirty="0">
                <a:ea typeface="Calibri"/>
                <a:cs typeface="Times New Roman"/>
              </a:rPr>
              <a:t>of action:</a:t>
            </a:r>
          </a:p>
          <a:p>
            <a:pPr lvl="0" algn="just">
              <a:spcAft>
                <a:spcPts val="1000"/>
              </a:spcAft>
            </a:pPr>
            <a:r>
              <a:rPr lang="en-GB" sz="1000" b="1" dirty="0">
                <a:solidFill>
                  <a:schemeClr val="accent1"/>
                </a:solidFill>
                <a:ea typeface="Calibri"/>
                <a:cs typeface="Times New Roman"/>
              </a:rPr>
              <a:t>Financial governance and institutions building</a:t>
            </a:r>
          </a:p>
          <a:p>
            <a:pPr lvl="0" algn="just"/>
            <a:r>
              <a:rPr lang="en-US" sz="1000" dirty="0" smtClean="0">
                <a:solidFill>
                  <a:prstClr val="black"/>
                </a:solidFill>
                <a:ea typeface="Calibri"/>
                <a:cs typeface="Times New Roman"/>
              </a:rPr>
              <a:t>The EU </a:t>
            </a:r>
            <a:r>
              <a:rPr lang="en-US" sz="1000" dirty="0">
                <a:solidFill>
                  <a:prstClr val="black"/>
                </a:solidFill>
                <a:ea typeface="Calibri"/>
                <a:cs typeface="Times New Roman"/>
              </a:rPr>
              <a:t>has made substantial investments in strengthening the public administration and establishing robust public financial management (PFM) systems and processes, which are essential to enable the federal and state governments to increase revenues, manage resources and deliver basic services. The nascent dialogue on the federalism architecture, including the establishment of fiscal arrangements is being supported. The outcome of this dialogue should promote greater equity and resource distribution among federal and state governments. EU support is largely implemented through trust funds managed by the World Bank, IMF and the UN</a:t>
            </a:r>
            <a:r>
              <a:rPr lang="en-US" sz="1000" dirty="0" smtClean="0">
                <a:solidFill>
                  <a:prstClr val="black"/>
                </a:solidFill>
                <a:ea typeface="Calibri"/>
                <a:cs typeface="Times New Roman"/>
              </a:rPr>
              <a:t>.</a:t>
            </a:r>
            <a:endParaRPr lang="en-GB" sz="1000" dirty="0" smtClean="0"/>
          </a:p>
        </p:txBody>
      </p:sp>
      <p:sp>
        <p:nvSpPr>
          <p:cNvPr id="9" name="TextBox 8"/>
          <p:cNvSpPr txBox="1"/>
          <p:nvPr/>
        </p:nvSpPr>
        <p:spPr>
          <a:xfrm>
            <a:off x="302379" y="1744988"/>
            <a:ext cx="2725818" cy="276999"/>
          </a:xfrm>
          <a:prstGeom prst="rect">
            <a:avLst/>
          </a:prstGeom>
          <a:noFill/>
        </p:spPr>
        <p:txBody>
          <a:bodyPr wrap="square" rtlCol="0">
            <a:spAutoFit/>
          </a:bodyPr>
          <a:lstStyle/>
          <a:p>
            <a:r>
              <a:rPr lang="en-GB" sz="1200" b="1" dirty="0" smtClean="0">
                <a:solidFill>
                  <a:schemeClr val="accent1"/>
                </a:solidFill>
              </a:rPr>
              <a:t>THE CHALLENGES</a:t>
            </a:r>
            <a:endParaRPr lang="en-GB" sz="1200" b="1" dirty="0">
              <a:solidFill>
                <a:schemeClr val="accent1"/>
              </a:solidFill>
            </a:endParaRPr>
          </a:p>
        </p:txBody>
      </p:sp>
      <p:cxnSp>
        <p:nvCxnSpPr>
          <p:cNvPr id="11" name="Straight Connector 10"/>
          <p:cNvCxnSpPr/>
          <p:nvPr/>
        </p:nvCxnSpPr>
        <p:spPr>
          <a:xfrm flipV="1">
            <a:off x="396289" y="2021987"/>
            <a:ext cx="6040687" cy="230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1903" y="4001085"/>
            <a:ext cx="2677692" cy="276999"/>
          </a:xfrm>
          <a:prstGeom prst="rect">
            <a:avLst/>
          </a:prstGeom>
          <a:noFill/>
        </p:spPr>
        <p:txBody>
          <a:bodyPr wrap="square" rtlCol="0">
            <a:spAutoFit/>
          </a:bodyPr>
          <a:lstStyle/>
          <a:p>
            <a:r>
              <a:rPr lang="en-GB" sz="1200" b="1" dirty="0">
                <a:solidFill>
                  <a:schemeClr val="accent1"/>
                </a:solidFill>
              </a:rPr>
              <a:t>OUR SUPPORT</a:t>
            </a:r>
          </a:p>
        </p:txBody>
      </p:sp>
      <p:cxnSp>
        <p:nvCxnSpPr>
          <p:cNvPr id="13" name="Straight Connector 12"/>
          <p:cNvCxnSpPr/>
          <p:nvPr/>
        </p:nvCxnSpPr>
        <p:spPr>
          <a:xfrm>
            <a:off x="405814" y="4301167"/>
            <a:ext cx="60125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itolo 1"/>
          <p:cNvSpPr txBox="1">
            <a:spLocks/>
          </p:cNvSpPr>
          <p:nvPr/>
        </p:nvSpPr>
        <p:spPr>
          <a:xfrm>
            <a:off x="315666" y="1040507"/>
            <a:ext cx="6211617" cy="657663"/>
          </a:xfrm>
          <a:prstGeom prst="rect">
            <a:avLst/>
          </a:prstGeom>
          <a:solidFill>
            <a:schemeClr val="accent1">
              <a:lumMod val="75000"/>
            </a:schemeClr>
          </a:solidFill>
        </p:spPr>
        <p:txBody>
          <a:bodyPr vert="horz" lIns="91440" tIns="45720" rIns="91440" bIns="45720" rtlCol="0" anchor="b">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50000"/>
              </a:lnSpc>
            </a:pPr>
            <a:r>
              <a:rPr lang="it-IT" sz="2100" b="1" dirty="0">
                <a:solidFill>
                  <a:schemeClr val="bg1"/>
                </a:solidFill>
                <a:latin typeface="Arial" panose="020B0604020202020204" pitchFamily="34" charset="0"/>
                <a:cs typeface="Arial" panose="020B0604020202020204" pitchFamily="34" charset="0"/>
              </a:rPr>
              <a:t>STATE AND PEACE BUILDING</a:t>
            </a:r>
            <a:r>
              <a:rPr lang="it-IT" sz="1600" b="1" dirty="0" smtClean="0">
                <a:solidFill>
                  <a:schemeClr val="bg1"/>
                </a:solidFill>
                <a:latin typeface="Arial" panose="020B0604020202020204" pitchFamily="34" charset="0"/>
                <a:cs typeface="Arial" panose="020B0604020202020204" pitchFamily="34" charset="0"/>
              </a:rPr>
              <a:t/>
            </a:r>
            <a:br>
              <a:rPr lang="it-IT" sz="1600" b="1" dirty="0" smtClean="0">
                <a:solidFill>
                  <a:schemeClr val="bg1"/>
                </a:solidFill>
                <a:latin typeface="Arial" panose="020B0604020202020204" pitchFamily="34" charset="0"/>
                <a:cs typeface="Arial" panose="020B0604020202020204" pitchFamily="34" charset="0"/>
              </a:rPr>
            </a:br>
            <a:r>
              <a:rPr lang="it-IT" sz="1800" b="1" dirty="0">
                <a:solidFill>
                  <a:schemeClr val="bg1"/>
                </a:solidFill>
                <a:latin typeface="Arial" panose="020B0604020202020204" pitchFamily="34" charset="0"/>
                <a:cs typeface="Arial" panose="020B0604020202020204" pitchFamily="34" charset="0"/>
              </a:rPr>
              <a:t>B</a:t>
            </a:r>
            <a:r>
              <a:rPr lang="en-GB" sz="1800" b="1" dirty="0" err="1" smtClean="0">
                <a:solidFill>
                  <a:schemeClr val="bg1"/>
                </a:solidFill>
                <a:latin typeface="Arial" panose="020B0604020202020204" pitchFamily="34" charset="0"/>
                <a:cs typeface="Arial" panose="020B0604020202020204" pitchFamily="34" charset="0"/>
              </a:rPr>
              <a:t>uilding</a:t>
            </a:r>
            <a:r>
              <a:rPr lang="en-GB" sz="1800" b="1" dirty="0" smtClean="0">
                <a:solidFill>
                  <a:schemeClr val="bg1"/>
                </a:solidFill>
                <a:latin typeface="Arial" panose="020B0604020202020204" pitchFamily="34" charset="0"/>
                <a:cs typeface="Arial" panose="020B0604020202020204" pitchFamily="34" charset="0"/>
              </a:rPr>
              <a:t> state </a:t>
            </a:r>
            <a:r>
              <a:rPr lang="en-GB" sz="1800" b="1" dirty="0">
                <a:solidFill>
                  <a:schemeClr val="bg1"/>
                </a:solidFill>
                <a:latin typeface="Arial" panose="020B0604020202020204" pitchFamily="34" charset="0"/>
                <a:cs typeface="Arial" panose="020B0604020202020204" pitchFamily="34" charset="0"/>
              </a:rPr>
              <a:t>legitimacy and responsiveness, and democratic governance</a:t>
            </a:r>
            <a:endParaRPr lang="it-IT" sz="1800" b="1"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stretch>
            <a:fillRect/>
          </a:stretch>
        </p:blipFill>
        <p:spPr>
          <a:xfrm>
            <a:off x="383020" y="149800"/>
            <a:ext cx="967507" cy="839723"/>
          </a:xfrm>
          <a:prstGeom prst="rect">
            <a:avLst/>
          </a:prstGeom>
        </p:spPr>
      </p:pic>
      <p:pic>
        <p:nvPicPr>
          <p:cNvPr id="16" name="Picture 15"/>
          <p:cNvPicPr>
            <a:picLocks noChangeAspect="1"/>
          </p:cNvPicPr>
          <p:nvPr/>
        </p:nvPicPr>
        <p:blipFill>
          <a:blip r:embed="rId3"/>
          <a:stretch>
            <a:fillRect/>
          </a:stretch>
        </p:blipFill>
        <p:spPr>
          <a:xfrm>
            <a:off x="5460379" y="213985"/>
            <a:ext cx="976597" cy="564138"/>
          </a:xfrm>
          <a:prstGeom prst="rect">
            <a:avLst/>
          </a:prstGeom>
        </p:spPr>
      </p:pic>
      <p:sp>
        <p:nvSpPr>
          <p:cNvPr id="17" name="TextBox 16"/>
          <p:cNvSpPr txBox="1"/>
          <p:nvPr/>
        </p:nvSpPr>
        <p:spPr>
          <a:xfrm>
            <a:off x="1591056" y="213985"/>
            <a:ext cx="3639312" cy="584775"/>
          </a:xfrm>
          <a:prstGeom prst="rect">
            <a:avLst/>
          </a:prstGeom>
          <a:noFill/>
        </p:spPr>
        <p:txBody>
          <a:bodyPr wrap="square" rtlCol="0">
            <a:spAutoFit/>
          </a:bodyPr>
          <a:lstStyle/>
          <a:p>
            <a:pPr algn="ctr"/>
            <a:r>
              <a:rPr lang="en-US" sz="1600" b="1" dirty="0" smtClean="0">
                <a:solidFill>
                  <a:schemeClr val="accent1">
                    <a:lumMod val="75000"/>
                  </a:schemeClr>
                </a:solidFill>
              </a:rPr>
              <a:t>WORKING WITH SOMALI PEOPLE TO BUILD PEACE AND PROSPERITY</a:t>
            </a:r>
            <a:endParaRPr lang="en-US" sz="1600" b="1" dirty="0">
              <a:solidFill>
                <a:schemeClr val="accent1">
                  <a:lumMod val="75000"/>
                </a:schemeClr>
              </a:solidFill>
            </a:endParaRPr>
          </a:p>
        </p:txBody>
      </p:sp>
      <p:sp>
        <p:nvSpPr>
          <p:cNvPr id="18" name="TextBox 17"/>
          <p:cNvSpPr txBox="1"/>
          <p:nvPr/>
        </p:nvSpPr>
        <p:spPr>
          <a:xfrm>
            <a:off x="302379" y="6990471"/>
            <a:ext cx="6106421" cy="2657138"/>
          </a:xfrm>
          <a:prstGeom prst="rect">
            <a:avLst/>
          </a:prstGeom>
          <a:noFill/>
        </p:spPr>
        <p:txBody>
          <a:bodyPr wrap="square" rtlCol="0">
            <a:spAutoFit/>
          </a:bodyPr>
          <a:lstStyle/>
          <a:p>
            <a:pPr algn="just">
              <a:spcAft>
                <a:spcPts val="1000"/>
              </a:spcAft>
            </a:pPr>
            <a:r>
              <a:rPr lang="en-GB" sz="1000" b="1" dirty="0" smtClean="0">
                <a:solidFill>
                  <a:schemeClr val="accent1"/>
                </a:solidFill>
                <a:ea typeface="Calibri"/>
                <a:cs typeface="Times New Roman"/>
              </a:rPr>
              <a:t>Democratic </a:t>
            </a:r>
            <a:r>
              <a:rPr lang="en-GB" sz="1000" b="1" dirty="0">
                <a:solidFill>
                  <a:schemeClr val="accent1"/>
                </a:solidFill>
                <a:ea typeface="Calibri"/>
                <a:cs typeface="Times New Roman"/>
              </a:rPr>
              <a:t>processes and accountability</a:t>
            </a:r>
          </a:p>
          <a:p>
            <a:pPr algn="just">
              <a:spcAft>
                <a:spcPts val="1000"/>
              </a:spcAft>
            </a:pPr>
            <a:r>
              <a:rPr lang="en-GB" sz="1000" dirty="0"/>
              <a:t>The EU has been a leading actor in the field of democratisation through the UN as well as bilateral programmes. We have supported the </a:t>
            </a:r>
            <a:r>
              <a:rPr lang="en-GB" sz="1000" dirty="0" smtClean="0"/>
              <a:t>National Federal </a:t>
            </a:r>
            <a:r>
              <a:rPr lang="en-GB" sz="1000" dirty="0"/>
              <a:t>Parliament (and recently the established </a:t>
            </a:r>
            <a:r>
              <a:rPr lang="en-GB" sz="1000" dirty="0" smtClean="0"/>
              <a:t>State assemblies </a:t>
            </a:r>
            <a:r>
              <a:rPr lang="en-GB" sz="1000" dirty="0"/>
              <a:t>in terms of infrastructure and equipment, capacity building and technical </a:t>
            </a:r>
            <a:r>
              <a:rPr lang="en-GB" sz="1000" dirty="0" smtClean="0"/>
              <a:t>assistance). </a:t>
            </a:r>
            <a:r>
              <a:rPr lang="en-GB" sz="1000" dirty="0"/>
              <a:t>The EU has also supported the conduct of the 2016/2017 </a:t>
            </a:r>
            <a:r>
              <a:rPr lang="en-GB" sz="1000" dirty="0" smtClean="0"/>
              <a:t>electoral </a:t>
            </a:r>
            <a:r>
              <a:rPr lang="en-GB" sz="1000" dirty="0"/>
              <a:t>process </a:t>
            </a:r>
            <a:r>
              <a:rPr lang="en-GB" sz="1000" dirty="0" smtClean="0"/>
              <a:t>alongside contributing </a:t>
            </a:r>
            <a:r>
              <a:rPr lang="en-GB" sz="1000" dirty="0"/>
              <a:t>to the establishment </a:t>
            </a:r>
            <a:r>
              <a:rPr lang="en-GB" sz="1000" dirty="0" smtClean="0"/>
              <a:t>and capacity building of </a:t>
            </a:r>
            <a:r>
              <a:rPr lang="en-GB" sz="1000" dirty="0"/>
              <a:t>the </a:t>
            </a:r>
            <a:r>
              <a:rPr lang="en-GB" sz="1000" dirty="0" smtClean="0"/>
              <a:t>National Independent Electoral </a:t>
            </a:r>
            <a:r>
              <a:rPr lang="en-GB" sz="1000" dirty="0"/>
              <a:t>Commission (</a:t>
            </a:r>
            <a:r>
              <a:rPr lang="en-GB" sz="1000" dirty="0" smtClean="0"/>
              <a:t>NIEC</a:t>
            </a:r>
            <a:r>
              <a:rPr lang="en-GB" sz="1000" dirty="0"/>
              <a:t>) and other federal governance institutions such as the </a:t>
            </a:r>
            <a:r>
              <a:rPr lang="en-GB" sz="1000" dirty="0" smtClean="0"/>
              <a:t>Boundaries and Federalism Commission (BFC). </a:t>
            </a:r>
            <a:r>
              <a:rPr lang="en-GB" sz="1000" dirty="0"/>
              <a:t>Further support has allowed to progress in the review of the Federal Provisional Constitution under the leadership of </a:t>
            </a:r>
            <a:r>
              <a:rPr lang="en-GB" sz="1000" dirty="0" smtClean="0"/>
              <a:t>the Parliamentary Oversight Committee </a:t>
            </a:r>
            <a:r>
              <a:rPr lang="en-GB" sz="1000" dirty="0"/>
              <a:t>and the  Independent Constitutional Review and </a:t>
            </a:r>
            <a:r>
              <a:rPr lang="en-GB" sz="1000" dirty="0" smtClean="0"/>
              <a:t>Implementation Commission (ICRIC). </a:t>
            </a:r>
            <a:r>
              <a:rPr lang="en-GB" sz="1000" dirty="0"/>
              <a:t>In Somaliland, </a:t>
            </a:r>
            <a:r>
              <a:rPr lang="en-GB" sz="1000" dirty="0" smtClean="0"/>
              <a:t>the EU </a:t>
            </a:r>
            <a:r>
              <a:rPr lang="en-GB" sz="1000" dirty="0"/>
              <a:t>has provided the bulk of support to the establishment of a </a:t>
            </a:r>
            <a:r>
              <a:rPr lang="en-GB" sz="1000" dirty="0" smtClean="0"/>
              <a:t>credible and accepted voter </a:t>
            </a:r>
            <a:r>
              <a:rPr lang="en-GB" sz="1000" dirty="0"/>
              <a:t>register, which </a:t>
            </a:r>
            <a:r>
              <a:rPr lang="en-GB" sz="1000" dirty="0" smtClean="0"/>
              <a:t>was decisive </a:t>
            </a:r>
            <a:r>
              <a:rPr lang="en-GB" sz="1000" dirty="0"/>
              <a:t>for an inclusive and </a:t>
            </a:r>
            <a:r>
              <a:rPr lang="en-GB" sz="1000" dirty="0" smtClean="0"/>
              <a:t>credible electoral process </a:t>
            </a:r>
            <a:r>
              <a:rPr lang="en-GB" sz="1000" dirty="0"/>
              <a:t>in 2017. </a:t>
            </a:r>
            <a:endParaRPr lang="en-GB" sz="1000" dirty="0" smtClean="0"/>
          </a:p>
          <a:p>
            <a:pPr algn="just">
              <a:spcAft>
                <a:spcPts val="1000"/>
              </a:spcAft>
            </a:pPr>
            <a:r>
              <a:rPr lang="en-GB" sz="1000" dirty="0" smtClean="0"/>
              <a:t>In all these areas the EU has also promoted civic engagement and demand for accountability by supporting the Somali civil society, </a:t>
            </a:r>
            <a:r>
              <a:rPr lang="en-GB" sz="1000" dirty="0" smtClean="0">
                <a:ea typeface="Calibri"/>
                <a:cs typeface="Times New Roman"/>
              </a:rPr>
              <a:t>from </a:t>
            </a:r>
            <a:r>
              <a:rPr lang="en-GB" sz="1000" dirty="0">
                <a:ea typeface="Calibri"/>
                <a:cs typeface="Times New Roman"/>
              </a:rPr>
              <a:t>well-established Somali NGOs to </a:t>
            </a:r>
            <a:r>
              <a:rPr lang="en-GB" sz="1000" dirty="0" smtClean="0">
                <a:ea typeface="Calibri"/>
                <a:cs typeface="Times New Roman"/>
              </a:rPr>
              <a:t>community-based organisations</a:t>
            </a:r>
            <a:r>
              <a:rPr lang="en-GB" sz="1000" dirty="0">
                <a:ea typeface="Calibri"/>
                <a:cs typeface="Times New Roman"/>
              </a:rPr>
              <a:t>, to professional associations and the private sector. </a:t>
            </a:r>
            <a:r>
              <a:rPr lang="en-GB" sz="1000" dirty="0" smtClean="0">
                <a:ea typeface="Calibri"/>
                <a:cs typeface="Times New Roman"/>
              </a:rPr>
              <a:t>Support has focused on human </a:t>
            </a:r>
            <a:r>
              <a:rPr lang="en-GB" sz="1000" dirty="0">
                <a:ea typeface="Calibri"/>
                <a:cs typeface="Times New Roman"/>
              </a:rPr>
              <a:t>rights </a:t>
            </a:r>
            <a:r>
              <a:rPr lang="en-GB" sz="1000" dirty="0" smtClean="0">
                <a:ea typeface="Calibri"/>
                <a:cs typeface="Times New Roman"/>
              </a:rPr>
              <a:t>organisations</a:t>
            </a:r>
            <a:r>
              <a:rPr lang="en-GB" sz="1000" dirty="0">
                <a:ea typeface="Calibri"/>
                <a:cs typeface="Times New Roman"/>
              </a:rPr>
              <a:t>, </a:t>
            </a:r>
            <a:r>
              <a:rPr lang="en-GB" sz="1000" dirty="0" smtClean="0">
                <a:ea typeface="Calibri"/>
                <a:cs typeface="Times New Roman"/>
              </a:rPr>
              <a:t>cultural initiatives as </a:t>
            </a:r>
            <a:r>
              <a:rPr lang="en-GB" sz="1000" dirty="0">
                <a:ea typeface="Calibri"/>
                <a:cs typeface="Times New Roman"/>
              </a:rPr>
              <a:t>a vehicle for peacebuilding, women’s </a:t>
            </a:r>
            <a:r>
              <a:rPr lang="en-GB" sz="1000" dirty="0" smtClean="0">
                <a:ea typeface="Calibri"/>
                <a:cs typeface="Times New Roman"/>
              </a:rPr>
              <a:t>groups and the promotion of free </a:t>
            </a:r>
            <a:r>
              <a:rPr lang="en-GB" sz="1000" dirty="0">
                <a:ea typeface="Calibri"/>
                <a:cs typeface="Times New Roman"/>
              </a:rPr>
              <a:t>and independent </a:t>
            </a:r>
            <a:r>
              <a:rPr lang="en-GB" sz="1000" dirty="0" smtClean="0">
                <a:ea typeface="Calibri"/>
                <a:cs typeface="Times New Roman"/>
              </a:rPr>
              <a:t>media.</a:t>
            </a:r>
            <a:endParaRPr lang="en-GB" sz="1000" dirty="0">
              <a:ea typeface="Calibri"/>
              <a:cs typeface="Times New Roman"/>
            </a:endParaRPr>
          </a:p>
        </p:txBody>
      </p:sp>
      <p:pic>
        <p:nvPicPr>
          <p:cNvPr id="1027" name="Picture 3" descr="E:\brochure\election speaker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90" b="-10190"/>
          <a:stretch/>
        </p:blipFill>
        <p:spPr bwMode="auto">
          <a:xfrm>
            <a:off x="3499764" y="5018361"/>
            <a:ext cx="2939032" cy="195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1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640" y="4470162"/>
            <a:ext cx="6219826" cy="4001095"/>
          </a:xfrm>
          <a:prstGeom prst="rect">
            <a:avLst/>
          </a:prstGeom>
        </p:spPr>
        <p:txBody>
          <a:bodyPr wrap="square">
            <a:spAutoFit/>
          </a:bodyPr>
          <a:lstStyle/>
          <a:p>
            <a:pPr algn="just"/>
            <a:r>
              <a:rPr lang="en-GB" sz="1000" dirty="0"/>
              <a:t>Amongst most relevant results achieved by </a:t>
            </a:r>
            <a:r>
              <a:rPr lang="en-GB" sz="1000" dirty="0" smtClean="0"/>
              <a:t>the EU </a:t>
            </a:r>
            <a:r>
              <a:rPr lang="en-GB" sz="1000" dirty="0"/>
              <a:t>support in this sector:</a:t>
            </a:r>
          </a:p>
          <a:p>
            <a:pPr marL="171450" indent="-171450" algn="just">
              <a:buFont typeface="Arial" panose="020B0604020202020204" pitchFamily="34" charset="0"/>
              <a:buChar char="•"/>
            </a:pPr>
            <a:r>
              <a:rPr lang="en-GB" sz="1000" dirty="0" smtClean="0"/>
              <a:t>150 </a:t>
            </a:r>
            <a:r>
              <a:rPr lang="en-GB" sz="1000" dirty="0"/>
              <a:t>students graduated with law degrees through a scholarship programme and working with justice </a:t>
            </a:r>
            <a:r>
              <a:rPr lang="en-GB" sz="1000" dirty="0" smtClean="0"/>
              <a:t>institutions.</a:t>
            </a:r>
          </a:p>
          <a:p>
            <a:pPr marL="171450" indent="-171450" algn="just">
              <a:buFont typeface="Arial" panose="020B0604020202020204" pitchFamily="34" charset="0"/>
              <a:buChar char="•"/>
            </a:pPr>
            <a:r>
              <a:rPr lang="en-GB" sz="1000" dirty="0" smtClean="0"/>
              <a:t>6,700 </a:t>
            </a:r>
            <a:r>
              <a:rPr lang="en-GB" sz="1000" dirty="0"/>
              <a:t>civil and criminal cases heard and adjudicated through mobile courts, in addition to 40,000 cases through the permanent courts. 40,000 individuals accessed legal representation thanks to the provision of legal </a:t>
            </a:r>
            <a:r>
              <a:rPr lang="en-GB" sz="1000" dirty="0" smtClean="0"/>
              <a:t>aid.</a:t>
            </a:r>
          </a:p>
          <a:p>
            <a:pPr marL="171450" indent="-171450" algn="just">
              <a:buFont typeface="Arial" panose="020B0604020202020204" pitchFamily="34" charset="0"/>
              <a:buChar char="•"/>
            </a:pPr>
            <a:r>
              <a:rPr lang="en-GB" sz="1000" dirty="0" smtClean="0"/>
              <a:t>Rehabilitation </a:t>
            </a:r>
            <a:r>
              <a:rPr lang="en-GB" sz="1000" dirty="0"/>
              <a:t>of and procurement of furniture and equipment for courts, police stations, prisons, the National Federal </a:t>
            </a:r>
            <a:r>
              <a:rPr lang="en-GB" sz="1000" dirty="0" smtClean="0"/>
              <a:t>Parliament, State Assemblies and other public administration structures of the new member states.</a:t>
            </a:r>
          </a:p>
          <a:p>
            <a:pPr marL="171450" indent="-171450" algn="just">
              <a:buFont typeface="Arial" panose="020B0604020202020204" pitchFamily="34" charset="0"/>
              <a:buChar char="•"/>
            </a:pPr>
            <a:r>
              <a:rPr lang="en-GB" sz="1000" dirty="0" smtClean="0"/>
              <a:t>Increased </a:t>
            </a:r>
            <a:r>
              <a:rPr lang="en-GB" sz="1000" dirty="0"/>
              <a:t>number of laws, resolutions and other acts adopted by the National Federal Parliament thanks to technical assistance and strengthened organisational and human </a:t>
            </a:r>
            <a:r>
              <a:rPr lang="en-GB" sz="1000" dirty="0" smtClean="0"/>
              <a:t>capacity</a:t>
            </a:r>
          </a:p>
          <a:p>
            <a:pPr marL="171450" indent="-171450" algn="just">
              <a:buFont typeface="Arial" panose="020B0604020202020204" pitchFamily="34" charset="0"/>
              <a:buChar char="•"/>
            </a:pPr>
            <a:r>
              <a:rPr lang="en-GB" sz="1000" dirty="0" smtClean="0"/>
              <a:t>Community-driven </a:t>
            </a:r>
            <a:r>
              <a:rPr lang="en-GB" sz="1000" dirty="0"/>
              <a:t>development </a:t>
            </a:r>
            <a:r>
              <a:rPr lang="en-GB" sz="1000" dirty="0" smtClean="0"/>
              <a:t>investments and key </a:t>
            </a:r>
            <a:r>
              <a:rPr lang="en-GB" sz="1000" dirty="0"/>
              <a:t>infrastructure </a:t>
            </a:r>
            <a:r>
              <a:rPr lang="en-GB" sz="1000" dirty="0" smtClean="0"/>
              <a:t>built/rehabilitated in </a:t>
            </a:r>
            <a:r>
              <a:rPr lang="en-GB" sz="1000" dirty="0"/>
              <a:t>targeted locations recovered from Al-Shabaab</a:t>
            </a:r>
            <a:r>
              <a:rPr lang="en-GB" sz="1000" dirty="0" smtClean="0"/>
              <a:t>.</a:t>
            </a:r>
          </a:p>
          <a:p>
            <a:pPr marL="171450" indent="-171450" algn="just">
              <a:buFont typeface="Arial" panose="020B0604020202020204" pitchFamily="34" charset="0"/>
              <a:buChar char="•"/>
            </a:pPr>
            <a:r>
              <a:rPr lang="en-GB" sz="1000" dirty="0" smtClean="0"/>
              <a:t>Establishment of District Councils in South West and </a:t>
            </a:r>
            <a:r>
              <a:rPr lang="en-GB" sz="1000" dirty="0" err="1" smtClean="0"/>
              <a:t>Jubaland</a:t>
            </a:r>
            <a:r>
              <a:rPr lang="en-GB" sz="1000" dirty="0" smtClean="0"/>
              <a:t> in line with the </a:t>
            </a:r>
            <a:r>
              <a:rPr lang="en-GB" sz="1000" dirty="0" err="1" smtClean="0"/>
              <a:t>Wadajir</a:t>
            </a:r>
            <a:r>
              <a:rPr lang="en-GB" sz="1000" dirty="0" smtClean="0"/>
              <a:t> Framework.</a:t>
            </a:r>
            <a:endParaRPr lang="en-GB" sz="1000" dirty="0"/>
          </a:p>
          <a:p>
            <a:pPr algn="just"/>
            <a:endParaRPr lang="en-GB" sz="400" dirty="0" smtClean="0"/>
          </a:p>
          <a:p>
            <a:pPr algn="just"/>
            <a:r>
              <a:rPr lang="en-GB" sz="1000" dirty="0" smtClean="0"/>
              <a:t>EU support also strongly contributed to the following achievements</a:t>
            </a:r>
            <a:r>
              <a:rPr lang="en-GB" sz="1000" dirty="0" smtClean="0"/>
              <a:t>:</a:t>
            </a:r>
          </a:p>
          <a:p>
            <a:r>
              <a:rPr lang="en-GB" sz="1000" dirty="0"/>
              <a:t>•       </a:t>
            </a:r>
            <a:r>
              <a:rPr lang="en-US" sz="1000" dirty="0"/>
              <a:t>More </a:t>
            </a:r>
            <a:r>
              <a:rPr lang="en-US" sz="1000"/>
              <a:t>than </a:t>
            </a:r>
            <a:r>
              <a:rPr lang="en-US" sz="1000" smtClean="0"/>
              <a:t>5,000 </a:t>
            </a:r>
            <a:r>
              <a:rPr lang="en-US" sz="1000" dirty="0"/>
              <a:t>civil servants and an increasing number of teachers regular and timely paid through country system and merit based recruitment and salary system for strategic government staff implemented.</a:t>
            </a:r>
            <a:endParaRPr lang="en-GB" sz="1000" dirty="0"/>
          </a:p>
          <a:p>
            <a:r>
              <a:rPr lang="en-GB" sz="1000" dirty="0"/>
              <a:t>•       Increased number of voters in the 2016/2017 process (from 135 to 14,025) and vote in Federal Member States through the Establishment and operationalization of federal and state level ad hoc electoral bodies. </a:t>
            </a:r>
          </a:p>
          <a:p>
            <a:r>
              <a:rPr lang="en-GB" sz="1000" dirty="0"/>
              <a:t>•       Establishment of a 10th House of the People and an Upper House and increase women's representation in the Federal Parliament to 24,3 % through assertive action. </a:t>
            </a:r>
          </a:p>
          <a:p>
            <a:r>
              <a:rPr lang="en-GB" sz="1000" dirty="0"/>
              <a:t>•       About 20 Ministries at federal and state level with organizational structures and core mandates defined and established.</a:t>
            </a:r>
          </a:p>
          <a:p>
            <a:r>
              <a:rPr lang="en-GB" sz="1000" dirty="0"/>
              <a:t>•       Establishment of </a:t>
            </a:r>
            <a:r>
              <a:rPr lang="en-GB" sz="1000" dirty="0" err="1"/>
              <a:t>Jubbaland</a:t>
            </a:r>
            <a:r>
              <a:rPr lang="en-GB" sz="1000" dirty="0"/>
              <a:t>, South West, </a:t>
            </a:r>
            <a:r>
              <a:rPr lang="en-GB" sz="1000" dirty="0" err="1"/>
              <a:t>Galmudug</a:t>
            </a:r>
            <a:r>
              <a:rPr lang="en-GB" sz="1000" dirty="0"/>
              <a:t>, </a:t>
            </a:r>
            <a:r>
              <a:rPr lang="en-GB" sz="1000" dirty="0" err="1"/>
              <a:t>Hirshabelle</a:t>
            </a:r>
            <a:r>
              <a:rPr lang="en-GB" sz="1000" dirty="0"/>
              <a:t> administrations and the buy in of Puntland in the federal architecture.</a:t>
            </a:r>
          </a:p>
          <a:p>
            <a:r>
              <a:rPr lang="en-GB" sz="1000" dirty="0"/>
              <a:t>•       </a:t>
            </a:r>
            <a:r>
              <a:rPr lang="en-US" sz="1000" dirty="0"/>
              <a:t>Continuous growth of revenue and new dialogue for the re-engagement of the IFIs (for debt relief and access to concessional lending) thanks to PFM strengthening reforms.</a:t>
            </a:r>
            <a:endParaRPr lang="en-GB" sz="1000" dirty="0"/>
          </a:p>
          <a:p>
            <a:pPr algn="just"/>
            <a:endParaRPr lang="en-GB" sz="1000" dirty="0" smtClean="0"/>
          </a:p>
        </p:txBody>
      </p:sp>
      <p:sp>
        <p:nvSpPr>
          <p:cNvPr id="7" name="TextBox 6"/>
          <p:cNvSpPr txBox="1"/>
          <p:nvPr/>
        </p:nvSpPr>
        <p:spPr>
          <a:xfrm>
            <a:off x="326640" y="4177639"/>
            <a:ext cx="2725818" cy="276999"/>
          </a:xfrm>
          <a:prstGeom prst="rect">
            <a:avLst/>
          </a:prstGeom>
          <a:noFill/>
        </p:spPr>
        <p:txBody>
          <a:bodyPr wrap="square" rtlCol="0">
            <a:spAutoFit/>
          </a:bodyPr>
          <a:lstStyle/>
          <a:p>
            <a:r>
              <a:rPr lang="en-GB" sz="1200" b="1" dirty="0">
                <a:solidFill>
                  <a:schemeClr val="accent1"/>
                </a:solidFill>
              </a:rPr>
              <a:t>OUR RESULTS</a:t>
            </a:r>
          </a:p>
        </p:txBody>
      </p:sp>
      <p:cxnSp>
        <p:nvCxnSpPr>
          <p:cNvPr id="8" name="Straight Connector 7"/>
          <p:cNvCxnSpPr/>
          <p:nvPr/>
        </p:nvCxnSpPr>
        <p:spPr>
          <a:xfrm>
            <a:off x="414201" y="4453274"/>
            <a:ext cx="612057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19087" y="252895"/>
            <a:ext cx="6219826" cy="1451679"/>
          </a:xfrm>
          <a:prstGeom prst="rect">
            <a:avLst/>
          </a:prstGeom>
        </p:spPr>
        <p:txBody>
          <a:bodyPr wrap="square">
            <a:spAutoFit/>
          </a:bodyPr>
          <a:lstStyle/>
          <a:p>
            <a:pPr lvl="0" algn="just">
              <a:spcAft>
                <a:spcPts val="1000"/>
              </a:spcAft>
            </a:pPr>
            <a:r>
              <a:rPr lang="en-GB" sz="1000" b="1" dirty="0">
                <a:solidFill>
                  <a:srgbClr val="4472C4"/>
                </a:solidFill>
                <a:ea typeface="Calibri"/>
                <a:cs typeface="Times New Roman"/>
              </a:rPr>
              <a:t>Reconciliation, stabilisation and local governance</a:t>
            </a:r>
          </a:p>
          <a:p>
            <a:pPr lvl="0" algn="just">
              <a:spcAft>
                <a:spcPts val="1000"/>
              </a:spcAft>
            </a:pPr>
            <a:r>
              <a:rPr lang="en-GB" sz="1000" dirty="0"/>
              <a:t>The EU has accompanied </a:t>
            </a:r>
            <a:r>
              <a:rPr lang="en-GB" sz="1000" dirty="0" smtClean="0"/>
              <a:t>the </a:t>
            </a:r>
            <a:r>
              <a:rPr lang="en-GB" sz="1000" dirty="0"/>
              <a:t>political reconciliation process which resulted in the formation of all the </a:t>
            </a:r>
            <a:r>
              <a:rPr lang="en-GB" sz="1000" dirty="0" smtClean="0"/>
              <a:t>Federal </a:t>
            </a:r>
            <a:r>
              <a:rPr lang="en-GB" sz="1000" dirty="0"/>
              <a:t>M</a:t>
            </a:r>
            <a:r>
              <a:rPr lang="en-GB" sz="1000" dirty="0" smtClean="0"/>
              <a:t>ember </a:t>
            </a:r>
            <a:r>
              <a:rPr lang="en-GB" sz="1000" dirty="0"/>
              <a:t>S</a:t>
            </a:r>
            <a:r>
              <a:rPr lang="en-GB" sz="1000" dirty="0" smtClean="0"/>
              <a:t>tates </a:t>
            </a:r>
            <a:r>
              <a:rPr lang="en-GB" sz="1000" dirty="0"/>
              <a:t>between 2014 and 2016 (</a:t>
            </a:r>
            <a:r>
              <a:rPr lang="en-GB" sz="1000" dirty="0" err="1"/>
              <a:t>Jubaland</a:t>
            </a:r>
            <a:r>
              <a:rPr lang="en-GB" sz="1000" dirty="0"/>
              <a:t>, South West, </a:t>
            </a:r>
            <a:r>
              <a:rPr lang="en-GB" sz="1000" dirty="0" err="1"/>
              <a:t>Galmudug</a:t>
            </a:r>
            <a:r>
              <a:rPr lang="en-GB" sz="1000" dirty="0"/>
              <a:t> and </a:t>
            </a:r>
            <a:r>
              <a:rPr lang="en-GB" sz="1000" dirty="0" err="1" smtClean="0"/>
              <a:t>HirShabelle</a:t>
            </a:r>
            <a:r>
              <a:rPr lang="en-GB" sz="1000" dirty="0"/>
              <a:t>) in addition to the existing Puntland and Somaliland, and has provided support for the establishment of these new administrations. </a:t>
            </a:r>
            <a:r>
              <a:rPr lang="en-GB" sz="1000" dirty="0" smtClean="0">
                <a:solidFill>
                  <a:prstClr val="black"/>
                </a:solidFill>
              </a:rPr>
              <a:t>In </a:t>
            </a:r>
            <a:r>
              <a:rPr lang="en-GB" sz="1000" dirty="0">
                <a:solidFill>
                  <a:prstClr val="black"/>
                </a:solidFill>
              </a:rPr>
              <a:t>support of the Government’s </a:t>
            </a:r>
            <a:r>
              <a:rPr lang="en-GB" sz="1000" dirty="0" err="1">
                <a:solidFill>
                  <a:prstClr val="black"/>
                </a:solidFill>
              </a:rPr>
              <a:t>Wadajir</a:t>
            </a:r>
            <a:r>
              <a:rPr lang="en-GB" sz="1000" dirty="0">
                <a:solidFill>
                  <a:prstClr val="black"/>
                </a:solidFill>
              </a:rPr>
              <a:t> Framework for Local Governance, </a:t>
            </a:r>
            <a:r>
              <a:rPr lang="en-GB" sz="1000" dirty="0" smtClean="0">
                <a:solidFill>
                  <a:prstClr val="black"/>
                </a:solidFill>
              </a:rPr>
              <a:t>the EU has also </a:t>
            </a:r>
            <a:r>
              <a:rPr lang="en-GB" sz="1000" dirty="0">
                <a:solidFill>
                  <a:prstClr val="black"/>
                </a:solidFill>
              </a:rPr>
              <a:t>engaged in community reconciliation and the reestablishment of local administrations that can facilitate the delivery of basic </a:t>
            </a:r>
            <a:r>
              <a:rPr lang="en-GB" sz="1000" dirty="0" smtClean="0">
                <a:solidFill>
                  <a:prstClr val="black"/>
                </a:solidFill>
              </a:rPr>
              <a:t>services and tangible peace dividends in </a:t>
            </a:r>
            <a:r>
              <a:rPr lang="en-GB" sz="1000" dirty="0">
                <a:solidFill>
                  <a:prstClr val="black"/>
                </a:solidFill>
              </a:rPr>
              <a:t>an accountable and responsive manner through </a:t>
            </a:r>
            <a:r>
              <a:rPr lang="en-GB" sz="1000" dirty="0" smtClean="0">
                <a:solidFill>
                  <a:prstClr val="black"/>
                </a:solidFill>
              </a:rPr>
              <a:t>the </a:t>
            </a:r>
            <a:r>
              <a:rPr lang="en-GB" sz="1000" dirty="0">
                <a:solidFill>
                  <a:prstClr val="black"/>
                </a:solidFill>
              </a:rPr>
              <a:t>Somalia Stability Fund, the UN Joint Programme on Local Governance and bilateral assistance (</a:t>
            </a:r>
            <a:r>
              <a:rPr lang="en-GB" sz="1000" dirty="0" smtClean="0">
                <a:solidFill>
                  <a:prstClr val="black"/>
                </a:solidFill>
              </a:rPr>
              <a:t>Finn Church Aid led </a:t>
            </a:r>
            <a:r>
              <a:rPr lang="en-GB" sz="1000" dirty="0">
                <a:solidFill>
                  <a:prstClr val="black"/>
                </a:solidFill>
              </a:rPr>
              <a:t>consortium)</a:t>
            </a:r>
            <a:r>
              <a:rPr lang="en-GB" sz="1000" dirty="0">
                <a:solidFill>
                  <a:prstClr val="black"/>
                </a:solidFill>
                <a:ea typeface="Calibri"/>
                <a:cs typeface="Times New Roman"/>
              </a:rPr>
              <a:t>. </a:t>
            </a:r>
            <a:endParaRPr lang="en-GB" sz="1000" dirty="0">
              <a:solidFill>
                <a:prstClr val="black"/>
              </a:solidFill>
            </a:endParaRPr>
          </a:p>
        </p:txBody>
      </p:sp>
      <p:sp>
        <p:nvSpPr>
          <p:cNvPr id="9" name="Rectangle 8"/>
          <p:cNvSpPr/>
          <p:nvPr/>
        </p:nvSpPr>
        <p:spPr>
          <a:xfrm>
            <a:off x="328815" y="1683806"/>
            <a:ext cx="3429000" cy="2528897"/>
          </a:xfrm>
          <a:prstGeom prst="rect">
            <a:avLst/>
          </a:prstGeom>
        </p:spPr>
        <p:txBody>
          <a:bodyPr>
            <a:spAutoFit/>
          </a:bodyPr>
          <a:lstStyle/>
          <a:p>
            <a:pPr lvl="0" algn="just">
              <a:spcAft>
                <a:spcPts val="600"/>
              </a:spcAft>
            </a:pPr>
            <a:r>
              <a:rPr lang="en-GB" sz="1000" b="1" dirty="0">
                <a:solidFill>
                  <a:srgbClr val="4472C4"/>
                </a:solidFill>
                <a:ea typeface="Calibri"/>
                <a:cs typeface="Times New Roman"/>
              </a:rPr>
              <a:t>Justice </a:t>
            </a:r>
          </a:p>
          <a:p>
            <a:pPr lvl="0" algn="just">
              <a:spcAft>
                <a:spcPts val="1000"/>
              </a:spcAft>
            </a:pPr>
            <a:r>
              <a:rPr lang="en-GB" sz="1000" dirty="0">
                <a:solidFill>
                  <a:prstClr val="black"/>
                </a:solidFill>
              </a:rPr>
              <a:t>The EU has been one of the major partners supporting the rebuilding of the judiciary – with the pace of actions picking-up in tandem with improved access across the country and an increased ownership of Somali judiciary stakeholders. Through the UN Joint Rule of Law Programme we have increased access to justice through the deployment of mobile courts, provision of legal aid, refurbishing of infrastructure, </a:t>
            </a:r>
            <a:r>
              <a:rPr lang="en-GB" sz="1000" dirty="0" smtClean="0">
                <a:solidFill>
                  <a:prstClr val="black"/>
                </a:solidFill>
              </a:rPr>
              <a:t>strengthening </a:t>
            </a:r>
            <a:r>
              <a:rPr lang="en-GB" sz="1000" dirty="0">
                <a:solidFill>
                  <a:prstClr val="black"/>
                </a:solidFill>
              </a:rPr>
              <a:t>the human capital through the provision of academic law scholarships and training of justice actors, and </a:t>
            </a:r>
            <a:r>
              <a:rPr lang="en-GB" sz="1000" dirty="0" smtClean="0">
                <a:solidFill>
                  <a:prstClr val="black"/>
                </a:solidFill>
              </a:rPr>
              <a:t>improving </a:t>
            </a:r>
            <a:r>
              <a:rPr lang="en-GB" sz="1000" dirty="0">
                <a:solidFill>
                  <a:prstClr val="black"/>
                </a:solidFill>
              </a:rPr>
              <a:t>the living conditions of detainees. The judiciary and corrections model currently being developed will form the basis of the EU's support for the years to come, which will also aim at reinforcing the connectivity between the formal justice and traditional dispute resolution mechanisms</a:t>
            </a:r>
            <a:r>
              <a:rPr lang="en-GB" sz="1000" dirty="0">
                <a:solidFill>
                  <a:prstClr val="black"/>
                </a:solidFill>
                <a:ea typeface="Calibri"/>
                <a:cs typeface="Times New Roman"/>
              </a:rPr>
              <a:t>.</a:t>
            </a:r>
            <a:endParaRPr lang="en-US" dirty="0"/>
          </a:p>
        </p:txBody>
      </p:sp>
      <p:pic>
        <p:nvPicPr>
          <p:cNvPr id="10" name="Picture 9"/>
          <p:cNvPicPr>
            <a:picLocks noChangeAspect="1"/>
          </p:cNvPicPr>
          <p:nvPr/>
        </p:nvPicPr>
        <p:blipFill>
          <a:blip r:embed="rId2"/>
          <a:stretch>
            <a:fillRect/>
          </a:stretch>
        </p:blipFill>
        <p:spPr>
          <a:xfrm>
            <a:off x="3829260" y="2131982"/>
            <a:ext cx="2699111" cy="1839402"/>
          </a:xfrm>
          <a:prstGeom prst="rect">
            <a:avLst/>
          </a:prstGeom>
        </p:spPr>
      </p:pic>
      <p:sp>
        <p:nvSpPr>
          <p:cNvPr id="12" name="Rectangle 11"/>
          <p:cNvSpPr/>
          <p:nvPr/>
        </p:nvSpPr>
        <p:spPr>
          <a:xfrm>
            <a:off x="414201" y="8314912"/>
            <a:ext cx="6114170" cy="1455452"/>
          </a:xfrm>
          <a:prstGeom prst="rect">
            <a:avLst/>
          </a:prstGeom>
          <a:solidFill>
            <a:schemeClr val="accent1">
              <a:lumMod val="20000"/>
              <a:lumOff val="80000"/>
            </a:schemeClr>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86454" y="8300091"/>
            <a:ext cx="6048320" cy="2346796"/>
          </a:xfrm>
          <a:prstGeom prst="rect">
            <a:avLst/>
          </a:prstGeom>
          <a:noFill/>
          <a:ln>
            <a:noFill/>
          </a:ln>
        </p:spPr>
        <p:txBody>
          <a:bodyPr wrap="square" rtlCol="0">
            <a:spAutoFit/>
          </a:bodyPr>
          <a:lstStyle/>
          <a:p>
            <a:pPr>
              <a:spcAft>
                <a:spcPts val="600"/>
              </a:spcAft>
            </a:pPr>
            <a:r>
              <a:rPr lang="en-GB" sz="1100" b="1" u="sng" dirty="0">
                <a:solidFill>
                  <a:schemeClr val="accent1"/>
                </a:solidFill>
              </a:rPr>
              <a:t>OUR </a:t>
            </a:r>
            <a:r>
              <a:rPr lang="en-GB" sz="1100" b="1" u="sng" dirty="0" smtClean="0">
                <a:solidFill>
                  <a:schemeClr val="accent1"/>
                </a:solidFill>
              </a:rPr>
              <a:t>CONTACTS</a:t>
            </a:r>
            <a:endParaRPr lang="en-GB" sz="1100" b="1" u="sng" dirty="0">
              <a:solidFill>
                <a:schemeClr val="accent1"/>
              </a:solidFill>
            </a:endParaRPr>
          </a:p>
          <a:p>
            <a:r>
              <a:rPr lang="en-GB" sz="900" b="1" dirty="0" smtClean="0"/>
              <a:t>Luca </a:t>
            </a:r>
            <a:r>
              <a:rPr lang="en-GB" sz="900" b="1" dirty="0" err="1" smtClean="0"/>
              <a:t>Trinchieri</a:t>
            </a:r>
            <a:r>
              <a:rPr lang="en-GB" sz="900" b="1" dirty="0" smtClean="0"/>
              <a:t> </a:t>
            </a:r>
            <a:r>
              <a:rPr lang="en-GB" sz="900" dirty="0" smtClean="0"/>
              <a:t>– Head of Section  </a:t>
            </a:r>
            <a:r>
              <a:rPr lang="en-GB" sz="900" dirty="0" smtClean="0">
                <a:hlinkClick r:id="rId3"/>
              </a:rPr>
              <a:t>Luca.trinchieri@eeas.europa.eu</a:t>
            </a:r>
            <a:endParaRPr lang="en-GB" sz="900" dirty="0" smtClean="0"/>
          </a:p>
          <a:p>
            <a:pPr>
              <a:lnSpc>
                <a:spcPct val="150000"/>
              </a:lnSpc>
            </a:pPr>
            <a:r>
              <a:rPr lang="en-GB" sz="900" b="1" dirty="0" smtClean="0"/>
              <a:t>Eva </a:t>
            </a:r>
            <a:r>
              <a:rPr lang="en-GB" sz="900" b="1" dirty="0" err="1" smtClean="0"/>
              <a:t>Atanassova</a:t>
            </a:r>
            <a:r>
              <a:rPr lang="en-GB" sz="900" b="1" dirty="0" smtClean="0"/>
              <a:t> </a:t>
            </a:r>
            <a:r>
              <a:rPr lang="en-GB" sz="900" dirty="0" smtClean="0"/>
              <a:t>– Programme Manager  Democratisation     </a:t>
            </a:r>
            <a:r>
              <a:rPr lang="en-GB" sz="900" dirty="0" err="1" smtClean="0">
                <a:hlinkClick r:id="rId4"/>
              </a:rPr>
              <a:t>Eva.Atanassova</a:t>
            </a:r>
            <a:r>
              <a:rPr lang="en-US" sz="900" dirty="0" smtClean="0">
                <a:hlinkClick r:id="rId4"/>
              </a:rPr>
              <a:t>@eeas.europa.eu</a:t>
            </a:r>
            <a:endParaRPr lang="en-US" sz="900" dirty="0" smtClean="0"/>
          </a:p>
          <a:p>
            <a:pPr>
              <a:lnSpc>
                <a:spcPct val="150000"/>
              </a:lnSpc>
            </a:pPr>
            <a:r>
              <a:rPr lang="en-GB" sz="900" b="1" dirty="0" smtClean="0"/>
              <a:t>Katarina </a:t>
            </a:r>
            <a:r>
              <a:rPr lang="en-GB" sz="900" b="1" dirty="0" err="1" smtClean="0"/>
              <a:t>Motoskova</a:t>
            </a:r>
            <a:r>
              <a:rPr lang="en-GB" sz="900" b="1" dirty="0" smtClean="0"/>
              <a:t> </a:t>
            </a:r>
            <a:r>
              <a:rPr lang="en-GB" sz="900" dirty="0" smtClean="0"/>
              <a:t>– Programme Manager Financial Governance     </a:t>
            </a:r>
            <a:r>
              <a:rPr lang="en-GB" sz="900" dirty="0" err="1" smtClean="0">
                <a:hlinkClick r:id="rId5"/>
              </a:rPr>
              <a:t>Katarina.Motoskova</a:t>
            </a:r>
            <a:r>
              <a:rPr lang="en-US" sz="900" dirty="0" smtClean="0">
                <a:hlinkClick r:id="rId5"/>
              </a:rPr>
              <a:t>@e</a:t>
            </a:r>
            <a:r>
              <a:rPr lang="en-GB" sz="900" dirty="0" smtClean="0">
                <a:hlinkClick r:id="rId5"/>
              </a:rPr>
              <a:t>eas.europa.eu</a:t>
            </a:r>
            <a:endParaRPr lang="en-GB" sz="900" dirty="0" smtClean="0"/>
          </a:p>
          <a:p>
            <a:pPr>
              <a:lnSpc>
                <a:spcPct val="150000"/>
              </a:lnSpc>
            </a:pPr>
            <a:r>
              <a:rPr lang="en-GB" sz="900" b="1" dirty="0" smtClean="0"/>
              <a:t>Safia </a:t>
            </a:r>
            <a:r>
              <a:rPr lang="en-GB" sz="900" b="1" dirty="0" err="1" smtClean="0"/>
              <a:t>Abdi</a:t>
            </a:r>
            <a:r>
              <a:rPr lang="en-GB" sz="900" b="1" smtClean="0"/>
              <a:t>  </a:t>
            </a:r>
            <a:r>
              <a:rPr lang="en-GB" sz="900"/>
              <a:t>–  </a:t>
            </a:r>
            <a:r>
              <a:rPr lang="en-GB" sz="900" dirty="0" smtClean="0"/>
              <a:t>Programme Manager Public Sector Development     </a:t>
            </a:r>
            <a:r>
              <a:rPr lang="en-GB" sz="900" dirty="0" smtClean="0">
                <a:hlinkClick r:id="rId6"/>
              </a:rPr>
              <a:t>Safia.Abdi@eeas.europa.eu</a:t>
            </a:r>
            <a:endParaRPr lang="en-GB" sz="900" dirty="0" smtClean="0"/>
          </a:p>
          <a:p>
            <a:pPr>
              <a:lnSpc>
                <a:spcPct val="150000"/>
              </a:lnSpc>
            </a:pPr>
            <a:r>
              <a:rPr lang="en-GB" sz="900" b="1" dirty="0" smtClean="0"/>
              <a:t>Timothy Baines </a:t>
            </a:r>
            <a:r>
              <a:rPr lang="en-GB" sz="900" dirty="0" smtClean="0"/>
              <a:t>– Programme Manager Rule of Law and Security Sector Reform    </a:t>
            </a:r>
            <a:r>
              <a:rPr lang="en-GB" sz="900" dirty="0" smtClean="0">
                <a:hlinkClick r:id="rId7"/>
              </a:rPr>
              <a:t>Timothy.Baines@eeas.europa.eu</a:t>
            </a:r>
            <a:endParaRPr lang="en-GB" sz="900" dirty="0" smtClean="0"/>
          </a:p>
          <a:p>
            <a:pPr>
              <a:lnSpc>
                <a:spcPct val="150000"/>
              </a:lnSpc>
            </a:pPr>
            <a:r>
              <a:rPr lang="en-GB" sz="900" b="1" dirty="0" smtClean="0"/>
              <a:t>Jane Rama </a:t>
            </a:r>
            <a:r>
              <a:rPr lang="en-GB" sz="900" dirty="0" smtClean="0"/>
              <a:t>– Programme Manager Gender, Culture and Civil </a:t>
            </a:r>
            <a:r>
              <a:rPr lang="en-GB" sz="900" dirty="0"/>
              <a:t>Society</a:t>
            </a:r>
            <a:r>
              <a:rPr lang="en-GB" sz="900" dirty="0" smtClean="0"/>
              <a:t>   </a:t>
            </a:r>
            <a:r>
              <a:rPr lang="en-GB" sz="900" dirty="0" smtClean="0">
                <a:hlinkClick r:id="rId8"/>
              </a:rPr>
              <a:t>Jane.Rama@eeas.europa.eu</a:t>
            </a:r>
            <a:endParaRPr lang="en-GB" sz="900" dirty="0" smtClean="0"/>
          </a:p>
          <a:p>
            <a:pPr>
              <a:lnSpc>
                <a:spcPct val="150000"/>
              </a:lnSpc>
            </a:pPr>
            <a:endParaRPr lang="en-GB" sz="900" dirty="0" smtClean="0"/>
          </a:p>
          <a:p>
            <a:pPr>
              <a:lnSpc>
                <a:spcPct val="150000"/>
              </a:lnSpc>
            </a:pPr>
            <a:endParaRPr lang="en-GB" sz="900" dirty="0"/>
          </a:p>
          <a:p>
            <a:pPr>
              <a:lnSpc>
                <a:spcPct val="150000"/>
              </a:lnSpc>
            </a:pPr>
            <a:endParaRPr lang="en-GB" sz="900" dirty="0" smtClean="0"/>
          </a:p>
          <a:p>
            <a:pPr>
              <a:lnSpc>
                <a:spcPct val="150000"/>
              </a:lnSpc>
            </a:pPr>
            <a:endParaRPr lang="en-GB" sz="900" dirty="0" smtClean="0"/>
          </a:p>
        </p:txBody>
      </p:sp>
    </p:spTree>
    <p:extLst>
      <p:ext uri="{BB962C8B-B14F-4D97-AF65-F5344CB8AC3E}">
        <p14:creationId xmlns:p14="http://schemas.microsoft.com/office/powerpoint/2010/main" val="306513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10371</TotalTime>
  <Words>1043</Words>
  <Application>Microsoft Office PowerPoint</Application>
  <PresentationFormat>A4 Paper (210x297 mm)</PresentationFormat>
  <Paragraphs>40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Tema di Office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AND SUSTAINABLE ECONOMIC GROWTH</dc:title>
  <dc:creator>martino vinci</dc:creator>
  <cp:lastModifiedBy>ABDI Abdikadir (EEAS-NAIROBI)</cp:lastModifiedBy>
  <cp:revision>66</cp:revision>
  <cp:lastPrinted>2017-05-07T13:54:52Z</cp:lastPrinted>
  <dcterms:created xsi:type="dcterms:W3CDTF">2017-03-15T09:40:04Z</dcterms:created>
  <dcterms:modified xsi:type="dcterms:W3CDTF">2018-05-02T07:12:39Z</dcterms:modified>
</cp:coreProperties>
</file>